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35"/>
  </p:notesMasterIdLst>
  <p:handoutMasterIdLst>
    <p:handoutMasterId r:id="rId36"/>
  </p:handoutMasterIdLst>
  <p:sldIdLst>
    <p:sldId id="323" r:id="rId5"/>
    <p:sldId id="284" r:id="rId6"/>
    <p:sldId id="346" r:id="rId7"/>
    <p:sldId id="324" r:id="rId8"/>
    <p:sldId id="347" r:id="rId9"/>
    <p:sldId id="349" r:id="rId10"/>
    <p:sldId id="348" r:id="rId11"/>
    <p:sldId id="321" r:id="rId12"/>
    <p:sldId id="350" r:id="rId13"/>
    <p:sldId id="353" r:id="rId14"/>
    <p:sldId id="356" r:id="rId15"/>
    <p:sldId id="357" r:id="rId16"/>
    <p:sldId id="358" r:id="rId17"/>
    <p:sldId id="359" r:id="rId18"/>
    <p:sldId id="355" r:id="rId19"/>
    <p:sldId id="360" r:id="rId20"/>
    <p:sldId id="361" r:id="rId21"/>
    <p:sldId id="364" r:id="rId22"/>
    <p:sldId id="363" r:id="rId23"/>
    <p:sldId id="367" r:id="rId24"/>
    <p:sldId id="366" r:id="rId25"/>
    <p:sldId id="368" r:id="rId26"/>
    <p:sldId id="362" r:id="rId27"/>
    <p:sldId id="365" r:id="rId28"/>
    <p:sldId id="372" r:id="rId29"/>
    <p:sldId id="369" r:id="rId30"/>
    <p:sldId id="373" r:id="rId31"/>
    <p:sldId id="370" r:id="rId32"/>
    <p:sldId id="371" r:id="rId33"/>
    <p:sldId id="278" r:id="rId34"/>
  </p:sldIdLst>
  <p:sldSz cx="12192000" cy="6858000"/>
  <p:notesSz cx="6858000" cy="9144000"/>
  <p:embeddedFontLst>
    <p:embeddedFont>
      <p:font typeface="National 2" panose="02000003000000000000" charset="0"/>
      <p:regular r:id="rId37"/>
      <p:bold r:id="rId38"/>
    </p:embeddedFont>
    <p:embeddedFont>
      <p:font typeface="National 2 XBold" panose="02000003000000000000" charset="0"/>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24F"/>
    <a:srgbClr val="00A6A7"/>
    <a:srgbClr val="CCEDED"/>
    <a:srgbClr val="FD6E60"/>
    <a:srgbClr val="E3EF36"/>
    <a:srgbClr val="F26122"/>
    <a:srgbClr val="A93661"/>
    <a:srgbClr val="000000"/>
    <a:srgbClr val="E5F6F6"/>
    <a:srgbClr val="FAFA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95" d="100"/>
          <a:sy n="95" d="100"/>
        </p:scale>
        <p:origin x="66" y="312"/>
      </p:cViewPr>
      <p:guideLst/>
    </p:cSldViewPr>
  </p:slideViewPr>
  <p:notesTextViewPr>
    <p:cViewPr>
      <p:scale>
        <a:sx n="1" d="1"/>
        <a:sy n="1" d="1"/>
      </p:scale>
      <p:origin x="0" y="0"/>
    </p:cViewPr>
  </p:notesTextViewPr>
  <p:notesViewPr>
    <p:cSldViewPr snapToGrid="0">
      <p:cViewPr>
        <p:scale>
          <a:sx n="1" d="2"/>
          <a:sy n="1" d="2"/>
        </p:scale>
        <p:origin x="3774" y="113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Anderson" userId="d35adbb1-b03e-4978-93ac-4da9aa7b90c7" providerId="ADAL" clId="{8CEC7DB1-BBDA-41F2-BC06-18A27F7479F5}"/>
    <pc:docChg chg="modSld">
      <pc:chgData name="Emma Anderson" userId="d35adbb1-b03e-4978-93ac-4da9aa7b90c7" providerId="ADAL" clId="{8CEC7DB1-BBDA-41F2-BC06-18A27F7479F5}" dt="2024-06-09T22:22:16.157" v="9" actId="20577"/>
      <pc:docMkLst>
        <pc:docMk/>
      </pc:docMkLst>
      <pc:sldChg chg="modSp mod">
        <pc:chgData name="Emma Anderson" userId="d35adbb1-b03e-4978-93ac-4da9aa7b90c7" providerId="ADAL" clId="{8CEC7DB1-BBDA-41F2-BC06-18A27F7479F5}" dt="2024-06-09T22:22:16.157" v="9" actId="20577"/>
        <pc:sldMkLst>
          <pc:docMk/>
          <pc:sldMk cId="999075354" sldId="370"/>
        </pc:sldMkLst>
        <pc:spChg chg="mod">
          <ac:chgData name="Emma Anderson" userId="d35adbb1-b03e-4978-93ac-4da9aa7b90c7" providerId="ADAL" clId="{8CEC7DB1-BBDA-41F2-BC06-18A27F7479F5}" dt="2024-06-09T22:22:16.157" v="9" actId="20577"/>
          <ac:spMkLst>
            <pc:docMk/>
            <pc:sldMk cId="999075354" sldId="370"/>
            <ac:spMk id="22" creationId="{88D59833-94DC-0B95-F2D3-51B53539BBA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E094D6-C633-4D4F-BEB3-7A7DDE77DA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BA422738-01DC-4831-AB26-62573E6058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A752CC-2E79-4190-AA73-5AAD4DBF8302}" type="datetimeFigureOut">
              <a:rPr lang="en-NZ" smtClean="0"/>
              <a:t>6/06/2024</a:t>
            </a:fld>
            <a:endParaRPr lang="en-NZ"/>
          </a:p>
        </p:txBody>
      </p:sp>
      <p:sp>
        <p:nvSpPr>
          <p:cNvPr id="4" name="Footer Placeholder 3">
            <a:extLst>
              <a:ext uri="{FF2B5EF4-FFF2-40B4-BE49-F238E27FC236}">
                <a16:creationId xmlns:a16="http://schemas.microsoft.com/office/drawing/2014/main" id="{3CC7E637-1A43-4964-8F43-99A2724F0C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1CB979B6-41E7-4659-A7FE-A8A323EF24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BE9A28-D680-4D55-9C8C-646EC12B7872}" type="slidenum">
              <a:rPr lang="en-NZ" smtClean="0"/>
              <a:t>‹#›</a:t>
            </a:fld>
            <a:endParaRPr lang="en-NZ"/>
          </a:p>
        </p:txBody>
      </p:sp>
    </p:spTree>
    <p:extLst>
      <p:ext uri="{BB962C8B-B14F-4D97-AF65-F5344CB8AC3E}">
        <p14:creationId xmlns:p14="http://schemas.microsoft.com/office/powerpoint/2010/main" val="2422185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59E6FE-BA19-4355-B6AF-BAE4C98BCB97}" type="datetimeFigureOut">
              <a:rPr lang="en-NZ" smtClean="0"/>
              <a:t>6/06/2024</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0EFC4F-4876-42DA-AE82-CA6BF9149FAC}" type="slidenum">
              <a:rPr lang="en-NZ" smtClean="0"/>
              <a:t>‹#›</a:t>
            </a:fld>
            <a:endParaRPr lang="en-NZ"/>
          </a:p>
        </p:txBody>
      </p:sp>
    </p:spTree>
    <p:extLst>
      <p:ext uri="{BB962C8B-B14F-4D97-AF65-F5344CB8AC3E}">
        <p14:creationId xmlns:p14="http://schemas.microsoft.com/office/powerpoint/2010/main" val="4074988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National 2" panose="02000003000000000000" pitchFamily="50" charset="0"/>
                <a:ea typeface="National Book" panose="02000503000000020004" pitchFamily="2" charset="77"/>
                <a:cs typeface="Times New Roman" panose="02020603050405020304" pitchFamily="18" charset="0"/>
              </a:rPr>
              <a:t>Criteria will be </a:t>
            </a:r>
            <a:r>
              <a:rPr lang="en-US" sz="1200" dirty="0">
                <a:latin typeface="National 2" panose="02000003000000000000" pitchFamily="50" charset="0"/>
                <a:ea typeface="National Book" panose="02000503000000020004" pitchFamily="2" charset="77"/>
                <a:cs typeface="Times New Roman" panose="02020603050405020304" pitchFamily="18" charset="0"/>
              </a:rPr>
              <a:t>different across the three tiers of the </a:t>
            </a:r>
            <a:r>
              <a:rPr lang="en-US" sz="1200" dirty="0">
                <a:effectLst/>
                <a:latin typeface="National 2" panose="02000003000000000000" pitchFamily="50" charset="0"/>
                <a:ea typeface="National Book" panose="02000503000000020004" pitchFamily="2" charset="77"/>
                <a:cs typeface="Times New Roman" panose="02020603050405020304" pitchFamily="18" charset="0"/>
              </a:rPr>
              <a:t>across the tiers of YEP (Tupu, </a:t>
            </a:r>
            <a:r>
              <a:rPr lang="en-US" sz="1200" dirty="0" err="1">
                <a:effectLst/>
                <a:latin typeface="National 2" panose="02000003000000000000" pitchFamily="50" charset="0"/>
                <a:ea typeface="National Book" panose="02000503000000020004" pitchFamily="2" charset="77"/>
                <a:cs typeface="Times New Roman" panose="02020603050405020304" pitchFamily="18" charset="0"/>
              </a:rPr>
              <a:t>Teina</a:t>
            </a:r>
            <a:r>
              <a:rPr lang="en-US" sz="1200" dirty="0">
                <a:effectLst/>
                <a:latin typeface="National 2" panose="02000003000000000000" pitchFamily="50" charset="0"/>
                <a:ea typeface="National Book" panose="02000503000000020004" pitchFamily="2" charset="77"/>
                <a:cs typeface="Times New Roman" panose="02020603050405020304" pitchFamily="18" charset="0"/>
              </a:rPr>
              <a:t> and </a:t>
            </a:r>
            <a:r>
              <a:rPr lang="en-US" sz="1200" dirty="0" err="1">
                <a:effectLst/>
                <a:latin typeface="National 2" panose="02000003000000000000" pitchFamily="50" charset="0"/>
                <a:ea typeface="National Book" panose="02000503000000020004" pitchFamily="2" charset="77"/>
                <a:cs typeface="Times New Roman" panose="02020603050405020304" pitchFamily="18" charset="0"/>
              </a:rPr>
              <a:t>Tuakana</a:t>
            </a:r>
            <a:r>
              <a:rPr lang="en-US" sz="1200" dirty="0">
                <a:effectLst/>
                <a:latin typeface="National 2" panose="02000003000000000000" pitchFamily="50" charset="0"/>
                <a:ea typeface="National Book" panose="02000503000000020004" pitchFamily="2" charset="77"/>
                <a:cs typeface="Times New Roman" panose="02020603050405020304" pitchFamily="18" charset="0"/>
              </a:rPr>
              <a:t>) and those at the higher levels should be able to demonstrate greater maturity, capability, etc.</a:t>
            </a:r>
            <a:endParaRPr lang="en-NZ" sz="1200" dirty="0">
              <a:effectLst/>
              <a:latin typeface="National 2" panose="02000003000000000000" pitchFamily="50" charset="0"/>
              <a:ea typeface="National Book" panose="02000503000000020004" pitchFamily="2" charset="77"/>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400EFC4F-4876-42DA-AE82-CA6BF9149FAC}" type="slidenum">
              <a:rPr lang="en-NZ" smtClean="0"/>
              <a:t>28</a:t>
            </a:fld>
            <a:endParaRPr lang="en-NZ"/>
          </a:p>
        </p:txBody>
      </p:sp>
    </p:spTree>
    <p:extLst>
      <p:ext uri="{BB962C8B-B14F-4D97-AF65-F5344CB8AC3E}">
        <p14:creationId xmlns:p14="http://schemas.microsoft.com/office/powerpoint/2010/main" val="12063488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U_Title Slide_Image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709502-8474-4920-9858-3F80BC08CE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66" b="10038"/>
          <a:stretch/>
        </p:blipFill>
        <p:spPr>
          <a:xfrm>
            <a:off x="0" y="0"/>
            <a:ext cx="12192000" cy="6858000"/>
          </a:xfrm>
          <a:prstGeom prst="rect">
            <a:avLst/>
          </a:prstGeom>
        </p:spPr>
      </p:pic>
      <p:sp>
        <p:nvSpPr>
          <p:cNvPr id="17" name="Title 10">
            <a:extLst>
              <a:ext uri="{FF2B5EF4-FFF2-40B4-BE49-F238E27FC236}">
                <a16:creationId xmlns:a16="http://schemas.microsoft.com/office/drawing/2014/main" id="{2B2258BC-DBC5-4369-8FDF-75B128E3B86F}"/>
              </a:ext>
            </a:extLst>
          </p:cNvPr>
          <p:cNvSpPr>
            <a:spLocks noGrp="1"/>
          </p:cNvSpPr>
          <p:nvPr>
            <p:ph type="ctrTitle" hasCustomPrompt="1"/>
          </p:nvPr>
        </p:nvSpPr>
        <p:spPr>
          <a:xfrm>
            <a:off x="372582" y="2899726"/>
            <a:ext cx="11389685" cy="1894547"/>
          </a:xfrm>
        </p:spPr>
        <p:txBody>
          <a:bodyPr anchor="b">
            <a:normAutofit/>
          </a:bodyPr>
          <a:lstStyle>
            <a:lvl1pPr>
              <a:defRPr sz="6000">
                <a:solidFill>
                  <a:schemeClr val="bg1"/>
                </a:solidFill>
              </a:defRPr>
            </a:lvl1pPr>
          </a:lstStyle>
          <a:p>
            <a:r>
              <a:rPr lang="en-US" dirty="0"/>
              <a:t>Click to edit title</a:t>
            </a:r>
            <a:endParaRPr lang="en-NZ" dirty="0"/>
          </a:p>
        </p:txBody>
      </p:sp>
      <p:sp>
        <p:nvSpPr>
          <p:cNvPr id="14" name="TextBox 13">
            <a:extLst>
              <a:ext uri="{FF2B5EF4-FFF2-40B4-BE49-F238E27FC236}">
                <a16:creationId xmlns:a16="http://schemas.microsoft.com/office/drawing/2014/main" id="{5BC21976-86D9-49D4-B6CB-DE2264E5868B}"/>
              </a:ext>
            </a:extLst>
          </p:cNvPr>
          <p:cNvSpPr txBox="1"/>
          <p:nvPr userDrawn="1"/>
        </p:nvSpPr>
        <p:spPr>
          <a:xfrm>
            <a:off x="469496" y="6307136"/>
            <a:ext cx="2440689" cy="123111"/>
          </a:xfrm>
          <a:prstGeom prst="rect">
            <a:avLst/>
          </a:prstGeom>
          <a:noFill/>
        </p:spPr>
        <p:txBody>
          <a:bodyPr wrap="square" lIns="0" tIns="0" rIns="0" bIns="0" rtlCol="0" anchor="b">
            <a:spAutoFit/>
          </a:bodyPr>
          <a:lstStyle/>
          <a:p>
            <a:r>
              <a:rPr lang="en-US" sz="1200" b="1" baseline="-25000" dirty="0">
                <a:solidFill>
                  <a:schemeClr val="bg1"/>
                </a:solidFill>
                <a:latin typeface="National 2" panose="02000003000000000000" pitchFamily="50" charset="0"/>
              </a:rPr>
              <a:t>aucklandunlimited.com</a:t>
            </a:r>
            <a:endParaRPr lang="en-NZ" sz="1200" b="1" baseline="-25000" dirty="0">
              <a:solidFill>
                <a:schemeClr val="bg1"/>
              </a:solidFill>
              <a:latin typeface="National 2" panose="02000003000000000000" pitchFamily="50" charset="0"/>
            </a:endParaRPr>
          </a:p>
        </p:txBody>
      </p:sp>
      <p:cxnSp>
        <p:nvCxnSpPr>
          <p:cNvPr id="15" name="Straight Connector 14">
            <a:extLst>
              <a:ext uri="{FF2B5EF4-FFF2-40B4-BE49-F238E27FC236}">
                <a16:creationId xmlns:a16="http://schemas.microsoft.com/office/drawing/2014/main" id="{60267727-987D-4FE0-9B8F-D4360F88C39A}"/>
              </a:ext>
            </a:extLst>
          </p:cNvPr>
          <p:cNvCxnSpPr>
            <a:cxnSpLocks/>
          </p:cNvCxnSpPr>
          <p:nvPr userDrawn="1"/>
        </p:nvCxnSpPr>
        <p:spPr>
          <a:xfrm>
            <a:off x="469496" y="4933182"/>
            <a:ext cx="1051699" cy="0"/>
          </a:xfrm>
          <a:prstGeom prst="line">
            <a:avLst/>
          </a:prstGeom>
          <a:ln w="28575">
            <a:solidFill>
              <a:srgbClr val="E3EF36"/>
            </a:solidFill>
          </a:ln>
        </p:spPr>
        <p:style>
          <a:lnRef idx="1">
            <a:schemeClr val="accent2"/>
          </a:lnRef>
          <a:fillRef idx="0">
            <a:schemeClr val="accent2"/>
          </a:fillRef>
          <a:effectRef idx="0">
            <a:schemeClr val="accent2"/>
          </a:effectRef>
          <a:fontRef idx="minor">
            <a:schemeClr val="tx1"/>
          </a:fontRef>
        </p:style>
      </p:cxnSp>
      <p:sp>
        <p:nvSpPr>
          <p:cNvPr id="18" name="Subtitle 14">
            <a:extLst>
              <a:ext uri="{FF2B5EF4-FFF2-40B4-BE49-F238E27FC236}">
                <a16:creationId xmlns:a16="http://schemas.microsoft.com/office/drawing/2014/main" id="{1D8D90F8-D65E-49F1-9224-8423F6AB6930}"/>
              </a:ext>
            </a:extLst>
          </p:cNvPr>
          <p:cNvSpPr>
            <a:spLocks noGrp="1"/>
          </p:cNvSpPr>
          <p:nvPr>
            <p:ph type="subTitle" idx="1" hasCustomPrompt="1"/>
          </p:nvPr>
        </p:nvSpPr>
        <p:spPr>
          <a:xfrm>
            <a:off x="372582" y="5193061"/>
            <a:ext cx="6439693" cy="390176"/>
          </a:xfrm>
        </p:spPr>
        <p:txBody>
          <a:bodyPr/>
          <a:lstStyle>
            <a:lvl1pPr marL="0" indent="0">
              <a:buNone/>
              <a:defRPr b="1">
                <a:solidFill>
                  <a:schemeClr val="bg1"/>
                </a:solidFill>
              </a:defRPr>
            </a:lvl1pPr>
          </a:lstStyle>
          <a:p>
            <a:r>
              <a:rPr lang="en-US" dirty="0"/>
              <a:t>Sub heading or key info</a:t>
            </a:r>
            <a:endParaRPr lang="en-NZ" dirty="0"/>
          </a:p>
        </p:txBody>
      </p:sp>
      <p:pic>
        <p:nvPicPr>
          <p:cNvPr id="9" name="Picture 8">
            <a:extLst>
              <a:ext uri="{FF2B5EF4-FFF2-40B4-BE49-F238E27FC236}">
                <a16:creationId xmlns:a16="http://schemas.microsoft.com/office/drawing/2014/main" id="{1B00F890-8C26-421D-A6CB-C82C009AC97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098280" y="269851"/>
            <a:ext cx="2776010" cy="985600"/>
          </a:xfrm>
          <a:prstGeom prst="rect">
            <a:avLst/>
          </a:prstGeom>
        </p:spPr>
      </p:pic>
    </p:spTree>
    <p:extLst>
      <p:ext uri="{BB962C8B-B14F-4D97-AF65-F5344CB8AC3E}">
        <p14:creationId xmlns:p14="http://schemas.microsoft.com/office/powerpoint/2010/main" val="14719450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U_Basic_slide_plum_backgroun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F4CDD7-F2B2-4522-8730-26FAE13710F1}"/>
              </a:ext>
            </a:extLst>
          </p:cNvPr>
          <p:cNvSpPr/>
          <p:nvPr userDrawn="1"/>
        </p:nvSpPr>
        <p:spPr>
          <a:xfrm>
            <a:off x="252000" y="252000"/>
            <a:ext cx="11688000" cy="6354000"/>
          </a:xfrm>
          <a:prstGeom prst="rect">
            <a:avLst/>
          </a:prstGeom>
          <a:solidFill>
            <a:srgbClr val="A9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9" name="Straight Connector 18">
            <a:extLst>
              <a:ext uri="{FF2B5EF4-FFF2-40B4-BE49-F238E27FC236}">
                <a16:creationId xmlns:a16="http://schemas.microsoft.com/office/drawing/2014/main" id="{B46AD57A-9051-4DC7-AE2A-099A565559F5}"/>
              </a:ext>
            </a:extLst>
          </p:cNvPr>
          <p:cNvCxnSpPr/>
          <p:nvPr userDrawn="1"/>
        </p:nvCxnSpPr>
        <p:spPr>
          <a:xfrm>
            <a:off x="612000" y="613875"/>
            <a:ext cx="864000" cy="0"/>
          </a:xfrm>
          <a:prstGeom prst="line">
            <a:avLst/>
          </a:prstGeom>
          <a:ln w="38100">
            <a:solidFill>
              <a:srgbClr val="E3EF36"/>
            </a:solidFill>
          </a:ln>
        </p:spPr>
        <p:style>
          <a:lnRef idx="1">
            <a:schemeClr val="accent2"/>
          </a:lnRef>
          <a:fillRef idx="0">
            <a:schemeClr val="accent2"/>
          </a:fillRef>
          <a:effectRef idx="0">
            <a:schemeClr val="accent2"/>
          </a:effectRef>
          <a:fontRef idx="minor">
            <a:schemeClr val="tx1"/>
          </a:fontRef>
        </p:style>
      </p:cxnSp>
      <p:sp>
        <p:nvSpPr>
          <p:cNvPr id="8" name="Content Placeholder 2">
            <a:extLst>
              <a:ext uri="{FF2B5EF4-FFF2-40B4-BE49-F238E27FC236}">
                <a16:creationId xmlns:a16="http://schemas.microsoft.com/office/drawing/2014/main" id="{AEF41943-9495-4936-9ECC-A7350072F501}"/>
              </a:ext>
            </a:extLst>
          </p:cNvPr>
          <p:cNvSpPr>
            <a:spLocks noGrp="1"/>
          </p:cNvSpPr>
          <p:nvPr>
            <p:ph idx="1"/>
          </p:nvPr>
        </p:nvSpPr>
        <p:spPr>
          <a:xfrm>
            <a:off x="612000" y="1480257"/>
            <a:ext cx="7099440" cy="4569065"/>
          </a:xfrm>
        </p:spPr>
        <p:txBody>
          <a:bodyPr lIns="0" tIns="0" rIns="0" bIns="0">
            <a:noAutofit/>
          </a:bodyPr>
          <a:lstStyle>
            <a:lvl1pPr marL="0" indent="0">
              <a:lnSpc>
                <a:spcPct val="110000"/>
              </a:lnSpc>
              <a:spcBef>
                <a:spcPts val="600"/>
              </a:spcBef>
              <a:buNone/>
              <a:defRPr>
                <a:solidFill>
                  <a:schemeClr val="bg1"/>
                </a:solidFill>
              </a:defRPr>
            </a:lvl1pPr>
            <a:lvl2pPr>
              <a:lnSpc>
                <a:spcPct val="110000"/>
              </a:lnSpc>
              <a:spcBef>
                <a:spcPts val="600"/>
              </a:spcBef>
              <a:defRPr>
                <a:solidFill>
                  <a:schemeClr val="bg1"/>
                </a:solidFill>
              </a:defRPr>
            </a:lvl2pPr>
            <a:lvl3pPr>
              <a:lnSpc>
                <a:spcPct val="110000"/>
              </a:lnSpc>
              <a:spcBef>
                <a:spcPts val="600"/>
              </a:spcBef>
              <a:defRPr>
                <a:solidFill>
                  <a:schemeClr val="bg1"/>
                </a:solidFill>
              </a:defRPr>
            </a:lvl3pPr>
            <a:lvl4pPr>
              <a:lnSpc>
                <a:spcPct val="110000"/>
              </a:lnSpc>
              <a:spcBef>
                <a:spcPts val="600"/>
              </a:spcBef>
              <a:defRPr>
                <a:solidFill>
                  <a:schemeClr val="bg1"/>
                </a:solidFill>
              </a:defRPr>
            </a:lvl4pPr>
            <a:lvl5pPr>
              <a:lnSpc>
                <a:spcPct val="110000"/>
              </a:lnSpc>
              <a:spcBef>
                <a:spcPts val="6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9" name="Title 1">
            <a:extLst>
              <a:ext uri="{FF2B5EF4-FFF2-40B4-BE49-F238E27FC236}">
                <a16:creationId xmlns:a16="http://schemas.microsoft.com/office/drawing/2014/main" id="{63CB8A29-836F-4A25-85F1-E197D6B8F549}"/>
              </a:ext>
            </a:extLst>
          </p:cNvPr>
          <p:cNvSpPr>
            <a:spLocks noGrp="1"/>
          </p:cNvSpPr>
          <p:nvPr>
            <p:ph type="title"/>
          </p:nvPr>
        </p:nvSpPr>
        <p:spPr>
          <a:xfrm>
            <a:off x="611999" y="889707"/>
            <a:ext cx="10751325" cy="491415"/>
          </a:xfrm>
        </p:spPr>
        <p:txBody>
          <a:bodyPr lIns="0" tIns="0" rIns="0" bIns="0" anchor="t">
            <a:normAutofit/>
          </a:bodyPr>
          <a:lstStyle>
            <a:lvl1pPr>
              <a:defRPr sz="2400" b="1">
                <a:solidFill>
                  <a:schemeClr val="bg1"/>
                </a:solidFill>
                <a:latin typeface="National 2" panose="02000003000000000000" pitchFamily="50" charset="0"/>
              </a:defRPr>
            </a:lvl1pPr>
          </a:lstStyle>
          <a:p>
            <a:r>
              <a:rPr lang="en-US"/>
              <a:t>Click to edit Master title style</a:t>
            </a:r>
            <a:endParaRPr lang="en-NZ" dirty="0"/>
          </a:p>
        </p:txBody>
      </p:sp>
    </p:spTree>
    <p:extLst>
      <p:ext uri="{BB962C8B-B14F-4D97-AF65-F5344CB8AC3E}">
        <p14:creationId xmlns:p14="http://schemas.microsoft.com/office/powerpoint/2010/main" val="409638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U_Basic_slide_coral_backgroun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F4CDD7-F2B2-4522-8730-26FAE13710F1}"/>
              </a:ext>
            </a:extLst>
          </p:cNvPr>
          <p:cNvSpPr/>
          <p:nvPr userDrawn="1"/>
        </p:nvSpPr>
        <p:spPr>
          <a:xfrm>
            <a:off x="252000" y="252000"/>
            <a:ext cx="11688000" cy="6354000"/>
          </a:xfrm>
          <a:prstGeom prst="rect">
            <a:avLst/>
          </a:prstGeom>
          <a:solidFill>
            <a:srgbClr val="FD6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9" name="Straight Connector 18">
            <a:extLst>
              <a:ext uri="{FF2B5EF4-FFF2-40B4-BE49-F238E27FC236}">
                <a16:creationId xmlns:a16="http://schemas.microsoft.com/office/drawing/2014/main" id="{B46AD57A-9051-4DC7-AE2A-099A565559F5}"/>
              </a:ext>
            </a:extLst>
          </p:cNvPr>
          <p:cNvCxnSpPr/>
          <p:nvPr userDrawn="1"/>
        </p:nvCxnSpPr>
        <p:spPr>
          <a:xfrm>
            <a:off x="612000" y="613875"/>
            <a:ext cx="864000" cy="0"/>
          </a:xfrm>
          <a:prstGeom prst="line">
            <a:avLst/>
          </a:prstGeom>
          <a:ln w="38100">
            <a:solidFill>
              <a:srgbClr val="E3EF36"/>
            </a:solidFill>
          </a:ln>
        </p:spPr>
        <p:style>
          <a:lnRef idx="1">
            <a:schemeClr val="accent2"/>
          </a:lnRef>
          <a:fillRef idx="0">
            <a:schemeClr val="accent2"/>
          </a:fillRef>
          <a:effectRef idx="0">
            <a:schemeClr val="accent2"/>
          </a:effectRef>
          <a:fontRef idx="minor">
            <a:schemeClr val="tx1"/>
          </a:fontRef>
        </p:style>
      </p:cxnSp>
      <p:sp>
        <p:nvSpPr>
          <p:cNvPr id="8" name="Content Placeholder 2">
            <a:extLst>
              <a:ext uri="{FF2B5EF4-FFF2-40B4-BE49-F238E27FC236}">
                <a16:creationId xmlns:a16="http://schemas.microsoft.com/office/drawing/2014/main" id="{AEF41943-9495-4936-9ECC-A7350072F501}"/>
              </a:ext>
            </a:extLst>
          </p:cNvPr>
          <p:cNvSpPr>
            <a:spLocks noGrp="1"/>
          </p:cNvSpPr>
          <p:nvPr>
            <p:ph idx="1"/>
          </p:nvPr>
        </p:nvSpPr>
        <p:spPr>
          <a:xfrm>
            <a:off x="612000" y="1480257"/>
            <a:ext cx="7099440" cy="4569065"/>
          </a:xfrm>
        </p:spPr>
        <p:txBody>
          <a:bodyPr lIns="0" tIns="0" rIns="0" bIns="0">
            <a:noAutofit/>
          </a:bodyPr>
          <a:lstStyle>
            <a:lvl1pPr marL="0" indent="0">
              <a:lnSpc>
                <a:spcPct val="110000"/>
              </a:lnSpc>
              <a:spcBef>
                <a:spcPts val="600"/>
              </a:spcBef>
              <a:buNone/>
              <a:defRPr>
                <a:solidFill>
                  <a:srgbClr val="1B324F"/>
                </a:solidFill>
              </a:defRPr>
            </a:lvl1pPr>
            <a:lvl2pPr>
              <a:lnSpc>
                <a:spcPct val="110000"/>
              </a:lnSpc>
              <a:spcBef>
                <a:spcPts val="600"/>
              </a:spcBef>
              <a:defRPr>
                <a:solidFill>
                  <a:srgbClr val="1B324F"/>
                </a:solidFill>
              </a:defRPr>
            </a:lvl2pPr>
            <a:lvl3pPr>
              <a:lnSpc>
                <a:spcPct val="110000"/>
              </a:lnSpc>
              <a:spcBef>
                <a:spcPts val="600"/>
              </a:spcBef>
              <a:defRPr>
                <a:solidFill>
                  <a:srgbClr val="1B324F"/>
                </a:solidFill>
              </a:defRPr>
            </a:lvl3pPr>
            <a:lvl4pPr>
              <a:lnSpc>
                <a:spcPct val="110000"/>
              </a:lnSpc>
              <a:spcBef>
                <a:spcPts val="600"/>
              </a:spcBef>
              <a:defRPr>
                <a:solidFill>
                  <a:srgbClr val="1B324F"/>
                </a:solidFill>
              </a:defRPr>
            </a:lvl4pPr>
            <a:lvl5pPr>
              <a:lnSpc>
                <a:spcPct val="110000"/>
              </a:lnSpc>
              <a:spcBef>
                <a:spcPts val="600"/>
              </a:spcBef>
              <a:defRPr>
                <a:solidFill>
                  <a:srgbClr val="1B324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9" name="Title 1">
            <a:extLst>
              <a:ext uri="{FF2B5EF4-FFF2-40B4-BE49-F238E27FC236}">
                <a16:creationId xmlns:a16="http://schemas.microsoft.com/office/drawing/2014/main" id="{63CB8A29-836F-4A25-85F1-E197D6B8F549}"/>
              </a:ext>
            </a:extLst>
          </p:cNvPr>
          <p:cNvSpPr>
            <a:spLocks noGrp="1"/>
          </p:cNvSpPr>
          <p:nvPr>
            <p:ph type="title"/>
          </p:nvPr>
        </p:nvSpPr>
        <p:spPr>
          <a:xfrm>
            <a:off x="611999" y="889707"/>
            <a:ext cx="10751325" cy="491415"/>
          </a:xfrm>
        </p:spPr>
        <p:txBody>
          <a:bodyPr lIns="0" tIns="0" rIns="0" bIns="0" anchor="t">
            <a:normAutofit/>
          </a:bodyPr>
          <a:lstStyle>
            <a:lvl1pPr>
              <a:defRPr sz="2400" b="1">
                <a:solidFill>
                  <a:srgbClr val="1B324F"/>
                </a:solidFill>
                <a:latin typeface="National 2" panose="02000003000000000000" pitchFamily="50" charset="0"/>
              </a:defRPr>
            </a:lvl1pPr>
          </a:lstStyle>
          <a:p>
            <a:r>
              <a:rPr lang="en-US"/>
              <a:t>Click to edit Master title style</a:t>
            </a:r>
            <a:endParaRPr lang="en-NZ" dirty="0"/>
          </a:p>
        </p:txBody>
      </p:sp>
    </p:spTree>
    <p:extLst>
      <p:ext uri="{BB962C8B-B14F-4D97-AF65-F5344CB8AC3E}">
        <p14:creationId xmlns:p14="http://schemas.microsoft.com/office/powerpoint/2010/main" val="118938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U_Sidebar_with_image_white">
    <p:spTree>
      <p:nvGrpSpPr>
        <p:cNvPr id="1" name=""/>
        <p:cNvGrpSpPr/>
        <p:nvPr/>
      </p:nvGrpSpPr>
      <p:grpSpPr>
        <a:xfrm>
          <a:off x="0" y="0"/>
          <a:ext cx="0" cy="0"/>
          <a:chOff x="0" y="0"/>
          <a:chExt cx="0" cy="0"/>
        </a:xfrm>
      </p:grpSpPr>
      <p:sp>
        <p:nvSpPr>
          <p:cNvPr id="2" name="Title 1"/>
          <p:cNvSpPr>
            <a:spLocks noGrp="1"/>
          </p:cNvSpPr>
          <p:nvPr>
            <p:ph type="title"/>
          </p:nvPr>
        </p:nvSpPr>
        <p:spPr>
          <a:xfrm>
            <a:off x="612000" y="925787"/>
            <a:ext cx="3378976" cy="693463"/>
          </a:xfrm>
        </p:spPr>
        <p:txBody>
          <a:bodyPr lIns="0" tIns="0" rIns="0" bIns="0" anchor="t">
            <a:normAutofit/>
          </a:bodyPr>
          <a:lstStyle>
            <a:lvl1pPr>
              <a:defRPr sz="2400" b="1">
                <a:solidFill>
                  <a:srgbClr val="00A6A7"/>
                </a:solidFill>
                <a:latin typeface="National 2" panose="02000003000000000000" pitchFamily="50" charset="0"/>
              </a:defRPr>
            </a:lvl1pPr>
          </a:lstStyle>
          <a:p>
            <a:r>
              <a:rPr lang="en-US"/>
              <a:t>Click to edit Master title style</a:t>
            </a:r>
            <a:endParaRPr lang="en-NZ" dirty="0"/>
          </a:p>
        </p:txBody>
      </p:sp>
      <p:sp>
        <p:nvSpPr>
          <p:cNvPr id="3" name="Content Placeholder 2"/>
          <p:cNvSpPr>
            <a:spLocks noGrp="1"/>
          </p:cNvSpPr>
          <p:nvPr>
            <p:ph idx="1"/>
          </p:nvPr>
        </p:nvSpPr>
        <p:spPr>
          <a:xfrm>
            <a:off x="612001" y="1769630"/>
            <a:ext cx="3378974" cy="3597020"/>
          </a:xfrm>
        </p:spPr>
        <p:txBody>
          <a:bodyPr lIns="0" tIns="0" rIns="0" bIns="0">
            <a:noAutofit/>
          </a:bodyPr>
          <a:lstStyle>
            <a:lvl1pPr>
              <a:lnSpc>
                <a:spcPct val="100000"/>
              </a:lnSpc>
              <a:spcBef>
                <a:spcPts val="600"/>
              </a:spcBef>
              <a:defRPr>
                <a:solidFill>
                  <a:srgbClr val="1B324F"/>
                </a:solidFill>
              </a:defRPr>
            </a:lvl1pPr>
            <a:lvl2pPr>
              <a:lnSpc>
                <a:spcPct val="100000"/>
              </a:lnSpc>
              <a:spcBef>
                <a:spcPts val="600"/>
              </a:spcBef>
              <a:defRPr baseline="0">
                <a:solidFill>
                  <a:srgbClr val="1B324F"/>
                </a:solidFill>
              </a:defRPr>
            </a:lvl2pPr>
            <a:lvl3pPr>
              <a:lnSpc>
                <a:spcPct val="100000"/>
              </a:lnSpc>
              <a:spcBef>
                <a:spcPts val="600"/>
              </a:spcBef>
              <a:defRPr>
                <a:solidFill>
                  <a:srgbClr val="1B324F"/>
                </a:solidFill>
              </a:defRPr>
            </a:lvl3pPr>
            <a:lvl4pPr>
              <a:lnSpc>
                <a:spcPct val="100000"/>
              </a:lnSpc>
              <a:spcBef>
                <a:spcPts val="600"/>
              </a:spcBef>
              <a:defRPr>
                <a:solidFill>
                  <a:srgbClr val="1B324F"/>
                </a:solidFill>
              </a:defRPr>
            </a:lvl4pPr>
            <a:lvl5pPr>
              <a:lnSpc>
                <a:spcPct val="100000"/>
              </a:lnSpc>
              <a:spcBef>
                <a:spcPts val="600"/>
              </a:spcBef>
              <a:defRPr>
                <a:solidFill>
                  <a:srgbClr val="1B324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cxnSp>
        <p:nvCxnSpPr>
          <p:cNvPr id="15" name="Straight Connector 14">
            <a:extLst>
              <a:ext uri="{FF2B5EF4-FFF2-40B4-BE49-F238E27FC236}">
                <a16:creationId xmlns:a16="http://schemas.microsoft.com/office/drawing/2014/main" id="{BC2A448D-A2A1-4046-A47D-4B7BFCC0926B}"/>
              </a:ext>
            </a:extLst>
          </p:cNvPr>
          <p:cNvCxnSpPr/>
          <p:nvPr userDrawn="1"/>
        </p:nvCxnSpPr>
        <p:spPr>
          <a:xfrm>
            <a:off x="612000" y="649955"/>
            <a:ext cx="864000" cy="0"/>
          </a:xfrm>
          <a:prstGeom prst="line">
            <a:avLst/>
          </a:prstGeom>
          <a:ln w="38100">
            <a:solidFill>
              <a:srgbClr val="1B324F"/>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6100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U_Sidebar_with_image_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2B2A6D-2528-4EEA-9A4B-5C653E0E6B9D}"/>
              </a:ext>
            </a:extLst>
          </p:cNvPr>
          <p:cNvSpPr/>
          <p:nvPr userDrawn="1"/>
        </p:nvSpPr>
        <p:spPr>
          <a:xfrm>
            <a:off x="252000" y="252000"/>
            <a:ext cx="4189371" cy="6354000"/>
          </a:xfrm>
          <a:prstGeom prst="rect">
            <a:avLst/>
          </a:prstGeom>
          <a:solidFill>
            <a:srgbClr val="E5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5" name="Straight Connector 14">
            <a:extLst>
              <a:ext uri="{FF2B5EF4-FFF2-40B4-BE49-F238E27FC236}">
                <a16:creationId xmlns:a16="http://schemas.microsoft.com/office/drawing/2014/main" id="{BC2A448D-A2A1-4046-A47D-4B7BFCC0926B}"/>
              </a:ext>
            </a:extLst>
          </p:cNvPr>
          <p:cNvCxnSpPr/>
          <p:nvPr userDrawn="1"/>
        </p:nvCxnSpPr>
        <p:spPr>
          <a:xfrm>
            <a:off x="612000" y="649955"/>
            <a:ext cx="864000" cy="0"/>
          </a:xfrm>
          <a:prstGeom prst="line">
            <a:avLst/>
          </a:prstGeom>
          <a:ln w="38100">
            <a:solidFill>
              <a:srgbClr val="00A6A7"/>
            </a:solidFill>
          </a:ln>
        </p:spPr>
        <p:style>
          <a:lnRef idx="1">
            <a:schemeClr val="accent2"/>
          </a:lnRef>
          <a:fillRef idx="0">
            <a:schemeClr val="accent2"/>
          </a:fillRef>
          <a:effectRef idx="0">
            <a:schemeClr val="accent2"/>
          </a:effectRef>
          <a:fontRef idx="minor">
            <a:schemeClr val="tx1"/>
          </a:fontRef>
        </p:style>
      </p:cxnSp>
      <p:sp>
        <p:nvSpPr>
          <p:cNvPr id="6" name="Title 1">
            <a:extLst>
              <a:ext uri="{FF2B5EF4-FFF2-40B4-BE49-F238E27FC236}">
                <a16:creationId xmlns:a16="http://schemas.microsoft.com/office/drawing/2014/main" id="{D8F00E75-3C4D-4138-904B-364915C9EFE4}"/>
              </a:ext>
            </a:extLst>
          </p:cNvPr>
          <p:cNvSpPr>
            <a:spLocks noGrp="1"/>
          </p:cNvSpPr>
          <p:nvPr>
            <p:ph type="title"/>
          </p:nvPr>
        </p:nvSpPr>
        <p:spPr>
          <a:xfrm>
            <a:off x="612000" y="925787"/>
            <a:ext cx="3378976" cy="693463"/>
          </a:xfrm>
        </p:spPr>
        <p:txBody>
          <a:bodyPr lIns="0" tIns="0" rIns="0" bIns="0" anchor="t">
            <a:normAutofit/>
          </a:bodyPr>
          <a:lstStyle>
            <a:lvl1pPr>
              <a:defRPr sz="2400" b="1">
                <a:solidFill>
                  <a:srgbClr val="1B324F"/>
                </a:solidFill>
                <a:latin typeface="National 2" panose="02000003000000000000" pitchFamily="50" charset="0"/>
              </a:defRPr>
            </a:lvl1pPr>
          </a:lstStyle>
          <a:p>
            <a:r>
              <a:rPr lang="en-US"/>
              <a:t>Click to edit Master title style</a:t>
            </a:r>
            <a:endParaRPr lang="en-NZ" dirty="0"/>
          </a:p>
        </p:txBody>
      </p:sp>
      <p:sp>
        <p:nvSpPr>
          <p:cNvPr id="7" name="Content Placeholder 2">
            <a:extLst>
              <a:ext uri="{FF2B5EF4-FFF2-40B4-BE49-F238E27FC236}">
                <a16:creationId xmlns:a16="http://schemas.microsoft.com/office/drawing/2014/main" id="{5641DA07-0FD4-46DD-9CD8-1B03E5B194C3}"/>
              </a:ext>
            </a:extLst>
          </p:cNvPr>
          <p:cNvSpPr>
            <a:spLocks noGrp="1"/>
          </p:cNvSpPr>
          <p:nvPr>
            <p:ph idx="1"/>
          </p:nvPr>
        </p:nvSpPr>
        <p:spPr>
          <a:xfrm>
            <a:off x="612001" y="1769630"/>
            <a:ext cx="3378974" cy="3597020"/>
          </a:xfrm>
        </p:spPr>
        <p:txBody>
          <a:bodyPr lIns="0" tIns="0" rIns="0" bIns="0">
            <a:noAutofit/>
          </a:bodyPr>
          <a:lstStyle>
            <a:lvl1pPr>
              <a:lnSpc>
                <a:spcPct val="100000"/>
              </a:lnSpc>
              <a:spcBef>
                <a:spcPts val="600"/>
              </a:spcBef>
              <a:defRPr>
                <a:solidFill>
                  <a:srgbClr val="1B324F"/>
                </a:solidFill>
              </a:defRPr>
            </a:lvl1pPr>
            <a:lvl2pPr>
              <a:lnSpc>
                <a:spcPct val="100000"/>
              </a:lnSpc>
              <a:spcBef>
                <a:spcPts val="600"/>
              </a:spcBef>
              <a:defRPr baseline="0">
                <a:solidFill>
                  <a:srgbClr val="1B324F"/>
                </a:solidFill>
              </a:defRPr>
            </a:lvl2pPr>
            <a:lvl3pPr>
              <a:lnSpc>
                <a:spcPct val="100000"/>
              </a:lnSpc>
              <a:spcBef>
                <a:spcPts val="600"/>
              </a:spcBef>
              <a:defRPr>
                <a:solidFill>
                  <a:srgbClr val="1B324F"/>
                </a:solidFill>
              </a:defRPr>
            </a:lvl3pPr>
            <a:lvl4pPr>
              <a:lnSpc>
                <a:spcPct val="100000"/>
              </a:lnSpc>
              <a:spcBef>
                <a:spcPts val="600"/>
              </a:spcBef>
              <a:defRPr>
                <a:solidFill>
                  <a:srgbClr val="1B324F"/>
                </a:solidFill>
              </a:defRPr>
            </a:lvl4pPr>
            <a:lvl5pPr>
              <a:lnSpc>
                <a:spcPct val="100000"/>
              </a:lnSpc>
              <a:spcBef>
                <a:spcPts val="600"/>
              </a:spcBef>
              <a:defRPr>
                <a:solidFill>
                  <a:srgbClr val="1B324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Tree>
    <p:extLst>
      <p:ext uri="{BB962C8B-B14F-4D97-AF65-F5344CB8AC3E}">
        <p14:creationId xmlns:p14="http://schemas.microsoft.com/office/powerpoint/2010/main" val="208080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U_Sidebar_with_image_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2B2A6D-2528-4EEA-9A4B-5C653E0E6B9D}"/>
              </a:ext>
            </a:extLst>
          </p:cNvPr>
          <p:cNvSpPr/>
          <p:nvPr userDrawn="1"/>
        </p:nvSpPr>
        <p:spPr>
          <a:xfrm>
            <a:off x="252000" y="252000"/>
            <a:ext cx="4189371" cy="6354000"/>
          </a:xfrm>
          <a:prstGeom prst="rect">
            <a:avLst/>
          </a:prstGeom>
          <a:solidFill>
            <a:srgbClr val="00A6A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5" name="Straight Connector 14">
            <a:extLst>
              <a:ext uri="{FF2B5EF4-FFF2-40B4-BE49-F238E27FC236}">
                <a16:creationId xmlns:a16="http://schemas.microsoft.com/office/drawing/2014/main" id="{BC2A448D-A2A1-4046-A47D-4B7BFCC0926B}"/>
              </a:ext>
            </a:extLst>
          </p:cNvPr>
          <p:cNvCxnSpPr/>
          <p:nvPr userDrawn="1"/>
        </p:nvCxnSpPr>
        <p:spPr>
          <a:xfrm>
            <a:off x="612000" y="649955"/>
            <a:ext cx="864000" cy="0"/>
          </a:xfrm>
          <a:prstGeom prst="line">
            <a:avLst/>
          </a:prstGeom>
          <a:ln w="38100">
            <a:solidFill>
              <a:srgbClr val="E3EF36"/>
            </a:solidFill>
          </a:ln>
        </p:spPr>
        <p:style>
          <a:lnRef idx="1">
            <a:schemeClr val="accent2"/>
          </a:lnRef>
          <a:fillRef idx="0">
            <a:schemeClr val="accent2"/>
          </a:fillRef>
          <a:effectRef idx="0">
            <a:schemeClr val="accent2"/>
          </a:effectRef>
          <a:fontRef idx="minor">
            <a:schemeClr val="tx1"/>
          </a:fontRef>
        </p:style>
      </p:cxnSp>
      <p:sp>
        <p:nvSpPr>
          <p:cNvPr id="6" name="Title 1">
            <a:extLst>
              <a:ext uri="{FF2B5EF4-FFF2-40B4-BE49-F238E27FC236}">
                <a16:creationId xmlns:a16="http://schemas.microsoft.com/office/drawing/2014/main" id="{D8F00E75-3C4D-4138-904B-364915C9EFE4}"/>
              </a:ext>
            </a:extLst>
          </p:cNvPr>
          <p:cNvSpPr>
            <a:spLocks noGrp="1"/>
          </p:cNvSpPr>
          <p:nvPr>
            <p:ph type="title"/>
          </p:nvPr>
        </p:nvSpPr>
        <p:spPr>
          <a:xfrm>
            <a:off x="612000" y="925787"/>
            <a:ext cx="3378976" cy="693463"/>
          </a:xfrm>
        </p:spPr>
        <p:txBody>
          <a:bodyPr lIns="0" tIns="0" rIns="0" bIns="0" anchor="t">
            <a:normAutofit/>
          </a:bodyPr>
          <a:lstStyle>
            <a:lvl1pPr>
              <a:defRPr sz="2400" b="1">
                <a:solidFill>
                  <a:srgbClr val="1B324F"/>
                </a:solidFill>
                <a:latin typeface="National 2" panose="02000003000000000000" pitchFamily="50" charset="0"/>
              </a:defRPr>
            </a:lvl1pPr>
          </a:lstStyle>
          <a:p>
            <a:r>
              <a:rPr lang="en-US"/>
              <a:t>Click to edit Master title style</a:t>
            </a:r>
            <a:endParaRPr lang="en-NZ" dirty="0"/>
          </a:p>
        </p:txBody>
      </p:sp>
      <p:sp>
        <p:nvSpPr>
          <p:cNvPr id="7" name="Content Placeholder 2">
            <a:extLst>
              <a:ext uri="{FF2B5EF4-FFF2-40B4-BE49-F238E27FC236}">
                <a16:creationId xmlns:a16="http://schemas.microsoft.com/office/drawing/2014/main" id="{5641DA07-0FD4-46DD-9CD8-1B03E5B194C3}"/>
              </a:ext>
            </a:extLst>
          </p:cNvPr>
          <p:cNvSpPr>
            <a:spLocks noGrp="1"/>
          </p:cNvSpPr>
          <p:nvPr>
            <p:ph idx="1"/>
          </p:nvPr>
        </p:nvSpPr>
        <p:spPr>
          <a:xfrm>
            <a:off x="612001" y="1769630"/>
            <a:ext cx="3378974" cy="3597020"/>
          </a:xfrm>
        </p:spPr>
        <p:txBody>
          <a:bodyPr lIns="0" tIns="0" rIns="0" bIns="0">
            <a:noAutofit/>
          </a:bodyPr>
          <a:lstStyle>
            <a:lvl1pPr>
              <a:lnSpc>
                <a:spcPct val="100000"/>
              </a:lnSpc>
              <a:spcBef>
                <a:spcPts val="600"/>
              </a:spcBef>
              <a:defRPr>
                <a:solidFill>
                  <a:srgbClr val="1B324F"/>
                </a:solidFill>
              </a:defRPr>
            </a:lvl1pPr>
            <a:lvl2pPr>
              <a:lnSpc>
                <a:spcPct val="100000"/>
              </a:lnSpc>
              <a:spcBef>
                <a:spcPts val="600"/>
              </a:spcBef>
              <a:defRPr baseline="0">
                <a:solidFill>
                  <a:srgbClr val="1B324F"/>
                </a:solidFill>
              </a:defRPr>
            </a:lvl2pPr>
            <a:lvl3pPr>
              <a:lnSpc>
                <a:spcPct val="100000"/>
              </a:lnSpc>
              <a:spcBef>
                <a:spcPts val="600"/>
              </a:spcBef>
              <a:defRPr>
                <a:solidFill>
                  <a:srgbClr val="1B324F"/>
                </a:solidFill>
              </a:defRPr>
            </a:lvl3pPr>
            <a:lvl4pPr>
              <a:lnSpc>
                <a:spcPct val="100000"/>
              </a:lnSpc>
              <a:spcBef>
                <a:spcPts val="600"/>
              </a:spcBef>
              <a:defRPr>
                <a:solidFill>
                  <a:srgbClr val="1B324F"/>
                </a:solidFill>
              </a:defRPr>
            </a:lvl4pPr>
            <a:lvl5pPr>
              <a:lnSpc>
                <a:spcPct val="100000"/>
              </a:lnSpc>
              <a:spcBef>
                <a:spcPts val="600"/>
              </a:spcBef>
              <a:defRPr>
                <a:solidFill>
                  <a:srgbClr val="1B324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Tree>
    <p:extLst>
      <p:ext uri="{BB962C8B-B14F-4D97-AF65-F5344CB8AC3E}">
        <p14:creationId xmlns:p14="http://schemas.microsoft.com/office/powerpoint/2010/main" val="14228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U_Sidebar_with_image_nav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2B2A6D-2528-4EEA-9A4B-5C653E0E6B9D}"/>
              </a:ext>
            </a:extLst>
          </p:cNvPr>
          <p:cNvSpPr/>
          <p:nvPr userDrawn="1"/>
        </p:nvSpPr>
        <p:spPr>
          <a:xfrm>
            <a:off x="252000" y="252000"/>
            <a:ext cx="4189371" cy="6354000"/>
          </a:xfrm>
          <a:prstGeom prst="rect">
            <a:avLst/>
          </a:prstGeom>
          <a:solidFill>
            <a:srgbClr val="1B3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3" name="Straight Connector 12">
            <a:extLst>
              <a:ext uri="{FF2B5EF4-FFF2-40B4-BE49-F238E27FC236}">
                <a16:creationId xmlns:a16="http://schemas.microsoft.com/office/drawing/2014/main" id="{F9C9476D-E40C-4390-A13F-09FC7787F1BA}"/>
              </a:ext>
            </a:extLst>
          </p:cNvPr>
          <p:cNvCxnSpPr/>
          <p:nvPr userDrawn="1"/>
        </p:nvCxnSpPr>
        <p:spPr>
          <a:xfrm>
            <a:off x="612000" y="649955"/>
            <a:ext cx="864000" cy="0"/>
          </a:xfrm>
          <a:prstGeom prst="line">
            <a:avLst/>
          </a:prstGeom>
          <a:ln w="38100">
            <a:solidFill>
              <a:srgbClr val="E3EF36"/>
            </a:solidFill>
          </a:ln>
        </p:spPr>
        <p:style>
          <a:lnRef idx="1">
            <a:schemeClr val="accent2"/>
          </a:lnRef>
          <a:fillRef idx="0">
            <a:schemeClr val="accent2"/>
          </a:fillRef>
          <a:effectRef idx="0">
            <a:schemeClr val="accent2"/>
          </a:effectRef>
          <a:fontRef idx="minor">
            <a:schemeClr val="tx1"/>
          </a:fontRef>
        </p:style>
      </p:cxnSp>
      <p:sp>
        <p:nvSpPr>
          <p:cNvPr id="6" name="Title 1">
            <a:extLst>
              <a:ext uri="{FF2B5EF4-FFF2-40B4-BE49-F238E27FC236}">
                <a16:creationId xmlns:a16="http://schemas.microsoft.com/office/drawing/2014/main" id="{1B0144F7-7BEB-4B58-9FD8-C489D985B06A}"/>
              </a:ext>
            </a:extLst>
          </p:cNvPr>
          <p:cNvSpPr>
            <a:spLocks noGrp="1"/>
          </p:cNvSpPr>
          <p:nvPr>
            <p:ph type="title"/>
          </p:nvPr>
        </p:nvSpPr>
        <p:spPr>
          <a:xfrm>
            <a:off x="612000" y="925787"/>
            <a:ext cx="3378976" cy="693463"/>
          </a:xfrm>
        </p:spPr>
        <p:txBody>
          <a:bodyPr lIns="0" tIns="0" rIns="0" bIns="0" anchor="t">
            <a:normAutofit/>
          </a:bodyPr>
          <a:lstStyle>
            <a:lvl1pPr>
              <a:defRPr sz="2400" b="1">
                <a:solidFill>
                  <a:schemeClr val="bg1"/>
                </a:solidFill>
                <a:latin typeface="National 2" panose="02000003000000000000" pitchFamily="50" charset="0"/>
              </a:defRPr>
            </a:lvl1pPr>
          </a:lstStyle>
          <a:p>
            <a:r>
              <a:rPr lang="en-US"/>
              <a:t>Click to edit Master title style</a:t>
            </a:r>
            <a:endParaRPr lang="en-NZ" dirty="0"/>
          </a:p>
        </p:txBody>
      </p:sp>
      <p:sp>
        <p:nvSpPr>
          <p:cNvPr id="7" name="Content Placeholder 2">
            <a:extLst>
              <a:ext uri="{FF2B5EF4-FFF2-40B4-BE49-F238E27FC236}">
                <a16:creationId xmlns:a16="http://schemas.microsoft.com/office/drawing/2014/main" id="{C64C7DCF-FE0C-4842-93DA-120033D0C6F0}"/>
              </a:ext>
            </a:extLst>
          </p:cNvPr>
          <p:cNvSpPr>
            <a:spLocks noGrp="1"/>
          </p:cNvSpPr>
          <p:nvPr>
            <p:ph idx="1"/>
          </p:nvPr>
        </p:nvSpPr>
        <p:spPr>
          <a:xfrm>
            <a:off x="612001" y="1769630"/>
            <a:ext cx="3378974" cy="3597020"/>
          </a:xfrm>
        </p:spPr>
        <p:txBody>
          <a:bodyPr lIns="0" tIns="0" rIns="0" bIns="0">
            <a:noAutofit/>
          </a:bodyPr>
          <a:lstStyle>
            <a:lvl1pPr>
              <a:lnSpc>
                <a:spcPct val="100000"/>
              </a:lnSpc>
              <a:spcBef>
                <a:spcPts val="600"/>
              </a:spcBef>
              <a:defRPr>
                <a:solidFill>
                  <a:schemeClr val="bg1"/>
                </a:solidFill>
              </a:defRPr>
            </a:lvl1pPr>
            <a:lvl2pPr>
              <a:lnSpc>
                <a:spcPct val="100000"/>
              </a:lnSpc>
              <a:spcBef>
                <a:spcPts val="600"/>
              </a:spcBef>
              <a:defRPr baseline="0">
                <a:solidFill>
                  <a:schemeClr val="bg1"/>
                </a:solidFill>
              </a:defRPr>
            </a:lvl2pPr>
            <a:lvl3pPr>
              <a:lnSpc>
                <a:spcPct val="100000"/>
              </a:lnSpc>
              <a:spcBef>
                <a:spcPts val="600"/>
              </a:spcBef>
              <a:defRPr>
                <a:solidFill>
                  <a:schemeClr val="bg1"/>
                </a:solidFill>
              </a:defRPr>
            </a:lvl3pPr>
            <a:lvl4pPr>
              <a:lnSpc>
                <a:spcPct val="100000"/>
              </a:lnSpc>
              <a:spcBef>
                <a:spcPts val="600"/>
              </a:spcBef>
              <a:defRPr>
                <a:solidFill>
                  <a:schemeClr val="bg1"/>
                </a:solidFill>
              </a:defRPr>
            </a:lvl4pPr>
            <a:lvl5pPr>
              <a:lnSpc>
                <a:spcPct val="100000"/>
              </a:lnSpc>
              <a:spcBef>
                <a:spcPts val="6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Tree>
    <p:extLst>
      <p:ext uri="{BB962C8B-B14F-4D97-AF65-F5344CB8AC3E}">
        <p14:creationId xmlns:p14="http://schemas.microsoft.com/office/powerpoint/2010/main" val="49072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U_Sidebar_with_image_plum">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2B2A6D-2528-4EEA-9A4B-5C653E0E6B9D}"/>
              </a:ext>
            </a:extLst>
          </p:cNvPr>
          <p:cNvSpPr/>
          <p:nvPr userDrawn="1"/>
        </p:nvSpPr>
        <p:spPr>
          <a:xfrm>
            <a:off x="252000" y="252000"/>
            <a:ext cx="4189371" cy="6354000"/>
          </a:xfrm>
          <a:prstGeom prst="rect">
            <a:avLst/>
          </a:prstGeom>
          <a:solidFill>
            <a:srgbClr val="A9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7" name="Straight Connector 16">
            <a:extLst>
              <a:ext uri="{FF2B5EF4-FFF2-40B4-BE49-F238E27FC236}">
                <a16:creationId xmlns:a16="http://schemas.microsoft.com/office/drawing/2014/main" id="{3D44C66D-0F02-48CD-82DB-8D9BC4CDB1EF}"/>
              </a:ext>
            </a:extLst>
          </p:cNvPr>
          <p:cNvCxnSpPr/>
          <p:nvPr userDrawn="1"/>
        </p:nvCxnSpPr>
        <p:spPr>
          <a:xfrm>
            <a:off x="612000" y="649955"/>
            <a:ext cx="864000" cy="0"/>
          </a:xfrm>
          <a:prstGeom prst="line">
            <a:avLst/>
          </a:prstGeom>
          <a:ln w="38100">
            <a:solidFill>
              <a:srgbClr val="E3EF36"/>
            </a:solidFill>
          </a:ln>
        </p:spPr>
        <p:style>
          <a:lnRef idx="1">
            <a:schemeClr val="accent2"/>
          </a:lnRef>
          <a:fillRef idx="0">
            <a:schemeClr val="accent2"/>
          </a:fillRef>
          <a:effectRef idx="0">
            <a:schemeClr val="accent2"/>
          </a:effectRef>
          <a:fontRef idx="minor">
            <a:schemeClr val="tx1"/>
          </a:fontRef>
        </p:style>
      </p:cxnSp>
      <p:sp>
        <p:nvSpPr>
          <p:cNvPr id="6" name="Title 1">
            <a:extLst>
              <a:ext uri="{FF2B5EF4-FFF2-40B4-BE49-F238E27FC236}">
                <a16:creationId xmlns:a16="http://schemas.microsoft.com/office/drawing/2014/main" id="{947F1577-9287-4BEE-A819-13DD2532745A}"/>
              </a:ext>
            </a:extLst>
          </p:cNvPr>
          <p:cNvSpPr>
            <a:spLocks noGrp="1"/>
          </p:cNvSpPr>
          <p:nvPr>
            <p:ph type="title"/>
          </p:nvPr>
        </p:nvSpPr>
        <p:spPr>
          <a:xfrm>
            <a:off x="612000" y="925787"/>
            <a:ext cx="3378976" cy="693463"/>
          </a:xfrm>
        </p:spPr>
        <p:txBody>
          <a:bodyPr lIns="0" tIns="0" rIns="0" bIns="0" anchor="t">
            <a:normAutofit/>
          </a:bodyPr>
          <a:lstStyle>
            <a:lvl1pPr>
              <a:defRPr sz="2400" b="1">
                <a:solidFill>
                  <a:schemeClr val="bg1"/>
                </a:solidFill>
                <a:latin typeface="National 2" panose="02000003000000000000" pitchFamily="50" charset="0"/>
              </a:defRPr>
            </a:lvl1pPr>
          </a:lstStyle>
          <a:p>
            <a:r>
              <a:rPr lang="en-US"/>
              <a:t>Click to edit Master title style</a:t>
            </a:r>
            <a:endParaRPr lang="en-NZ" dirty="0"/>
          </a:p>
        </p:txBody>
      </p:sp>
      <p:sp>
        <p:nvSpPr>
          <p:cNvPr id="7" name="Content Placeholder 2">
            <a:extLst>
              <a:ext uri="{FF2B5EF4-FFF2-40B4-BE49-F238E27FC236}">
                <a16:creationId xmlns:a16="http://schemas.microsoft.com/office/drawing/2014/main" id="{7FB37ECE-7ACA-479F-84DB-D2365521C98B}"/>
              </a:ext>
            </a:extLst>
          </p:cNvPr>
          <p:cNvSpPr>
            <a:spLocks noGrp="1"/>
          </p:cNvSpPr>
          <p:nvPr>
            <p:ph idx="1"/>
          </p:nvPr>
        </p:nvSpPr>
        <p:spPr>
          <a:xfrm>
            <a:off x="612001" y="1769630"/>
            <a:ext cx="3378974" cy="3597020"/>
          </a:xfrm>
        </p:spPr>
        <p:txBody>
          <a:bodyPr lIns="0" tIns="0" rIns="0" bIns="0">
            <a:noAutofit/>
          </a:bodyPr>
          <a:lstStyle>
            <a:lvl1pPr>
              <a:lnSpc>
                <a:spcPct val="100000"/>
              </a:lnSpc>
              <a:spcBef>
                <a:spcPts val="600"/>
              </a:spcBef>
              <a:defRPr>
                <a:solidFill>
                  <a:schemeClr val="bg1"/>
                </a:solidFill>
              </a:defRPr>
            </a:lvl1pPr>
            <a:lvl2pPr>
              <a:lnSpc>
                <a:spcPct val="100000"/>
              </a:lnSpc>
              <a:spcBef>
                <a:spcPts val="600"/>
              </a:spcBef>
              <a:defRPr baseline="0">
                <a:solidFill>
                  <a:schemeClr val="bg1"/>
                </a:solidFill>
              </a:defRPr>
            </a:lvl2pPr>
            <a:lvl3pPr>
              <a:lnSpc>
                <a:spcPct val="100000"/>
              </a:lnSpc>
              <a:spcBef>
                <a:spcPts val="600"/>
              </a:spcBef>
              <a:defRPr>
                <a:solidFill>
                  <a:schemeClr val="bg1"/>
                </a:solidFill>
              </a:defRPr>
            </a:lvl3pPr>
            <a:lvl4pPr>
              <a:lnSpc>
                <a:spcPct val="100000"/>
              </a:lnSpc>
              <a:spcBef>
                <a:spcPts val="600"/>
              </a:spcBef>
              <a:defRPr>
                <a:solidFill>
                  <a:schemeClr val="bg1"/>
                </a:solidFill>
              </a:defRPr>
            </a:lvl4pPr>
            <a:lvl5pPr>
              <a:lnSpc>
                <a:spcPct val="100000"/>
              </a:lnSpc>
              <a:spcBef>
                <a:spcPts val="6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Tree>
    <p:extLst>
      <p:ext uri="{BB962C8B-B14F-4D97-AF65-F5344CB8AC3E}">
        <p14:creationId xmlns:p14="http://schemas.microsoft.com/office/powerpoint/2010/main" val="425051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U_Sidebar_with_image_cor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2B2A6D-2528-4EEA-9A4B-5C653E0E6B9D}"/>
              </a:ext>
            </a:extLst>
          </p:cNvPr>
          <p:cNvSpPr/>
          <p:nvPr userDrawn="1"/>
        </p:nvSpPr>
        <p:spPr>
          <a:xfrm>
            <a:off x="252000" y="252000"/>
            <a:ext cx="4189371" cy="6354000"/>
          </a:xfrm>
          <a:prstGeom prst="rect">
            <a:avLst/>
          </a:prstGeom>
          <a:solidFill>
            <a:srgbClr val="FD6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3" name="Straight Connector 12">
            <a:extLst>
              <a:ext uri="{FF2B5EF4-FFF2-40B4-BE49-F238E27FC236}">
                <a16:creationId xmlns:a16="http://schemas.microsoft.com/office/drawing/2014/main" id="{0E35B963-C172-45CC-9538-4535354E9357}"/>
              </a:ext>
            </a:extLst>
          </p:cNvPr>
          <p:cNvCxnSpPr/>
          <p:nvPr userDrawn="1"/>
        </p:nvCxnSpPr>
        <p:spPr>
          <a:xfrm>
            <a:off x="612000" y="649955"/>
            <a:ext cx="864000" cy="0"/>
          </a:xfrm>
          <a:prstGeom prst="line">
            <a:avLst/>
          </a:prstGeom>
          <a:ln w="38100">
            <a:solidFill>
              <a:srgbClr val="E3EF36"/>
            </a:solidFill>
          </a:ln>
        </p:spPr>
        <p:style>
          <a:lnRef idx="1">
            <a:schemeClr val="accent2"/>
          </a:lnRef>
          <a:fillRef idx="0">
            <a:schemeClr val="accent2"/>
          </a:fillRef>
          <a:effectRef idx="0">
            <a:schemeClr val="accent2"/>
          </a:effectRef>
          <a:fontRef idx="minor">
            <a:schemeClr val="tx1"/>
          </a:fontRef>
        </p:style>
      </p:cxnSp>
      <p:sp>
        <p:nvSpPr>
          <p:cNvPr id="6" name="Title 1">
            <a:extLst>
              <a:ext uri="{FF2B5EF4-FFF2-40B4-BE49-F238E27FC236}">
                <a16:creationId xmlns:a16="http://schemas.microsoft.com/office/drawing/2014/main" id="{1B221512-32F4-4496-B23B-41B5F051FDF7}"/>
              </a:ext>
            </a:extLst>
          </p:cNvPr>
          <p:cNvSpPr>
            <a:spLocks noGrp="1"/>
          </p:cNvSpPr>
          <p:nvPr>
            <p:ph type="title"/>
          </p:nvPr>
        </p:nvSpPr>
        <p:spPr>
          <a:xfrm>
            <a:off x="612000" y="925787"/>
            <a:ext cx="3378976" cy="693463"/>
          </a:xfrm>
        </p:spPr>
        <p:txBody>
          <a:bodyPr lIns="0" tIns="0" rIns="0" bIns="0" anchor="t">
            <a:normAutofit/>
          </a:bodyPr>
          <a:lstStyle>
            <a:lvl1pPr>
              <a:defRPr sz="2400" b="1">
                <a:solidFill>
                  <a:srgbClr val="1B324F"/>
                </a:solidFill>
                <a:latin typeface="National 2" panose="02000003000000000000" pitchFamily="50" charset="0"/>
              </a:defRPr>
            </a:lvl1pPr>
          </a:lstStyle>
          <a:p>
            <a:r>
              <a:rPr lang="en-US"/>
              <a:t>Click to edit Master title style</a:t>
            </a:r>
            <a:endParaRPr lang="en-NZ" dirty="0"/>
          </a:p>
        </p:txBody>
      </p:sp>
      <p:sp>
        <p:nvSpPr>
          <p:cNvPr id="7" name="Content Placeholder 2">
            <a:extLst>
              <a:ext uri="{FF2B5EF4-FFF2-40B4-BE49-F238E27FC236}">
                <a16:creationId xmlns:a16="http://schemas.microsoft.com/office/drawing/2014/main" id="{E5D29736-C2F0-4C9C-AE3D-3FFE09AA19F2}"/>
              </a:ext>
            </a:extLst>
          </p:cNvPr>
          <p:cNvSpPr>
            <a:spLocks noGrp="1"/>
          </p:cNvSpPr>
          <p:nvPr>
            <p:ph idx="1"/>
          </p:nvPr>
        </p:nvSpPr>
        <p:spPr>
          <a:xfrm>
            <a:off x="612001" y="1769630"/>
            <a:ext cx="3378974" cy="3597020"/>
          </a:xfrm>
        </p:spPr>
        <p:txBody>
          <a:bodyPr lIns="0" tIns="0" rIns="0" bIns="0">
            <a:noAutofit/>
          </a:bodyPr>
          <a:lstStyle>
            <a:lvl1pPr>
              <a:lnSpc>
                <a:spcPct val="100000"/>
              </a:lnSpc>
              <a:spcBef>
                <a:spcPts val="600"/>
              </a:spcBef>
              <a:defRPr>
                <a:solidFill>
                  <a:srgbClr val="1B324F"/>
                </a:solidFill>
              </a:defRPr>
            </a:lvl1pPr>
            <a:lvl2pPr>
              <a:lnSpc>
                <a:spcPct val="100000"/>
              </a:lnSpc>
              <a:spcBef>
                <a:spcPts val="600"/>
              </a:spcBef>
              <a:defRPr baseline="0">
                <a:solidFill>
                  <a:srgbClr val="1B324F"/>
                </a:solidFill>
              </a:defRPr>
            </a:lvl2pPr>
            <a:lvl3pPr>
              <a:lnSpc>
                <a:spcPct val="100000"/>
              </a:lnSpc>
              <a:spcBef>
                <a:spcPts val="600"/>
              </a:spcBef>
              <a:defRPr>
                <a:solidFill>
                  <a:srgbClr val="1B324F"/>
                </a:solidFill>
              </a:defRPr>
            </a:lvl3pPr>
            <a:lvl4pPr>
              <a:lnSpc>
                <a:spcPct val="100000"/>
              </a:lnSpc>
              <a:spcBef>
                <a:spcPts val="600"/>
              </a:spcBef>
              <a:defRPr>
                <a:solidFill>
                  <a:srgbClr val="1B324F"/>
                </a:solidFill>
              </a:defRPr>
            </a:lvl4pPr>
            <a:lvl5pPr>
              <a:lnSpc>
                <a:spcPct val="100000"/>
              </a:lnSpc>
              <a:spcBef>
                <a:spcPts val="600"/>
              </a:spcBef>
              <a:defRPr>
                <a:solidFill>
                  <a:srgbClr val="1B324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Tree>
    <p:extLst>
      <p:ext uri="{BB962C8B-B14F-4D97-AF65-F5344CB8AC3E}">
        <p14:creationId xmlns:p14="http://schemas.microsoft.com/office/powerpoint/2010/main" val="249811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U_Divider_Te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6738C9-BB60-471F-BF44-B0AC69430DD7}"/>
              </a:ext>
            </a:extLst>
          </p:cNvPr>
          <p:cNvSpPr/>
          <p:nvPr userDrawn="1"/>
        </p:nvSpPr>
        <p:spPr>
          <a:xfrm>
            <a:off x="252000" y="252000"/>
            <a:ext cx="11688000" cy="6354000"/>
          </a:xfrm>
          <a:prstGeom prst="rect">
            <a:avLst/>
          </a:prstGeom>
          <a:solidFill>
            <a:srgbClr val="00A6A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p:cNvSpPr>
            <a:spLocks noGrp="1"/>
          </p:cNvSpPr>
          <p:nvPr>
            <p:ph type="ctrTitle"/>
          </p:nvPr>
        </p:nvSpPr>
        <p:spPr>
          <a:xfrm>
            <a:off x="2192215" y="2114403"/>
            <a:ext cx="7807569" cy="1364567"/>
          </a:xfrm>
        </p:spPr>
        <p:txBody>
          <a:bodyPr anchor="b">
            <a:normAutofit/>
          </a:bodyPr>
          <a:lstStyle>
            <a:lvl1pPr algn="ctr">
              <a:lnSpc>
                <a:spcPct val="80000"/>
              </a:lnSpc>
              <a:defRPr sz="5000" b="1">
                <a:solidFill>
                  <a:srgbClr val="1B324F"/>
                </a:solidFill>
              </a:defRPr>
            </a:lvl1pPr>
          </a:lstStyle>
          <a:p>
            <a:r>
              <a:rPr lang="en-US"/>
              <a:t>Click to edit Master title style</a:t>
            </a:r>
            <a:endParaRPr lang="en-NZ" dirty="0"/>
          </a:p>
        </p:txBody>
      </p:sp>
      <p:cxnSp>
        <p:nvCxnSpPr>
          <p:cNvPr id="5" name="Straight Connector 4">
            <a:extLst>
              <a:ext uri="{FF2B5EF4-FFF2-40B4-BE49-F238E27FC236}">
                <a16:creationId xmlns:a16="http://schemas.microsoft.com/office/drawing/2014/main" id="{DBE48A07-CD55-4842-99DA-2227FE666AB2}"/>
              </a:ext>
            </a:extLst>
          </p:cNvPr>
          <p:cNvCxnSpPr/>
          <p:nvPr userDrawn="1"/>
        </p:nvCxnSpPr>
        <p:spPr>
          <a:xfrm>
            <a:off x="5664000" y="3652780"/>
            <a:ext cx="864000" cy="0"/>
          </a:xfrm>
          <a:prstGeom prst="line">
            <a:avLst/>
          </a:prstGeom>
          <a:ln w="38100">
            <a:solidFill>
              <a:srgbClr val="E3EF36"/>
            </a:solidFill>
          </a:ln>
        </p:spPr>
        <p:style>
          <a:lnRef idx="1">
            <a:schemeClr val="accent2"/>
          </a:lnRef>
          <a:fillRef idx="0">
            <a:schemeClr val="accent2"/>
          </a:fillRef>
          <a:effectRef idx="0">
            <a:schemeClr val="accent2"/>
          </a:effectRef>
          <a:fontRef idx="minor">
            <a:schemeClr val="tx1"/>
          </a:fontRef>
        </p:style>
      </p:cxnSp>
      <p:sp>
        <p:nvSpPr>
          <p:cNvPr id="6" name="Subtitle 2">
            <a:extLst>
              <a:ext uri="{FF2B5EF4-FFF2-40B4-BE49-F238E27FC236}">
                <a16:creationId xmlns:a16="http://schemas.microsoft.com/office/drawing/2014/main" id="{893B9C78-D7F3-42CB-92CB-257C52E154AA}"/>
              </a:ext>
            </a:extLst>
          </p:cNvPr>
          <p:cNvSpPr>
            <a:spLocks noGrp="1"/>
          </p:cNvSpPr>
          <p:nvPr>
            <p:ph type="subTitle" idx="1"/>
          </p:nvPr>
        </p:nvSpPr>
        <p:spPr>
          <a:xfrm>
            <a:off x="2192215" y="3872754"/>
            <a:ext cx="7697972" cy="999461"/>
          </a:xfrm>
        </p:spPr>
        <p:txBody>
          <a:bodyPr/>
          <a:lstStyle>
            <a:lvl1pPr marL="0" indent="0" algn="ctr">
              <a:lnSpc>
                <a:spcPct val="80000"/>
              </a:lnSpc>
              <a:buNone/>
              <a:defRPr sz="2400">
                <a:solidFill>
                  <a:srgbClr val="1B324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dirty="0"/>
          </a:p>
        </p:txBody>
      </p:sp>
    </p:spTree>
    <p:extLst>
      <p:ext uri="{BB962C8B-B14F-4D97-AF65-F5344CB8AC3E}">
        <p14:creationId xmlns:p14="http://schemas.microsoft.com/office/powerpoint/2010/main" val="60877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U_Divider_Nav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BBFADD-D304-4AA3-B660-5B070407BABF}"/>
              </a:ext>
            </a:extLst>
          </p:cNvPr>
          <p:cNvSpPr/>
          <p:nvPr userDrawn="1"/>
        </p:nvSpPr>
        <p:spPr>
          <a:xfrm>
            <a:off x="252000" y="238937"/>
            <a:ext cx="11688000" cy="6354000"/>
          </a:xfrm>
          <a:prstGeom prst="rect">
            <a:avLst/>
          </a:prstGeom>
          <a:solidFill>
            <a:srgbClr val="1B3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itle 1">
            <a:extLst>
              <a:ext uri="{FF2B5EF4-FFF2-40B4-BE49-F238E27FC236}">
                <a16:creationId xmlns:a16="http://schemas.microsoft.com/office/drawing/2014/main" id="{4F760C96-1EB7-4EE3-BFB5-B5689B5B2F21}"/>
              </a:ext>
            </a:extLst>
          </p:cNvPr>
          <p:cNvSpPr>
            <a:spLocks noGrp="1"/>
          </p:cNvSpPr>
          <p:nvPr>
            <p:ph type="ctrTitle"/>
          </p:nvPr>
        </p:nvSpPr>
        <p:spPr>
          <a:xfrm>
            <a:off x="2192215" y="2114403"/>
            <a:ext cx="7807569" cy="1364567"/>
          </a:xfrm>
        </p:spPr>
        <p:txBody>
          <a:bodyPr anchor="b">
            <a:normAutofit/>
          </a:bodyPr>
          <a:lstStyle>
            <a:lvl1pPr algn="ctr">
              <a:lnSpc>
                <a:spcPct val="80000"/>
              </a:lnSpc>
              <a:defRPr sz="5000" b="1">
                <a:solidFill>
                  <a:schemeClr val="bg1"/>
                </a:solidFill>
              </a:defRPr>
            </a:lvl1pPr>
          </a:lstStyle>
          <a:p>
            <a:r>
              <a:rPr lang="en-US"/>
              <a:t>Click to edit Master title style</a:t>
            </a:r>
            <a:endParaRPr lang="en-NZ" dirty="0"/>
          </a:p>
        </p:txBody>
      </p:sp>
      <p:cxnSp>
        <p:nvCxnSpPr>
          <p:cNvPr id="8" name="Straight Connector 7">
            <a:extLst>
              <a:ext uri="{FF2B5EF4-FFF2-40B4-BE49-F238E27FC236}">
                <a16:creationId xmlns:a16="http://schemas.microsoft.com/office/drawing/2014/main" id="{4B72E191-B57A-4850-B6E3-40F17871ED60}"/>
              </a:ext>
            </a:extLst>
          </p:cNvPr>
          <p:cNvCxnSpPr/>
          <p:nvPr userDrawn="1"/>
        </p:nvCxnSpPr>
        <p:spPr>
          <a:xfrm>
            <a:off x="5664000" y="3652780"/>
            <a:ext cx="864000" cy="0"/>
          </a:xfrm>
          <a:prstGeom prst="line">
            <a:avLst/>
          </a:prstGeom>
          <a:ln w="38100">
            <a:solidFill>
              <a:srgbClr val="E3EF36"/>
            </a:solidFill>
          </a:ln>
        </p:spPr>
        <p:style>
          <a:lnRef idx="1">
            <a:schemeClr val="accent2"/>
          </a:lnRef>
          <a:fillRef idx="0">
            <a:schemeClr val="accent2"/>
          </a:fillRef>
          <a:effectRef idx="0">
            <a:schemeClr val="accent2"/>
          </a:effectRef>
          <a:fontRef idx="minor">
            <a:schemeClr val="tx1"/>
          </a:fontRef>
        </p:style>
      </p:cxnSp>
      <p:sp>
        <p:nvSpPr>
          <p:cNvPr id="10" name="Subtitle 2">
            <a:extLst>
              <a:ext uri="{FF2B5EF4-FFF2-40B4-BE49-F238E27FC236}">
                <a16:creationId xmlns:a16="http://schemas.microsoft.com/office/drawing/2014/main" id="{4342684E-89E3-4841-B98D-DA26CCFBE429}"/>
              </a:ext>
            </a:extLst>
          </p:cNvPr>
          <p:cNvSpPr>
            <a:spLocks noGrp="1"/>
          </p:cNvSpPr>
          <p:nvPr>
            <p:ph type="subTitle" idx="1"/>
          </p:nvPr>
        </p:nvSpPr>
        <p:spPr>
          <a:xfrm>
            <a:off x="2192215" y="3872754"/>
            <a:ext cx="7697972" cy="999461"/>
          </a:xfrm>
        </p:spPr>
        <p:txBody>
          <a:bodyPr/>
          <a:lstStyle>
            <a:lvl1pPr marL="0" indent="0" algn="ctr">
              <a:lnSpc>
                <a:spcPct val="8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dirty="0"/>
          </a:p>
        </p:txBody>
      </p:sp>
    </p:spTree>
    <p:extLst>
      <p:ext uri="{BB962C8B-B14F-4D97-AF65-F5344CB8AC3E}">
        <p14:creationId xmlns:p14="http://schemas.microsoft.com/office/powerpoint/2010/main" val="112198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U_Title Slide_boxed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675FBE-6489-47FF-9748-C2A713D161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721"/>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471F916C-A1D6-4A94-8D03-7FE07A3BE26E}"/>
              </a:ext>
            </a:extLst>
          </p:cNvPr>
          <p:cNvSpPr/>
          <p:nvPr userDrawn="1"/>
        </p:nvSpPr>
        <p:spPr>
          <a:xfrm>
            <a:off x="466725" y="3887005"/>
            <a:ext cx="6545575" cy="1095256"/>
          </a:xfrm>
          <a:prstGeom prst="rect">
            <a:avLst/>
          </a:prstGeom>
          <a:solidFill>
            <a:srgbClr val="00A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a:extLst>
              <a:ext uri="{FF2B5EF4-FFF2-40B4-BE49-F238E27FC236}">
                <a16:creationId xmlns:a16="http://schemas.microsoft.com/office/drawing/2014/main" id="{7801A775-20EE-405B-9FE6-8E2E0D4F1B58}"/>
              </a:ext>
            </a:extLst>
          </p:cNvPr>
          <p:cNvSpPr/>
          <p:nvPr userDrawn="1"/>
        </p:nvSpPr>
        <p:spPr>
          <a:xfrm>
            <a:off x="466725" y="3012574"/>
            <a:ext cx="3600450" cy="1364816"/>
          </a:xfrm>
          <a:prstGeom prst="rect">
            <a:avLst/>
          </a:prstGeom>
          <a:solidFill>
            <a:srgbClr val="00A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Title 10">
            <a:extLst>
              <a:ext uri="{FF2B5EF4-FFF2-40B4-BE49-F238E27FC236}">
                <a16:creationId xmlns:a16="http://schemas.microsoft.com/office/drawing/2014/main" id="{28967A1F-3496-4A7E-8520-00D82D7658F7}"/>
              </a:ext>
            </a:extLst>
          </p:cNvPr>
          <p:cNvSpPr>
            <a:spLocks noGrp="1"/>
          </p:cNvSpPr>
          <p:nvPr>
            <p:ph type="ctrTitle" hasCustomPrompt="1"/>
          </p:nvPr>
        </p:nvSpPr>
        <p:spPr>
          <a:xfrm>
            <a:off x="620232" y="2958487"/>
            <a:ext cx="11389685" cy="1894547"/>
          </a:xfrm>
        </p:spPr>
        <p:txBody>
          <a:bodyPr anchor="b">
            <a:normAutofit/>
          </a:bodyPr>
          <a:lstStyle>
            <a:lvl1pPr>
              <a:defRPr sz="6000">
                <a:solidFill>
                  <a:schemeClr val="bg1"/>
                </a:solidFill>
              </a:defRPr>
            </a:lvl1pPr>
          </a:lstStyle>
          <a:p>
            <a:r>
              <a:rPr lang="en-US" dirty="0"/>
              <a:t>Click to </a:t>
            </a:r>
            <a:br>
              <a:rPr lang="en-US" dirty="0"/>
            </a:br>
            <a:r>
              <a:rPr lang="en-US" dirty="0"/>
              <a:t>edit title</a:t>
            </a:r>
            <a:endParaRPr lang="en-NZ" dirty="0"/>
          </a:p>
        </p:txBody>
      </p:sp>
      <p:sp>
        <p:nvSpPr>
          <p:cNvPr id="14" name="TextBox 13">
            <a:extLst>
              <a:ext uri="{FF2B5EF4-FFF2-40B4-BE49-F238E27FC236}">
                <a16:creationId xmlns:a16="http://schemas.microsoft.com/office/drawing/2014/main" id="{4D274CAF-575A-4F5F-B35C-468DB2C6C90D}"/>
              </a:ext>
            </a:extLst>
          </p:cNvPr>
          <p:cNvSpPr txBox="1"/>
          <p:nvPr userDrawn="1"/>
        </p:nvSpPr>
        <p:spPr>
          <a:xfrm>
            <a:off x="469496" y="6307136"/>
            <a:ext cx="2440689" cy="123111"/>
          </a:xfrm>
          <a:prstGeom prst="rect">
            <a:avLst/>
          </a:prstGeom>
          <a:noFill/>
        </p:spPr>
        <p:txBody>
          <a:bodyPr wrap="square" lIns="0" tIns="0" rIns="0" bIns="0" rtlCol="0" anchor="b">
            <a:spAutoFit/>
          </a:bodyPr>
          <a:lstStyle/>
          <a:p>
            <a:r>
              <a:rPr lang="en-US" sz="1200" b="1" baseline="-25000" dirty="0">
                <a:solidFill>
                  <a:schemeClr val="bg1"/>
                </a:solidFill>
                <a:latin typeface="National 2" panose="02000003000000000000" pitchFamily="50" charset="0"/>
              </a:rPr>
              <a:t>aucklandunlimited.com</a:t>
            </a:r>
            <a:endParaRPr lang="en-NZ" sz="1200" b="1" baseline="-25000" dirty="0">
              <a:solidFill>
                <a:schemeClr val="bg1"/>
              </a:solidFill>
              <a:latin typeface="National 2" panose="02000003000000000000" pitchFamily="50" charset="0"/>
            </a:endParaRPr>
          </a:p>
        </p:txBody>
      </p:sp>
      <p:sp>
        <p:nvSpPr>
          <p:cNvPr id="18" name="Subtitle 14">
            <a:extLst>
              <a:ext uri="{FF2B5EF4-FFF2-40B4-BE49-F238E27FC236}">
                <a16:creationId xmlns:a16="http://schemas.microsoft.com/office/drawing/2014/main" id="{4C1996C5-ECD7-4665-89FC-60A706DB271A}"/>
              </a:ext>
            </a:extLst>
          </p:cNvPr>
          <p:cNvSpPr>
            <a:spLocks noGrp="1"/>
          </p:cNvSpPr>
          <p:nvPr>
            <p:ph type="subTitle" idx="1" hasCustomPrompt="1"/>
          </p:nvPr>
        </p:nvSpPr>
        <p:spPr>
          <a:xfrm>
            <a:off x="372582" y="5193061"/>
            <a:ext cx="6439693" cy="390176"/>
          </a:xfrm>
        </p:spPr>
        <p:txBody>
          <a:bodyPr/>
          <a:lstStyle>
            <a:lvl1pPr marL="0" indent="0">
              <a:buNone/>
              <a:defRPr b="1">
                <a:solidFill>
                  <a:schemeClr val="bg1"/>
                </a:solidFill>
              </a:defRPr>
            </a:lvl1pPr>
          </a:lstStyle>
          <a:p>
            <a:r>
              <a:rPr lang="en-US" dirty="0"/>
              <a:t>Sub heading or key info</a:t>
            </a:r>
            <a:endParaRPr lang="en-NZ" dirty="0"/>
          </a:p>
        </p:txBody>
      </p:sp>
      <p:pic>
        <p:nvPicPr>
          <p:cNvPr id="15" name="Picture 14">
            <a:extLst>
              <a:ext uri="{FF2B5EF4-FFF2-40B4-BE49-F238E27FC236}">
                <a16:creationId xmlns:a16="http://schemas.microsoft.com/office/drawing/2014/main" id="{EE350023-8830-44CD-844A-6CE0517C798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098280" y="269851"/>
            <a:ext cx="2776010" cy="985600"/>
          </a:xfrm>
          <a:prstGeom prst="rect">
            <a:avLst/>
          </a:prstGeom>
        </p:spPr>
      </p:pic>
    </p:spTree>
    <p:extLst>
      <p:ext uri="{BB962C8B-B14F-4D97-AF65-F5344CB8AC3E}">
        <p14:creationId xmlns:p14="http://schemas.microsoft.com/office/powerpoint/2010/main" val="23323263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U_Divider_Plum">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6738C9-BB60-471F-BF44-B0AC69430DD7}"/>
              </a:ext>
            </a:extLst>
          </p:cNvPr>
          <p:cNvSpPr/>
          <p:nvPr userDrawn="1"/>
        </p:nvSpPr>
        <p:spPr>
          <a:xfrm>
            <a:off x="252000" y="238937"/>
            <a:ext cx="11688000" cy="6354000"/>
          </a:xfrm>
          <a:prstGeom prst="rect">
            <a:avLst/>
          </a:prstGeom>
          <a:solidFill>
            <a:srgbClr val="A9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Title 1">
            <a:extLst>
              <a:ext uri="{FF2B5EF4-FFF2-40B4-BE49-F238E27FC236}">
                <a16:creationId xmlns:a16="http://schemas.microsoft.com/office/drawing/2014/main" id="{D88D1B3F-8463-4EA2-BE45-F8D2D2981C14}"/>
              </a:ext>
            </a:extLst>
          </p:cNvPr>
          <p:cNvSpPr>
            <a:spLocks noGrp="1"/>
          </p:cNvSpPr>
          <p:nvPr>
            <p:ph type="ctrTitle"/>
          </p:nvPr>
        </p:nvSpPr>
        <p:spPr>
          <a:xfrm>
            <a:off x="2192215" y="2114403"/>
            <a:ext cx="7807569" cy="1364567"/>
          </a:xfrm>
        </p:spPr>
        <p:txBody>
          <a:bodyPr anchor="b">
            <a:normAutofit/>
          </a:bodyPr>
          <a:lstStyle>
            <a:lvl1pPr algn="ctr">
              <a:lnSpc>
                <a:spcPct val="80000"/>
              </a:lnSpc>
              <a:defRPr sz="5000" b="1">
                <a:solidFill>
                  <a:schemeClr val="bg1"/>
                </a:solidFill>
              </a:defRPr>
            </a:lvl1pPr>
          </a:lstStyle>
          <a:p>
            <a:r>
              <a:rPr lang="en-US"/>
              <a:t>Click to edit Master title style</a:t>
            </a:r>
            <a:endParaRPr lang="en-NZ" dirty="0"/>
          </a:p>
        </p:txBody>
      </p:sp>
      <p:cxnSp>
        <p:nvCxnSpPr>
          <p:cNvPr id="12" name="Straight Connector 11">
            <a:extLst>
              <a:ext uri="{FF2B5EF4-FFF2-40B4-BE49-F238E27FC236}">
                <a16:creationId xmlns:a16="http://schemas.microsoft.com/office/drawing/2014/main" id="{6DDD5096-6A80-43C8-A6DA-3BBB494200B7}"/>
              </a:ext>
            </a:extLst>
          </p:cNvPr>
          <p:cNvCxnSpPr/>
          <p:nvPr userDrawn="1"/>
        </p:nvCxnSpPr>
        <p:spPr>
          <a:xfrm>
            <a:off x="5664000" y="3652780"/>
            <a:ext cx="864000" cy="0"/>
          </a:xfrm>
          <a:prstGeom prst="line">
            <a:avLst/>
          </a:prstGeom>
          <a:ln w="38100">
            <a:solidFill>
              <a:srgbClr val="E3EF36"/>
            </a:solidFill>
          </a:ln>
        </p:spPr>
        <p:style>
          <a:lnRef idx="1">
            <a:schemeClr val="accent2"/>
          </a:lnRef>
          <a:fillRef idx="0">
            <a:schemeClr val="accent2"/>
          </a:fillRef>
          <a:effectRef idx="0">
            <a:schemeClr val="accent2"/>
          </a:effectRef>
          <a:fontRef idx="minor">
            <a:schemeClr val="tx1"/>
          </a:fontRef>
        </p:style>
      </p:cxnSp>
      <p:sp>
        <p:nvSpPr>
          <p:cNvPr id="13" name="Subtitle 2">
            <a:extLst>
              <a:ext uri="{FF2B5EF4-FFF2-40B4-BE49-F238E27FC236}">
                <a16:creationId xmlns:a16="http://schemas.microsoft.com/office/drawing/2014/main" id="{98223A87-4739-44AE-A7EB-7D53205454AD}"/>
              </a:ext>
            </a:extLst>
          </p:cNvPr>
          <p:cNvSpPr>
            <a:spLocks noGrp="1"/>
          </p:cNvSpPr>
          <p:nvPr>
            <p:ph type="subTitle" idx="1"/>
          </p:nvPr>
        </p:nvSpPr>
        <p:spPr>
          <a:xfrm>
            <a:off x="2192215" y="3872754"/>
            <a:ext cx="7697972" cy="999461"/>
          </a:xfrm>
        </p:spPr>
        <p:txBody>
          <a:bodyPr/>
          <a:lstStyle>
            <a:lvl1pPr marL="0" indent="0" algn="ctr">
              <a:lnSpc>
                <a:spcPct val="8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dirty="0"/>
          </a:p>
        </p:txBody>
      </p:sp>
    </p:spTree>
    <p:extLst>
      <p:ext uri="{BB962C8B-B14F-4D97-AF65-F5344CB8AC3E}">
        <p14:creationId xmlns:p14="http://schemas.microsoft.com/office/powerpoint/2010/main" val="76012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U_Title Slide_simple_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EF2D38-E8FA-44D8-959D-C716080C7828}"/>
              </a:ext>
            </a:extLst>
          </p:cNvPr>
          <p:cNvSpPr/>
          <p:nvPr userDrawn="1"/>
        </p:nvSpPr>
        <p:spPr>
          <a:xfrm>
            <a:off x="252000" y="252000"/>
            <a:ext cx="11688000" cy="6354000"/>
          </a:xfrm>
          <a:prstGeom prst="rect">
            <a:avLst/>
          </a:prstGeom>
          <a:solidFill>
            <a:srgbClr val="00A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Title 10">
            <a:extLst>
              <a:ext uri="{FF2B5EF4-FFF2-40B4-BE49-F238E27FC236}">
                <a16:creationId xmlns:a16="http://schemas.microsoft.com/office/drawing/2014/main" id="{43C8FC8D-DC11-433D-ADB8-91D58D8B24FA}"/>
              </a:ext>
            </a:extLst>
          </p:cNvPr>
          <p:cNvSpPr>
            <a:spLocks noGrp="1"/>
          </p:cNvSpPr>
          <p:nvPr>
            <p:ph type="ctrTitle" hasCustomPrompt="1"/>
          </p:nvPr>
        </p:nvSpPr>
        <p:spPr>
          <a:xfrm>
            <a:off x="563082" y="2718751"/>
            <a:ext cx="11389685" cy="1894547"/>
          </a:xfrm>
        </p:spPr>
        <p:txBody>
          <a:bodyPr anchor="b">
            <a:normAutofit/>
          </a:bodyPr>
          <a:lstStyle>
            <a:lvl1pPr>
              <a:defRPr sz="6000">
                <a:solidFill>
                  <a:schemeClr val="bg1"/>
                </a:solidFill>
              </a:defRPr>
            </a:lvl1pPr>
          </a:lstStyle>
          <a:p>
            <a:r>
              <a:rPr lang="en-US" dirty="0"/>
              <a:t>Heading</a:t>
            </a:r>
            <a:br>
              <a:rPr lang="en-US" dirty="0"/>
            </a:br>
            <a:r>
              <a:rPr lang="en-US" dirty="0" err="1"/>
              <a:t>Heading</a:t>
            </a:r>
            <a:r>
              <a:rPr lang="en-US" dirty="0"/>
              <a:t> </a:t>
            </a:r>
            <a:r>
              <a:rPr lang="en-US" dirty="0" err="1"/>
              <a:t>heading</a:t>
            </a:r>
            <a:endParaRPr lang="en-NZ" dirty="0"/>
          </a:p>
        </p:txBody>
      </p:sp>
      <p:sp>
        <p:nvSpPr>
          <p:cNvPr id="13" name="TextBox 12">
            <a:extLst>
              <a:ext uri="{FF2B5EF4-FFF2-40B4-BE49-F238E27FC236}">
                <a16:creationId xmlns:a16="http://schemas.microsoft.com/office/drawing/2014/main" id="{4DC8F619-2549-42FC-8E9A-0C3321D8F57B}"/>
              </a:ext>
            </a:extLst>
          </p:cNvPr>
          <p:cNvSpPr txBox="1"/>
          <p:nvPr userDrawn="1"/>
        </p:nvSpPr>
        <p:spPr>
          <a:xfrm>
            <a:off x="659996" y="6126161"/>
            <a:ext cx="2440689" cy="123111"/>
          </a:xfrm>
          <a:prstGeom prst="rect">
            <a:avLst/>
          </a:prstGeom>
          <a:noFill/>
        </p:spPr>
        <p:txBody>
          <a:bodyPr wrap="square" lIns="0" tIns="0" rIns="0" bIns="0" rtlCol="0" anchor="b">
            <a:spAutoFit/>
          </a:bodyPr>
          <a:lstStyle/>
          <a:p>
            <a:r>
              <a:rPr lang="en-US" sz="1200" b="1" baseline="-25000" dirty="0">
                <a:solidFill>
                  <a:schemeClr val="bg1"/>
                </a:solidFill>
                <a:latin typeface="National 2" panose="02000003000000000000" pitchFamily="50" charset="0"/>
              </a:rPr>
              <a:t>aucklandunlimited.com</a:t>
            </a:r>
            <a:endParaRPr lang="en-NZ" sz="1200" b="1" baseline="-25000" dirty="0">
              <a:solidFill>
                <a:schemeClr val="bg1"/>
              </a:solidFill>
              <a:latin typeface="National 2" panose="02000003000000000000" pitchFamily="50" charset="0"/>
            </a:endParaRPr>
          </a:p>
        </p:txBody>
      </p:sp>
      <p:cxnSp>
        <p:nvCxnSpPr>
          <p:cNvPr id="15" name="Straight Connector 14">
            <a:extLst>
              <a:ext uri="{FF2B5EF4-FFF2-40B4-BE49-F238E27FC236}">
                <a16:creationId xmlns:a16="http://schemas.microsoft.com/office/drawing/2014/main" id="{E787A0FB-9F77-465B-B9A4-4D0AFB49B816}"/>
              </a:ext>
            </a:extLst>
          </p:cNvPr>
          <p:cNvCxnSpPr>
            <a:cxnSpLocks/>
          </p:cNvCxnSpPr>
          <p:nvPr userDrawn="1"/>
        </p:nvCxnSpPr>
        <p:spPr>
          <a:xfrm>
            <a:off x="659996" y="4752207"/>
            <a:ext cx="1051699" cy="0"/>
          </a:xfrm>
          <a:prstGeom prst="line">
            <a:avLst/>
          </a:prstGeom>
          <a:ln w="28575">
            <a:solidFill>
              <a:srgbClr val="E3EF36"/>
            </a:solidFill>
          </a:ln>
        </p:spPr>
        <p:style>
          <a:lnRef idx="1">
            <a:schemeClr val="accent2"/>
          </a:lnRef>
          <a:fillRef idx="0">
            <a:schemeClr val="accent2"/>
          </a:fillRef>
          <a:effectRef idx="0">
            <a:schemeClr val="accent2"/>
          </a:effectRef>
          <a:fontRef idx="minor">
            <a:schemeClr val="tx1"/>
          </a:fontRef>
        </p:style>
      </p:cxnSp>
      <p:sp>
        <p:nvSpPr>
          <p:cNvPr id="16" name="Subtitle 14">
            <a:extLst>
              <a:ext uri="{FF2B5EF4-FFF2-40B4-BE49-F238E27FC236}">
                <a16:creationId xmlns:a16="http://schemas.microsoft.com/office/drawing/2014/main" id="{EE680B1F-A105-4E1A-B00F-563A89553BC0}"/>
              </a:ext>
            </a:extLst>
          </p:cNvPr>
          <p:cNvSpPr>
            <a:spLocks noGrp="1"/>
          </p:cNvSpPr>
          <p:nvPr>
            <p:ph type="subTitle" idx="1" hasCustomPrompt="1"/>
          </p:nvPr>
        </p:nvSpPr>
        <p:spPr>
          <a:xfrm>
            <a:off x="563082" y="5012086"/>
            <a:ext cx="6439693" cy="390176"/>
          </a:xfrm>
        </p:spPr>
        <p:txBody>
          <a:bodyPr/>
          <a:lstStyle>
            <a:lvl1pPr marL="0" indent="0">
              <a:buNone/>
              <a:defRPr b="1">
                <a:solidFill>
                  <a:schemeClr val="bg1"/>
                </a:solidFill>
              </a:defRPr>
            </a:lvl1pPr>
          </a:lstStyle>
          <a:p>
            <a:r>
              <a:rPr lang="en-US" dirty="0"/>
              <a:t>Sub heading or key info</a:t>
            </a:r>
            <a:endParaRPr lang="en-NZ" dirty="0"/>
          </a:p>
        </p:txBody>
      </p:sp>
      <p:pic>
        <p:nvPicPr>
          <p:cNvPr id="8" name="Picture 7">
            <a:extLst>
              <a:ext uri="{FF2B5EF4-FFF2-40B4-BE49-F238E27FC236}">
                <a16:creationId xmlns:a16="http://schemas.microsoft.com/office/drawing/2014/main" id="{033615C2-B545-4293-9A95-2694E5B1C9E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085842" y="541524"/>
            <a:ext cx="2622469" cy="843704"/>
          </a:xfrm>
          <a:prstGeom prst="rect">
            <a:avLst/>
          </a:prstGeom>
        </p:spPr>
      </p:pic>
    </p:spTree>
    <p:extLst>
      <p:ext uri="{BB962C8B-B14F-4D97-AF65-F5344CB8AC3E}">
        <p14:creationId xmlns:p14="http://schemas.microsoft.com/office/powerpoint/2010/main" val="12716475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U_Title Slide_simple_nav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EF2D38-E8FA-44D8-959D-C716080C7828}"/>
              </a:ext>
            </a:extLst>
          </p:cNvPr>
          <p:cNvSpPr/>
          <p:nvPr userDrawn="1"/>
        </p:nvSpPr>
        <p:spPr>
          <a:xfrm>
            <a:off x="252000" y="252000"/>
            <a:ext cx="11688000" cy="6354000"/>
          </a:xfrm>
          <a:prstGeom prst="rect">
            <a:avLst/>
          </a:prstGeom>
          <a:solidFill>
            <a:srgbClr val="1B3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Title 10">
            <a:extLst>
              <a:ext uri="{FF2B5EF4-FFF2-40B4-BE49-F238E27FC236}">
                <a16:creationId xmlns:a16="http://schemas.microsoft.com/office/drawing/2014/main" id="{350089CB-6265-4D90-9DCE-AF1A85C1FB39}"/>
              </a:ext>
            </a:extLst>
          </p:cNvPr>
          <p:cNvSpPr>
            <a:spLocks noGrp="1"/>
          </p:cNvSpPr>
          <p:nvPr>
            <p:ph type="ctrTitle" hasCustomPrompt="1"/>
          </p:nvPr>
        </p:nvSpPr>
        <p:spPr>
          <a:xfrm>
            <a:off x="563082" y="2718751"/>
            <a:ext cx="11389685" cy="1894547"/>
          </a:xfrm>
        </p:spPr>
        <p:txBody>
          <a:bodyPr anchor="b">
            <a:normAutofit/>
          </a:bodyPr>
          <a:lstStyle>
            <a:lvl1pPr>
              <a:defRPr sz="6000">
                <a:solidFill>
                  <a:schemeClr val="bg1"/>
                </a:solidFill>
              </a:defRPr>
            </a:lvl1pPr>
          </a:lstStyle>
          <a:p>
            <a:r>
              <a:rPr lang="en-US" dirty="0"/>
              <a:t>Heading</a:t>
            </a:r>
            <a:br>
              <a:rPr lang="en-US" dirty="0"/>
            </a:br>
            <a:r>
              <a:rPr lang="en-US" dirty="0" err="1"/>
              <a:t>Heading</a:t>
            </a:r>
            <a:r>
              <a:rPr lang="en-US" dirty="0"/>
              <a:t> </a:t>
            </a:r>
            <a:r>
              <a:rPr lang="en-US" dirty="0" err="1"/>
              <a:t>heading</a:t>
            </a:r>
            <a:endParaRPr lang="en-NZ" dirty="0"/>
          </a:p>
        </p:txBody>
      </p:sp>
      <p:sp>
        <p:nvSpPr>
          <p:cNvPr id="13" name="TextBox 12">
            <a:extLst>
              <a:ext uri="{FF2B5EF4-FFF2-40B4-BE49-F238E27FC236}">
                <a16:creationId xmlns:a16="http://schemas.microsoft.com/office/drawing/2014/main" id="{24A848DA-50EB-4640-A82F-8DFE012E59C8}"/>
              </a:ext>
            </a:extLst>
          </p:cNvPr>
          <p:cNvSpPr txBox="1"/>
          <p:nvPr userDrawn="1"/>
        </p:nvSpPr>
        <p:spPr>
          <a:xfrm>
            <a:off x="659996" y="6126161"/>
            <a:ext cx="2440689" cy="123111"/>
          </a:xfrm>
          <a:prstGeom prst="rect">
            <a:avLst/>
          </a:prstGeom>
          <a:noFill/>
        </p:spPr>
        <p:txBody>
          <a:bodyPr wrap="square" lIns="0" tIns="0" rIns="0" bIns="0" rtlCol="0" anchor="b">
            <a:spAutoFit/>
          </a:bodyPr>
          <a:lstStyle/>
          <a:p>
            <a:r>
              <a:rPr lang="en-US" sz="1200" b="1" baseline="-25000" dirty="0">
                <a:solidFill>
                  <a:schemeClr val="bg1"/>
                </a:solidFill>
                <a:latin typeface="National 2" panose="02000003000000000000" pitchFamily="50" charset="0"/>
              </a:rPr>
              <a:t>aucklandunlimited.com</a:t>
            </a:r>
            <a:endParaRPr lang="en-NZ" sz="1200" b="1" baseline="-25000" dirty="0">
              <a:solidFill>
                <a:schemeClr val="bg1"/>
              </a:solidFill>
              <a:latin typeface="National 2" panose="02000003000000000000" pitchFamily="50" charset="0"/>
            </a:endParaRPr>
          </a:p>
        </p:txBody>
      </p:sp>
      <p:cxnSp>
        <p:nvCxnSpPr>
          <p:cNvPr id="15" name="Straight Connector 14">
            <a:extLst>
              <a:ext uri="{FF2B5EF4-FFF2-40B4-BE49-F238E27FC236}">
                <a16:creationId xmlns:a16="http://schemas.microsoft.com/office/drawing/2014/main" id="{B721CBD1-0384-4848-80D1-4F90D138E383}"/>
              </a:ext>
            </a:extLst>
          </p:cNvPr>
          <p:cNvCxnSpPr>
            <a:cxnSpLocks/>
          </p:cNvCxnSpPr>
          <p:nvPr userDrawn="1"/>
        </p:nvCxnSpPr>
        <p:spPr>
          <a:xfrm>
            <a:off x="659996" y="4752207"/>
            <a:ext cx="1051699" cy="0"/>
          </a:xfrm>
          <a:prstGeom prst="line">
            <a:avLst/>
          </a:prstGeom>
          <a:ln w="28575">
            <a:solidFill>
              <a:srgbClr val="E3EF36"/>
            </a:solidFill>
          </a:ln>
        </p:spPr>
        <p:style>
          <a:lnRef idx="1">
            <a:schemeClr val="accent2"/>
          </a:lnRef>
          <a:fillRef idx="0">
            <a:schemeClr val="accent2"/>
          </a:fillRef>
          <a:effectRef idx="0">
            <a:schemeClr val="accent2"/>
          </a:effectRef>
          <a:fontRef idx="minor">
            <a:schemeClr val="tx1"/>
          </a:fontRef>
        </p:style>
      </p:cxnSp>
      <p:sp>
        <p:nvSpPr>
          <p:cNvPr id="16" name="Subtitle 14">
            <a:extLst>
              <a:ext uri="{FF2B5EF4-FFF2-40B4-BE49-F238E27FC236}">
                <a16:creationId xmlns:a16="http://schemas.microsoft.com/office/drawing/2014/main" id="{7F0ADDCC-967A-4512-966B-6F956076FEEC}"/>
              </a:ext>
            </a:extLst>
          </p:cNvPr>
          <p:cNvSpPr>
            <a:spLocks noGrp="1"/>
          </p:cNvSpPr>
          <p:nvPr>
            <p:ph type="subTitle" idx="1" hasCustomPrompt="1"/>
          </p:nvPr>
        </p:nvSpPr>
        <p:spPr>
          <a:xfrm>
            <a:off x="563082" y="5012086"/>
            <a:ext cx="6439693" cy="390176"/>
          </a:xfrm>
        </p:spPr>
        <p:txBody>
          <a:bodyPr/>
          <a:lstStyle>
            <a:lvl1pPr marL="0" indent="0">
              <a:buNone/>
              <a:defRPr b="1">
                <a:solidFill>
                  <a:schemeClr val="bg1"/>
                </a:solidFill>
              </a:defRPr>
            </a:lvl1pPr>
          </a:lstStyle>
          <a:p>
            <a:r>
              <a:rPr lang="en-US" dirty="0"/>
              <a:t>Sub heading or key info</a:t>
            </a:r>
            <a:endParaRPr lang="en-NZ" dirty="0"/>
          </a:p>
        </p:txBody>
      </p:sp>
      <p:pic>
        <p:nvPicPr>
          <p:cNvPr id="10" name="Picture 9">
            <a:extLst>
              <a:ext uri="{FF2B5EF4-FFF2-40B4-BE49-F238E27FC236}">
                <a16:creationId xmlns:a16="http://schemas.microsoft.com/office/drawing/2014/main" id="{C1E049D9-B3B9-4F83-942B-D01B5365C96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085842" y="541524"/>
            <a:ext cx="2622469" cy="843704"/>
          </a:xfrm>
          <a:prstGeom prst="rect">
            <a:avLst/>
          </a:prstGeom>
        </p:spPr>
      </p:pic>
    </p:spTree>
    <p:extLst>
      <p:ext uri="{BB962C8B-B14F-4D97-AF65-F5344CB8AC3E}">
        <p14:creationId xmlns:p14="http://schemas.microsoft.com/office/powerpoint/2010/main" val="210628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U_Title Slide_simple_plum">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B9DFDEF-8844-49B1-9AF3-7D3D270872F8}"/>
              </a:ext>
            </a:extLst>
          </p:cNvPr>
          <p:cNvSpPr/>
          <p:nvPr userDrawn="1"/>
        </p:nvSpPr>
        <p:spPr>
          <a:xfrm>
            <a:off x="252000" y="252000"/>
            <a:ext cx="11688000" cy="6354000"/>
          </a:xfrm>
          <a:prstGeom prst="rect">
            <a:avLst/>
          </a:prstGeom>
          <a:solidFill>
            <a:srgbClr val="A9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Title 10">
            <a:extLst>
              <a:ext uri="{FF2B5EF4-FFF2-40B4-BE49-F238E27FC236}">
                <a16:creationId xmlns:a16="http://schemas.microsoft.com/office/drawing/2014/main" id="{C3B02EE8-8482-4B4A-A91F-DE4B58587803}"/>
              </a:ext>
            </a:extLst>
          </p:cNvPr>
          <p:cNvSpPr>
            <a:spLocks noGrp="1"/>
          </p:cNvSpPr>
          <p:nvPr>
            <p:ph type="ctrTitle" hasCustomPrompt="1"/>
          </p:nvPr>
        </p:nvSpPr>
        <p:spPr>
          <a:xfrm>
            <a:off x="563082" y="2718751"/>
            <a:ext cx="11389685" cy="1894547"/>
          </a:xfrm>
        </p:spPr>
        <p:txBody>
          <a:bodyPr anchor="b">
            <a:normAutofit/>
          </a:bodyPr>
          <a:lstStyle>
            <a:lvl1pPr>
              <a:defRPr sz="6000">
                <a:solidFill>
                  <a:schemeClr val="bg1"/>
                </a:solidFill>
              </a:defRPr>
            </a:lvl1pPr>
          </a:lstStyle>
          <a:p>
            <a:r>
              <a:rPr lang="en-US" dirty="0"/>
              <a:t>Heading</a:t>
            </a:r>
            <a:br>
              <a:rPr lang="en-US" dirty="0"/>
            </a:br>
            <a:r>
              <a:rPr lang="en-US" dirty="0" err="1"/>
              <a:t>Heading</a:t>
            </a:r>
            <a:r>
              <a:rPr lang="en-US" dirty="0"/>
              <a:t> </a:t>
            </a:r>
            <a:r>
              <a:rPr lang="en-US" dirty="0" err="1"/>
              <a:t>heading</a:t>
            </a:r>
            <a:endParaRPr lang="en-NZ" dirty="0"/>
          </a:p>
        </p:txBody>
      </p:sp>
      <p:sp>
        <p:nvSpPr>
          <p:cNvPr id="18" name="TextBox 17">
            <a:extLst>
              <a:ext uri="{FF2B5EF4-FFF2-40B4-BE49-F238E27FC236}">
                <a16:creationId xmlns:a16="http://schemas.microsoft.com/office/drawing/2014/main" id="{7D5E4843-C186-4C4A-9450-90219876825A}"/>
              </a:ext>
            </a:extLst>
          </p:cNvPr>
          <p:cNvSpPr txBox="1"/>
          <p:nvPr userDrawn="1"/>
        </p:nvSpPr>
        <p:spPr>
          <a:xfrm>
            <a:off x="659996" y="6126161"/>
            <a:ext cx="2440689" cy="123111"/>
          </a:xfrm>
          <a:prstGeom prst="rect">
            <a:avLst/>
          </a:prstGeom>
          <a:noFill/>
        </p:spPr>
        <p:txBody>
          <a:bodyPr wrap="square" lIns="0" tIns="0" rIns="0" bIns="0" rtlCol="0" anchor="b">
            <a:spAutoFit/>
          </a:bodyPr>
          <a:lstStyle/>
          <a:p>
            <a:r>
              <a:rPr lang="en-US" sz="1200" b="1" baseline="-25000" dirty="0">
                <a:solidFill>
                  <a:schemeClr val="bg1"/>
                </a:solidFill>
                <a:latin typeface="National 2" panose="02000003000000000000" pitchFamily="50" charset="0"/>
              </a:rPr>
              <a:t>aucklandunlimited.com</a:t>
            </a:r>
            <a:endParaRPr lang="en-NZ" sz="1200" b="1" baseline="-25000" dirty="0">
              <a:solidFill>
                <a:schemeClr val="bg1"/>
              </a:solidFill>
              <a:latin typeface="National 2" panose="02000003000000000000" pitchFamily="50" charset="0"/>
            </a:endParaRPr>
          </a:p>
        </p:txBody>
      </p:sp>
      <p:cxnSp>
        <p:nvCxnSpPr>
          <p:cNvPr id="19" name="Straight Connector 18">
            <a:extLst>
              <a:ext uri="{FF2B5EF4-FFF2-40B4-BE49-F238E27FC236}">
                <a16:creationId xmlns:a16="http://schemas.microsoft.com/office/drawing/2014/main" id="{0C4B3181-BAC1-4CDE-A142-7499F00326EB}"/>
              </a:ext>
            </a:extLst>
          </p:cNvPr>
          <p:cNvCxnSpPr>
            <a:cxnSpLocks/>
          </p:cNvCxnSpPr>
          <p:nvPr userDrawn="1"/>
        </p:nvCxnSpPr>
        <p:spPr>
          <a:xfrm>
            <a:off x="659996" y="4752207"/>
            <a:ext cx="1051699" cy="0"/>
          </a:xfrm>
          <a:prstGeom prst="line">
            <a:avLst/>
          </a:prstGeom>
          <a:ln w="28575">
            <a:solidFill>
              <a:srgbClr val="00A6A7"/>
            </a:solidFill>
          </a:ln>
        </p:spPr>
        <p:style>
          <a:lnRef idx="1">
            <a:schemeClr val="accent2"/>
          </a:lnRef>
          <a:fillRef idx="0">
            <a:schemeClr val="accent2"/>
          </a:fillRef>
          <a:effectRef idx="0">
            <a:schemeClr val="accent2"/>
          </a:effectRef>
          <a:fontRef idx="minor">
            <a:schemeClr val="tx1"/>
          </a:fontRef>
        </p:style>
      </p:cxnSp>
      <p:sp>
        <p:nvSpPr>
          <p:cNvPr id="20" name="Subtitle 14">
            <a:extLst>
              <a:ext uri="{FF2B5EF4-FFF2-40B4-BE49-F238E27FC236}">
                <a16:creationId xmlns:a16="http://schemas.microsoft.com/office/drawing/2014/main" id="{61B27365-C84B-498D-86BE-C7D4F0FD0DE1}"/>
              </a:ext>
            </a:extLst>
          </p:cNvPr>
          <p:cNvSpPr>
            <a:spLocks noGrp="1"/>
          </p:cNvSpPr>
          <p:nvPr>
            <p:ph type="subTitle" idx="1" hasCustomPrompt="1"/>
          </p:nvPr>
        </p:nvSpPr>
        <p:spPr>
          <a:xfrm>
            <a:off x="563082" y="5012086"/>
            <a:ext cx="6439693" cy="390176"/>
          </a:xfrm>
        </p:spPr>
        <p:txBody>
          <a:bodyPr/>
          <a:lstStyle>
            <a:lvl1pPr marL="0" indent="0">
              <a:buNone/>
              <a:defRPr b="1">
                <a:solidFill>
                  <a:schemeClr val="bg1"/>
                </a:solidFill>
              </a:defRPr>
            </a:lvl1pPr>
          </a:lstStyle>
          <a:p>
            <a:r>
              <a:rPr lang="en-US" dirty="0"/>
              <a:t>Sub heading or key info</a:t>
            </a:r>
            <a:endParaRPr lang="en-NZ" dirty="0"/>
          </a:p>
        </p:txBody>
      </p:sp>
      <p:pic>
        <p:nvPicPr>
          <p:cNvPr id="9" name="Picture 8">
            <a:extLst>
              <a:ext uri="{FF2B5EF4-FFF2-40B4-BE49-F238E27FC236}">
                <a16:creationId xmlns:a16="http://schemas.microsoft.com/office/drawing/2014/main" id="{258AFEB7-98EC-4A34-BFA6-CD3DBF59A73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085842" y="541524"/>
            <a:ext cx="2622469" cy="843704"/>
          </a:xfrm>
          <a:prstGeom prst="rect">
            <a:avLst/>
          </a:prstGeom>
        </p:spPr>
      </p:pic>
    </p:spTree>
    <p:extLst>
      <p:ext uri="{BB962C8B-B14F-4D97-AF65-F5344CB8AC3E}">
        <p14:creationId xmlns:p14="http://schemas.microsoft.com/office/powerpoint/2010/main" val="3792126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U_Basic_slide_white_backgroun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08696A-ED12-4A1C-9406-7941BF75EEC9}"/>
              </a:ext>
            </a:extLst>
          </p:cNvPr>
          <p:cNvSpPr/>
          <p:nvPr userDrawn="1"/>
        </p:nvSpPr>
        <p:spPr>
          <a:xfrm>
            <a:off x="252000" y="252000"/>
            <a:ext cx="4189371" cy="63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Content Placeholder 2">
            <a:extLst>
              <a:ext uri="{FF2B5EF4-FFF2-40B4-BE49-F238E27FC236}">
                <a16:creationId xmlns:a16="http://schemas.microsoft.com/office/drawing/2014/main" id="{6F6574CE-717E-4F18-85E6-5781E4CB6CA0}"/>
              </a:ext>
            </a:extLst>
          </p:cNvPr>
          <p:cNvSpPr>
            <a:spLocks noGrp="1"/>
          </p:cNvSpPr>
          <p:nvPr>
            <p:ph idx="1"/>
          </p:nvPr>
        </p:nvSpPr>
        <p:spPr>
          <a:xfrm>
            <a:off x="612000" y="1480257"/>
            <a:ext cx="7099440" cy="4569065"/>
          </a:xfrm>
        </p:spPr>
        <p:txBody>
          <a:bodyPr lIns="0" tIns="0" rIns="0" bIns="0">
            <a:noAutofit/>
          </a:bodyPr>
          <a:lstStyle>
            <a:lvl1pPr marL="0" indent="0">
              <a:lnSpc>
                <a:spcPct val="110000"/>
              </a:lnSpc>
              <a:spcBef>
                <a:spcPts val="600"/>
              </a:spcBef>
              <a:buNone/>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10" name="Title 1">
            <a:extLst>
              <a:ext uri="{FF2B5EF4-FFF2-40B4-BE49-F238E27FC236}">
                <a16:creationId xmlns:a16="http://schemas.microsoft.com/office/drawing/2014/main" id="{70C9ED59-0A6B-44B6-8582-9774097837F6}"/>
              </a:ext>
            </a:extLst>
          </p:cNvPr>
          <p:cNvSpPr>
            <a:spLocks noGrp="1"/>
          </p:cNvSpPr>
          <p:nvPr>
            <p:ph type="title"/>
          </p:nvPr>
        </p:nvSpPr>
        <p:spPr>
          <a:xfrm>
            <a:off x="611999" y="889707"/>
            <a:ext cx="10751325" cy="491415"/>
          </a:xfrm>
        </p:spPr>
        <p:txBody>
          <a:bodyPr lIns="0" tIns="0" rIns="0" bIns="0" anchor="t">
            <a:normAutofit/>
          </a:bodyPr>
          <a:lstStyle>
            <a:lvl1pPr>
              <a:defRPr sz="2400" b="1">
                <a:solidFill>
                  <a:srgbClr val="00A6A7"/>
                </a:solidFill>
                <a:latin typeface="National 2" panose="02000003000000000000" pitchFamily="50" charset="0"/>
              </a:defRPr>
            </a:lvl1pPr>
          </a:lstStyle>
          <a:p>
            <a:r>
              <a:rPr lang="en-US"/>
              <a:t>Click to edit Master title style</a:t>
            </a:r>
            <a:endParaRPr lang="en-NZ" dirty="0"/>
          </a:p>
        </p:txBody>
      </p:sp>
      <p:cxnSp>
        <p:nvCxnSpPr>
          <p:cNvPr id="12" name="Straight Connector 11">
            <a:extLst>
              <a:ext uri="{FF2B5EF4-FFF2-40B4-BE49-F238E27FC236}">
                <a16:creationId xmlns:a16="http://schemas.microsoft.com/office/drawing/2014/main" id="{E670F554-EFF3-4554-ABA2-AF5D63633655}"/>
              </a:ext>
            </a:extLst>
          </p:cNvPr>
          <p:cNvCxnSpPr/>
          <p:nvPr userDrawn="1"/>
        </p:nvCxnSpPr>
        <p:spPr>
          <a:xfrm>
            <a:off x="612000" y="613875"/>
            <a:ext cx="864000" cy="0"/>
          </a:xfrm>
          <a:prstGeom prst="line">
            <a:avLst/>
          </a:prstGeom>
          <a:ln w="38100">
            <a:solidFill>
              <a:srgbClr val="1B324F"/>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9410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U_Basic_slide_light_backgroun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F4CDD7-F2B2-4522-8730-26FAE13710F1}"/>
              </a:ext>
            </a:extLst>
          </p:cNvPr>
          <p:cNvSpPr/>
          <p:nvPr userDrawn="1"/>
        </p:nvSpPr>
        <p:spPr>
          <a:xfrm>
            <a:off x="252000" y="252000"/>
            <a:ext cx="11688000" cy="6354000"/>
          </a:xfrm>
          <a:prstGeom prst="rect">
            <a:avLst/>
          </a:prstGeom>
          <a:solidFill>
            <a:srgbClr val="E5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9" name="Straight Connector 18">
            <a:extLst>
              <a:ext uri="{FF2B5EF4-FFF2-40B4-BE49-F238E27FC236}">
                <a16:creationId xmlns:a16="http://schemas.microsoft.com/office/drawing/2014/main" id="{B46AD57A-9051-4DC7-AE2A-099A565559F5}"/>
              </a:ext>
            </a:extLst>
          </p:cNvPr>
          <p:cNvCxnSpPr/>
          <p:nvPr userDrawn="1"/>
        </p:nvCxnSpPr>
        <p:spPr>
          <a:xfrm>
            <a:off x="612000" y="613875"/>
            <a:ext cx="864000" cy="0"/>
          </a:xfrm>
          <a:prstGeom prst="line">
            <a:avLst/>
          </a:prstGeom>
          <a:ln w="38100">
            <a:solidFill>
              <a:srgbClr val="00A6A7"/>
            </a:solidFill>
          </a:ln>
        </p:spPr>
        <p:style>
          <a:lnRef idx="1">
            <a:schemeClr val="accent2"/>
          </a:lnRef>
          <a:fillRef idx="0">
            <a:schemeClr val="accent2"/>
          </a:fillRef>
          <a:effectRef idx="0">
            <a:schemeClr val="accent2"/>
          </a:effectRef>
          <a:fontRef idx="minor">
            <a:schemeClr val="tx1"/>
          </a:fontRef>
        </p:style>
      </p:cxnSp>
      <p:sp>
        <p:nvSpPr>
          <p:cNvPr id="8" name="Content Placeholder 2">
            <a:extLst>
              <a:ext uri="{FF2B5EF4-FFF2-40B4-BE49-F238E27FC236}">
                <a16:creationId xmlns:a16="http://schemas.microsoft.com/office/drawing/2014/main" id="{AEF41943-9495-4936-9ECC-A7350072F501}"/>
              </a:ext>
            </a:extLst>
          </p:cNvPr>
          <p:cNvSpPr>
            <a:spLocks noGrp="1"/>
          </p:cNvSpPr>
          <p:nvPr>
            <p:ph idx="1"/>
          </p:nvPr>
        </p:nvSpPr>
        <p:spPr>
          <a:xfrm>
            <a:off x="612000" y="1480257"/>
            <a:ext cx="7099440" cy="4569065"/>
          </a:xfrm>
        </p:spPr>
        <p:txBody>
          <a:bodyPr lIns="0" tIns="0" rIns="0" bIns="0">
            <a:noAutofit/>
          </a:bodyPr>
          <a:lstStyle>
            <a:lvl1pPr marL="0" indent="0">
              <a:lnSpc>
                <a:spcPct val="110000"/>
              </a:lnSpc>
              <a:spcBef>
                <a:spcPts val="600"/>
              </a:spcBef>
              <a:buNone/>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9" name="Title 1">
            <a:extLst>
              <a:ext uri="{FF2B5EF4-FFF2-40B4-BE49-F238E27FC236}">
                <a16:creationId xmlns:a16="http://schemas.microsoft.com/office/drawing/2014/main" id="{63CB8A29-836F-4A25-85F1-E197D6B8F549}"/>
              </a:ext>
            </a:extLst>
          </p:cNvPr>
          <p:cNvSpPr>
            <a:spLocks noGrp="1"/>
          </p:cNvSpPr>
          <p:nvPr>
            <p:ph type="title"/>
          </p:nvPr>
        </p:nvSpPr>
        <p:spPr>
          <a:xfrm>
            <a:off x="611999" y="889707"/>
            <a:ext cx="10751325" cy="491415"/>
          </a:xfrm>
        </p:spPr>
        <p:txBody>
          <a:bodyPr lIns="0" tIns="0" rIns="0" bIns="0" anchor="t">
            <a:normAutofit/>
          </a:bodyPr>
          <a:lstStyle>
            <a:lvl1pPr>
              <a:defRPr sz="2400" b="1">
                <a:solidFill>
                  <a:srgbClr val="1B324F"/>
                </a:solidFill>
                <a:latin typeface="National 2" panose="02000003000000000000" pitchFamily="50" charset="0"/>
              </a:defRPr>
            </a:lvl1pPr>
          </a:lstStyle>
          <a:p>
            <a:r>
              <a:rPr lang="en-US"/>
              <a:t>Click to edit Master title style</a:t>
            </a:r>
            <a:endParaRPr lang="en-NZ" dirty="0"/>
          </a:p>
        </p:txBody>
      </p:sp>
    </p:spTree>
    <p:extLst>
      <p:ext uri="{BB962C8B-B14F-4D97-AF65-F5344CB8AC3E}">
        <p14:creationId xmlns:p14="http://schemas.microsoft.com/office/powerpoint/2010/main" val="415810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U_Basic_slide_teal_backgroun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F4CDD7-F2B2-4522-8730-26FAE13710F1}"/>
              </a:ext>
            </a:extLst>
          </p:cNvPr>
          <p:cNvSpPr/>
          <p:nvPr userDrawn="1"/>
        </p:nvSpPr>
        <p:spPr>
          <a:xfrm>
            <a:off x="252000" y="252000"/>
            <a:ext cx="11688000" cy="6354000"/>
          </a:xfrm>
          <a:prstGeom prst="rect">
            <a:avLst/>
          </a:prstGeom>
          <a:solidFill>
            <a:srgbClr val="00A6A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9" name="Straight Connector 18">
            <a:extLst>
              <a:ext uri="{FF2B5EF4-FFF2-40B4-BE49-F238E27FC236}">
                <a16:creationId xmlns:a16="http://schemas.microsoft.com/office/drawing/2014/main" id="{B46AD57A-9051-4DC7-AE2A-099A565559F5}"/>
              </a:ext>
            </a:extLst>
          </p:cNvPr>
          <p:cNvCxnSpPr/>
          <p:nvPr userDrawn="1"/>
        </p:nvCxnSpPr>
        <p:spPr>
          <a:xfrm>
            <a:off x="612000" y="613875"/>
            <a:ext cx="864000" cy="0"/>
          </a:xfrm>
          <a:prstGeom prst="line">
            <a:avLst/>
          </a:prstGeom>
          <a:ln w="38100">
            <a:solidFill>
              <a:srgbClr val="E3EF36"/>
            </a:solidFill>
          </a:ln>
        </p:spPr>
        <p:style>
          <a:lnRef idx="1">
            <a:schemeClr val="accent2"/>
          </a:lnRef>
          <a:fillRef idx="0">
            <a:schemeClr val="accent2"/>
          </a:fillRef>
          <a:effectRef idx="0">
            <a:schemeClr val="accent2"/>
          </a:effectRef>
          <a:fontRef idx="minor">
            <a:schemeClr val="tx1"/>
          </a:fontRef>
        </p:style>
      </p:cxnSp>
      <p:sp>
        <p:nvSpPr>
          <p:cNvPr id="8" name="Content Placeholder 2">
            <a:extLst>
              <a:ext uri="{FF2B5EF4-FFF2-40B4-BE49-F238E27FC236}">
                <a16:creationId xmlns:a16="http://schemas.microsoft.com/office/drawing/2014/main" id="{AEF41943-9495-4936-9ECC-A7350072F501}"/>
              </a:ext>
            </a:extLst>
          </p:cNvPr>
          <p:cNvSpPr>
            <a:spLocks noGrp="1"/>
          </p:cNvSpPr>
          <p:nvPr>
            <p:ph idx="1"/>
          </p:nvPr>
        </p:nvSpPr>
        <p:spPr>
          <a:xfrm>
            <a:off x="612000" y="1480257"/>
            <a:ext cx="7099440" cy="4569065"/>
          </a:xfrm>
        </p:spPr>
        <p:txBody>
          <a:bodyPr lIns="0" tIns="0" rIns="0" bIns="0">
            <a:noAutofit/>
          </a:bodyPr>
          <a:lstStyle>
            <a:lvl1pPr marL="0" indent="0">
              <a:lnSpc>
                <a:spcPct val="110000"/>
              </a:lnSpc>
              <a:spcBef>
                <a:spcPts val="600"/>
              </a:spcBef>
              <a:buNone/>
              <a:defRPr>
                <a:solidFill>
                  <a:srgbClr val="1B324F"/>
                </a:solidFill>
              </a:defRPr>
            </a:lvl1pPr>
            <a:lvl2pPr>
              <a:lnSpc>
                <a:spcPct val="110000"/>
              </a:lnSpc>
              <a:spcBef>
                <a:spcPts val="600"/>
              </a:spcBef>
              <a:defRPr>
                <a:solidFill>
                  <a:srgbClr val="1B324F"/>
                </a:solidFill>
              </a:defRPr>
            </a:lvl2pPr>
            <a:lvl3pPr>
              <a:lnSpc>
                <a:spcPct val="110000"/>
              </a:lnSpc>
              <a:spcBef>
                <a:spcPts val="600"/>
              </a:spcBef>
              <a:defRPr>
                <a:solidFill>
                  <a:srgbClr val="1B324F"/>
                </a:solidFill>
              </a:defRPr>
            </a:lvl3pPr>
            <a:lvl4pPr>
              <a:lnSpc>
                <a:spcPct val="110000"/>
              </a:lnSpc>
              <a:spcBef>
                <a:spcPts val="600"/>
              </a:spcBef>
              <a:defRPr>
                <a:solidFill>
                  <a:srgbClr val="1B324F"/>
                </a:solidFill>
              </a:defRPr>
            </a:lvl4pPr>
            <a:lvl5pPr>
              <a:lnSpc>
                <a:spcPct val="110000"/>
              </a:lnSpc>
              <a:spcBef>
                <a:spcPts val="600"/>
              </a:spcBef>
              <a:defRPr>
                <a:solidFill>
                  <a:srgbClr val="1B324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9" name="Title 1">
            <a:extLst>
              <a:ext uri="{FF2B5EF4-FFF2-40B4-BE49-F238E27FC236}">
                <a16:creationId xmlns:a16="http://schemas.microsoft.com/office/drawing/2014/main" id="{63CB8A29-836F-4A25-85F1-E197D6B8F549}"/>
              </a:ext>
            </a:extLst>
          </p:cNvPr>
          <p:cNvSpPr>
            <a:spLocks noGrp="1"/>
          </p:cNvSpPr>
          <p:nvPr>
            <p:ph type="title"/>
          </p:nvPr>
        </p:nvSpPr>
        <p:spPr>
          <a:xfrm>
            <a:off x="611999" y="889707"/>
            <a:ext cx="10751325" cy="491415"/>
          </a:xfrm>
        </p:spPr>
        <p:txBody>
          <a:bodyPr lIns="0" tIns="0" rIns="0" bIns="0" anchor="t">
            <a:normAutofit/>
          </a:bodyPr>
          <a:lstStyle>
            <a:lvl1pPr>
              <a:defRPr sz="2400" b="1">
                <a:solidFill>
                  <a:srgbClr val="1B324F"/>
                </a:solidFill>
                <a:latin typeface="National 2" panose="02000003000000000000" pitchFamily="50" charset="0"/>
              </a:defRPr>
            </a:lvl1pPr>
          </a:lstStyle>
          <a:p>
            <a:r>
              <a:rPr lang="en-US"/>
              <a:t>Click to edit Master title style</a:t>
            </a:r>
            <a:endParaRPr lang="en-NZ" dirty="0"/>
          </a:p>
        </p:txBody>
      </p:sp>
    </p:spTree>
    <p:extLst>
      <p:ext uri="{BB962C8B-B14F-4D97-AF65-F5344CB8AC3E}">
        <p14:creationId xmlns:p14="http://schemas.microsoft.com/office/powerpoint/2010/main" val="415486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U_Basic_slide_navy_backgroun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F4CDD7-F2B2-4522-8730-26FAE13710F1}"/>
              </a:ext>
            </a:extLst>
          </p:cNvPr>
          <p:cNvSpPr/>
          <p:nvPr userDrawn="1"/>
        </p:nvSpPr>
        <p:spPr>
          <a:xfrm>
            <a:off x="252000" y="252000"/>
            <a:ext cx="11688000" cy="6354000"/>
          </a:xfrm>
          <a:prstGeom prst="rect">
            <a:avLst/>
          </a:prstGeom>
          <a:solidFill>
            <a:srgbClr val="1B3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9" name="Straight Connector 18">
            <a:extLst>
              <a:ext uri="{FF2B5EF4-FFF2-40B4-BE49-F238E27FC236}">
                <a16:creationId xmlns:a16="http://schemas.microsoft.com/office/drawing/2014/main" id="{B46AD57A-9051-4DC7-AE2A-099A565559F5}"/>
              </a:ext>
            </a:extLst>
          </p:cNvPr>
          <p:cNvCxnSpPr/>
          <p:nvPr userDrawn="1"/>
        </p:nvCxnSpPr>
        <p:spPr>
          <a:xfrm>
            <a:off x="612000" y="613875"/>
            <a:ext cx="864000" cy="0"/>
          </a:xfrm>
          <a:prstGeom prst="line">
            <a:avLst/>
          </a:prstGeom>
          <a:ln w="38100">
            <a:solidFill>
              <a:srgbClr val="00A6A7"/>
            </a:solidFill>
          </a:ln>
        </p:spPr>
        <p:style>
          <a:lnRef idx="1">
            <a:schemeClr val="accent2"/>
          </a:lnRef>
          <a:fillRef idx="0">
            <a:schemeClr val="accent2"/>
          </a:fillRef>
          <a:effectRef idx="0">
            <a:schemeClr val="accent2"/>
          </a:effectRef>
          <a:fontRef idx="minor">
            <a:schemeClr val="tx1"/>
          </a:fontRef>
        </p:style>
      </p:cxnSp>
      <p:sp>
        <p:nvSpPr>
          <p:cNvPr id="8" name="Content Placeholder 2">
            <a:extLst>
              <a:ext uri="{FF2B5EF4-FFF2-40B4-BE49-F238E27FC236}">
                <a16:creationId xmlns:a16="http://schemas.microsoft.com/office/drawing/2014/main" id="{AEF41943-9495-4936-9ECC-A7350072F501}"/>
              </a:ext>
            </a:extLst>
          </p:cNvPr>
          <p:cNvSpPr>
            <a:spLocks noGrp="1"/>
          </p:cNvSpPr>
          <p:nvPr>
            <p:ph idx="1"/>
          </p:nvPr>
        </p:nvSpPr>
        <p:spPr>
          <a:xfrm>
            <a:off x="612000" y="1480257"/>
            <a:ext cx="7099440" cy="4569065"/>
          </a:xfrm>
        </p:spPr>
        <p:txBody>
          <a:bodyPr lIns="0" tIns="0" rIns="0" bIns="0">
            <a:noAutofit/>
          </a:bodyPr>
          <a:lstStyle>
            <a:lvl1pPr marL="0" indent="0">
              <a:lnSpc>
                <a:spcPct val="110000"/>
              </a:lnSpc>
              <a:spcBef>
                <a:spcPts val="600"/>
              </a:spcBef>
              <a:buNone/>
              <a:defRPr>
                <a:solidFill>
                  <a:schemeClr val="bg1"/>
                </a:solidFill>
              </a:defRPr>
            </a:lvl1pPr>
            <a:lvl2pPr>
              <a:lnSpc>
                <a:spcPct val="110000"/>
              </a:lnSpc>
              <a:spcBef>
                <a:spcPts val="600"/>
              </a:spcBef>
              <a:defRPr>
                <a:solidFill>
                  <a:schemeClr val="bg1"/>
                </a:solidFill>
              </a:defRPr>
            </a:lvl2pPr>
            <a:lvl3pPr>
              <a:lnSpc>
                <a:spcPct val="110000"/>
              </a:lnSpc>
              <a:spcBef>
                <a:spcPts val="600"/>
              </a:spcBef>
              <a:defRPr>
                <a:solidFill>
                  <a:schemeClr val="bg1"/>
                </a:solidFill>
              </a:defRPr>
            </a:lvl3pPr>
            <a:lvl4pPr>
              <a:lnSpc>
                <a:spcPct val="110000"/>
              </a:lnSpc>
              <a:spcBef>
                <a:spcPts val="600"/>
              </a:spcBef>
              <a:defRPr>
                <a:solidFill>
                  <a:schemeClr val="bg1"/>
                </a:solidFill>
              </a:defRPr>
            </a:lvl4pPr>
            <a:lvl5pPr>
              <a:lnSpc>
                <a:spcPct val="110000"/>
              </a:lnSpc>
              <a:spcBef>
                <a:spcPts val="6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9" name="Title 1">
            <a:extLst>
              <a:ext uri="{FF2B5EF4-FFF2-40B4-BE49-F238E27FC236}">
                <a16:creationId xmlns:a16="http://schemas.microsoft.com/office/drawing/2014/main" id="{63CB8A29-836F-4A25-85F1-E197D6B8F549}"/>
              </a:ext>
            </a:extLst>
          </p:cNvPr>
          <p:cNvSpPr>
            <a:spLocks noGrp="1"/>
          </p:cNvSpPr>
          <p:nvPr>
            <p:ph type="title"/>
          </p:nvPr>
        </p:nvSpPr>
        <p:spPr>
          <a:xfrm>
            <a:off x="611999" y="889707"/>
            <a:ext cx="10751325" cy="491415"/>
          </a:xfrm>
        </p:spPr>
        <p:txBody>
          <a:bodyPr lIns="0" tIns="0" rIns="0" bIns="0" anchor="t">
            <a:normAutofit/>
          </a:bodyPr>
          <a:lstStyle>
            <a:lvl1pPr>
              <a:defRPr sz="2400" b="1">
                <a:solidFill>
                  <a:schemeClr val="bg1"/>
                </a:solidFill>
                <a:latin typeface="National 2" panose="02000003000000000000" pitchFamily="50" charset="0"/>
              </a:defRPr>
            </a:lvl1pPr>
          </a:lstStyle>
          <a:p>
            <a:r>
              <a:rPr lang="en-US"/>
              <a:t>Click to edit Master title style</a:t>
            </a:r>
            <a:endParaRPr lang="en-NZ" dirty="0"/>
          </a:p>
        </p:txBody>
      </p:sp>
    </p:spTree>
    <p:extLst>
      <p:ext uri="{BB962C8B-B14F-4D97-AF65-F5344CB8AC3E}">
        <p14:creationId xmlns:p14="http://schemas.microsoft.com/office/powerpoint/2010/main" val="53814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Tree>
    <p:extLst>
      <p:ext uri="{BB962C8B-B14F-4D97-AF65-F5344CB8AC3E}">
        <p14:creationId xmlns:p14="http://schemas.microsoft.com/office/powerpoint/2010/main" val="3428441573"/>
      </p:ext>
    </p:extLst>
  </p:cSld>
  <p:clrMap bg1="lt1" tx1="dk1" bg2="lt2" tx2="dk2" accent1="accent1" accent2="accent2" accent3="accent3" accent4="accent4" accent5="accent5" accent6="accent6" hlink="hlink" folHlink="folHlink"/>
  <p:sldLayoutIdLst>
    <p:sldLayoutId id="2147483649" r:id="rId1"/>
    <p:sldLayoutId id="2147483685" r:id="rId2"/>
    <p:sldLayoutId id="2147483673" r:id="rId3"/>
    <p:sldLayoutId id="2147483674" r:id="rId4"/>
    <p:sldLayoutId id="2147483672" r:id="rId5"/>
    <p:sldLayoutId id="2147483667" r:id="rId6"/>
    <p:sldLayoutId id="2147483666" r:id="rId7"/>
    <p:sldLayoutId id="2147483688" r:id="rId8"/>
    <p:sldLayoutId id="2147483687" r:id="rId9"/>
    <p:sldLayoutId id="2147483689" r:id="rId10"/>
    <p:sldLayoutId id="2147483692" r:id="rId11"/>
    <p:sldLayoutId id="2147483668" r:id="rId12"/>
    <p:sldLayoutId id="2147483690" r:id="rId13"/>
    <p:sldLayoutId id="2147483691" r:id="rId14"/>
    <p:sldLayoutId id="2147483670" r:id="rId15"/>
    <p:sldLayoutId id="2147483669" r:id="rId16"/>
    <p:sldLayoutId id="2147483676" r:id="rId17"/>
    <p:sldLayoutId id="2147483654" r:id="rId18"/>
    <p:sldLayoutId id="2147483677" r:id="rId19"/>
    <p:sldLayoutId id="2147483655"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a:solidFill>
            <a:srgbClr val="00A6A7"/>
          </a:solidFill>
          <a:latin typeface="National 2" panose="02000003000000000000"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National 2" panose="02000003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ational 2" panose="02000003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ational 2" panose="02000003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ational 2" panose="02000003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ational 2" panose="020000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9.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image" Target="../media/image31.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image" Target="../media/image31.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hyperlink" Target="mailto:TAU@Aucklandcouncil.co.nz"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9.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image" Target="../media/image8.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standing, people&#10;&#10;Description automatically generated">
            <a:extLst>
              <a:ext uri="{FF2B5EF4-FFF2-40B4-BE49-F238E27FC236}">
                <a16:creationId xmlns:a16="http://schemas.microsoft.com/office/drawing/2014/main" id="{7BFA7835-E788-4F94-998E-55C5E5E85C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48" t="10512" r="-1948" b="7304"/>
          <a:stretch/>
        </p:blipFill>
        <p:spPr>
          <a:xfrm>
            <a:off x="0" y="0"/>
            <a:ext cx="12518370" cy="6858000"/>
          </a:xfrm>
          <a:prstGeom prst="rect">
            <a:avLst/>
          </a:prstGeom>
        </p:spPr>
      </p:pic>
      <p:cxnSp>
        <p:nvCxnSpPr>
          <p:cNvPr id="21" name="Straight Connector 20">
            <a:extLst>
              <a:ext uri="{FF2B5EF4-FFF2-40B4-BE49-F238E27FC236}">
                <a16:creationId xmlns:a16="http://schemas.microsoft.com/office/drawing/2014/main" id="{02C25479-77E9-4BAE-B6EB-DB24249C3D59}"/>
              </a:ext>
            </a:extLst>
          </p:cNvPr>
          <p:cNvCxnSpPr>
            <a:cxnSpLocks/>
          </p:cNvCxnSpPr>
          <p:nvPr/>
        </p:nvCxnSpPr>
        <p:spPr>
          <a:xfrm>
            <a:off x="469496" y="4546683"/>
            <a:ext cx="1051699" cy="0"/>
          </a:xfrm>
          <a:prstGeom prst="line">
            <a:avLst/>
          </a:prstGeom>
          <a:ln w="28575">
            <a:solidFill>
              <a:srgbClr val="00A6A7"/>
            </a:solidFill>
          </a:ln>
        </p:spPr>
        <p:style>
          <a:lnRef idx="1">
            <a:schemeClr val="accent2"/>
          </a:lnRef>
          <a:fillRef idx="0">
            <a:schemeClr val="accent2"/>
          </a:fillRef>
          <a:effectRef idx="0">
            <a:schemeClr val="accent2"/>
          </a:effectRef>
          <a:fontRef idx="minor">
            <a:schemeClr val="tx1"/>
          </a:fontRef>
        </p:style>
      </p:cxnSp>
      <p:sp>
        <p:nvSpPr>
          <p:cNvPr id="10" name="Rectangle 9">
            <a:extLst>
              <a:ext uri="{FF2B5EF4-FFF2-40B4-BE49-F238E27FC236}">
                <a16:creationId xmlns:a16="http://schemas.microsoft.com/office/drawing/2014/main" id="{95E687E0-1B5E-41E9-85E0-D7C4ED56F906}"/>
              </a:ext>
            </a:extLst>
          </p:cNvPr>
          <p:cNvSpPr/>
          <p:nvPr/>
        </p:nvSpPr>
        <p:spPr>
          <a:xfrm>
            <a:off x="469494" y="4403324"/>
            <a:ext cx="9046281" cy="1866557"/>
          </a:xfrm>
          <a:prstGeom prst="rect">
            <a:avLst/>
          </a:prstGeom>
          <a:solidFill>
            <a:srgbClr val="00A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Title 24">
            <a:extLst>
              <a:ext uri="{FF2B5EF4-FFF2-40B4-BE49-F238E27FC236}">
                <a16:creationId xmlns:a16="http://schemas.microsoft.com/office/drawing/2014/main" id="{4F7D5DFC-E658-4CF2-8883-BB4B598B65BD}"/>
              </a:ext>
            </a:extLst>
          </p:cNvPr>
          <p:cNvSpPr>
            <a:spLocks noGrp="1"/>
          </p:cNvSpPr>
          <p:nvPr>
            <p:ph type="ctrTitle"/>
          </p:nvPr>
        </p:nvSpPr>
        <p:spPr>
          <a:xfrm>
            <a:off x="562378" y="4546683"/>
            <a:ext cx="8860511" cy="1664203"/>
          </a:xfrm>
        </p:spPr>
        <p:txBody>
          <a:bodyPr>
            <a:noAutofit/>
          </a:bodyPr>
          <a:lstStyle/>
          <a:p>
            <a:r>
              <a:rPr lang="en-US" sz="4400" dirty="0">
                <a:latin typeface="National 2"/>
              </a:rPr>
              <a:t>Youth Employment: </a:t>
            </a:r>
            <a:br>
              <a:rPr lang="en-US" sz="4400" dirty="0">
                <a:latin typeface="National 2"/>
              </a:rPr>
            </a:br>
            <a:r>
              <a:rPr lang="en-US" sz="3600" dirty="0">
                <a:latin typeface="National 2"/>
              </a:rPr>
              <a:t>What does good look like – A </a:t>
            </a:r>
            <a:r>
              <a:rPr lang="en-US" sz="3600" dirty="0" err="1">
                <a:latin typeface="National 2"/>
              </a:rPr>
              <a:t>programme</a:t>
            </a:r>
            <a:r>
              <a:rPr lang="en-US" sz="3600" dirty="0">
                <a:latin typeface="National 2"/>
              </a:rPr>
              <a:t> of change</a:t>
            </a:r>
            <a:endParaRPr lang="en-NZ" sz="3600" dirty="0">
              <a:latin typeface="National 2"/>
            </a:endParaRPr>
          </a:p>
        </p:txBody>
      </p:sp>
      <p:pic>
        <p:nvPicPr>
          <p:cNvPr id="11" name="Graphic 10">
            <a:extLst>
              <a:ext uri="{FF2B5EF4-FFF2-40B4-BE49-F238E27FC236}">
                <a16:creationId xmlns:a16="http://schemas.microsoft.com/office/drawing/2014/main" id="{BB961FD9-B035-4E39-9296-705CBA53A5A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22891" y="153843"/>
            <a:ext cx="2697540" cy="1015128"/>
          </a:xfrm>
          <a:prstGeom prst="rect">
            <a:avLst/>
          </a:prstGeom>
        </p:spPr>
      </p:pic>
    </p:spTree>
    <p:extLst>
      <p:ext uri="{BB962C8B-B14F-4D97-AF65-F5344CB8AC3E}">
        <p14:creationId xmlns:p14="http://schemas.microsoft.com/office/powerpoint/2010/main" val="235019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5">
            <a:extLst>
              <a:ext uri="{FF2B5EF4-FFF2-40B4-BE49-F238E27FC236}">
                <a16:creationId xmlns:a16="http://schemas.microsoft.com/office/drawing/2014/main" id="{F5DD66FD-BA2A-4CEE-B1F1-957AAA4EFBBB}"/>
              </a:ext>
            </a:extLst>
          </p:cNvPr>
          <p:cNvSpPr>
            <a:spLocks noGrp="1"/>
          </p:cNvSpPr>
          <p:nvPr>
            <p:ph idx="1"/>
          </p:nvPr>
        </p:nvSpPr>
        <p:spPr>
          <a:xfrm>
            <a:off x="611999" y="1131839"/>
            <a:ext cx="11040308" cy="667325"/>
          </a:xfrm>
        </p:spPr>
        <p:txBody>
          <a:bodyPr/>
          <a:lstStyle/>
          <a:p>
            <a:r>
              <a:rPr lang="en-AU" sz="1600" b="0" dirty="0">
                <a:solidFill>
                  <a:schemeClr val="tx1"/>
                </a:solidFill>
                <a:latin typeface="National 2" panose="02000003000000000000" pitchFamily="50" charset="0"/>
                <a:ea typeface="National Book" panose="02000503000000020004" pitchFamily="2" charset="77"/>
              </a:rPr>
              <a:t>Nine principles underpin the three guiding </a:t>
            </a:r>
            <a:r>
              <a:rPr lang="en-AU" sz="1600" b="0" dirty="0" err="1">
                <a:solidFill>
                  <a:schemeClr val="tx1"/>
                </a:solidFill>
                <a:latin typeface="National 2" panose="02000003000000000000" pitchFamily="50" charset="0"/>
                <a:ea typeface="National Book" panose="02000503000000020004" pitchFamily="2" charset="77"/>
              </a:rPr>
              <a:t>pou</a:t>
            </a:r>
            <a:r>
              <a:rPr lang="en-AU" sz="1600" b="0" dirty="0">
                <a:solidFill>
                  <a:schemeClr val="tx1"/>
                </a:solidFill>
                <a:latin typeface="National 2" panose="02000003000000000000" pitchFamily="50" charset="0"/>
                <a:ea typeface="National Book" panose="02000503000000020004" pitchFamily="2" charset="77"/>
              </a:rPr>
              <a:t> and provide detail about what being a good employer of youth looks like in practice.</a:t>
            </a:r>
          </a:p>
          <a:p>
            <a:endParaRPr lang="en-NZ" sz="1600" dirty="0"/>
          </a:p>
        </p:txBody>
      </p:sp>
      <p:sp>
        <p:nvSpPr>
          <p:cNvPr id="2" name="Title 1">
            <a:extLst>
              <a:ext uri="{FF2B5EF4-FFF2-40B4-BE49-F238E27FC236}">
                <a16:creationId xmlns:a16="http://schemas.microsoft.com/office/drawing/2014/main" id="{BB5E44B4-62CC-4718-93C2-35823FBD77DA}"/>
              </a:ext>
            </a:extLst>
          </p:cNvPr>
          <p:cNvSpPr>
            <a:spLocks noGrp="1"/>
          </p:cNvSpPr>
          <p:nvPr>
            <p:ph type="title"/>
          </p:nvPr>
        </p:nvSpPr>
        <p:spPr>
          <a:xfrm>
            <a:off x="611999" y="775749"/>
            <a:ext cx="10751325" cy="491415"/>
          </a:xfrm>
        </p:spPr>
        <p:txBody>
          <a:bodyPr/>
          <a:lstStyle/>
          <a:p>
            <a:r>
              <a:rPr lang="mi-NZ" dirty="0"/>
              <a:t>The </a:t>
            </a:r>
            <a:r>
              <a:rPr lang="mi-NZ" dirty="0" err="1"/>
              <a:t>Principles</a:t>
            </a:r>
            <a:endParaRPr lang="en-NZ" dirty="0"/>
          </a:p>
        </p:txBody>
      </p:sp>
      <p:sp>
        <p:nvSpPr>
          <p:cNvPr id="3" name="Rounded Rectangle 5">
            <a:extLst>
              <a:ext uri="{FF2B5EF4-FFF2-40B4-BE49-F238E27FC236}">
                <a16:creationId xmlns:a16="http://schemas.microsoft.com/office/drawing/2014/main" id="{F302AEE2-640C-CEFF-C6BC-3B33EB8E52B4}"/>
              </a:ext>
            </a:extLst>
          </p:cNvPr>
          <p:cNvSpPr/>
          <p:nvPr/>
        </p:nvSpPr>
        <p:spPr>
          <a:xfrm>
            <a:off x="878047" y="2439258"/>
            <a:ext cx="3006055" cy="1265411"/>
          </a:xfrm>
          <a:prstGeom prst="roundRect">
            <a:avLst/>
          </a:prstGeom>
          <a:no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a:spcBef>
                <a:spcPts val="1000"/>
              </a:spcBef>
            </a:pPr>
            <a:r>
              <a:rPr lang="en-AU" sz="1600" b="1" dirty="0">
                <a:solidFill>
                  <a:srgbClr val="1B324F"/>
                </a:solidFill>
                <a:latin typeface="National 2" panose="02000003000000000000" pitchFamily="50" charset="0"/>
                <a:ea typeface="National Book" panose="02000503000000020004" pitchFamily="2" charset="77"/>
              </a:rPr>
              <a:t>Recognising Talent</a:t>
            </a:r>
          </a:p>
          <a:p>
            <a:r>
              <a:rPr lang="en-AU" sz="1050" dirty="0">
                <a:solidFill>
                  <a:schemeClr val="tx1"/>
                </a:solidFill>
                <a:latin typeface="National 2" panose="02000003000000000000" pitchFamily="50" charset="0"/>
                <a:ea typeface="National Book" panose="02000503000000020004" pitchFamily="2" charset="77"/>
              </a:rPr>
              <a:t>Recruitment and promotional practices are  based on ability, skills and talent. Recognising where </a:t>
            </a:r>
            <a:r>
              <a:rPr lang="en-AU" sz="1050" dirty="0" err="1">
                <a:solidFill>
                  <a:schemeClr val="tx1"/>
                </a:solidFill>
                <a:latin typeface="National 2" panose="02000003000000000000" pitchFamily="50" charset="0"/>
                <a:ea typeface="National Book" panose="02000503000000020004" pitchFamily="2" charset="77"/>
              </a:rPr>
              <a:t>rangatahi</a:t>
            </a:r>
            <a:r>
              <a:rPr lang="en-AU" sz="1050" dirty="0">
                <a:solidFill>
                  <a:schemeClr val="tx1"/>
                </a:solidFill>
                <a:latin typeface="National 2" panose="02000003000000000000" pitchFamily="50" charset="0"/>
                <a:ea typeface="National Book" panose="02000503000000020004" pitchFamily="2" charset="77"/>
              </a:rPr>
              <a:t> are at and what level of support is needed to succeed.</a:t>
            </a:r>
          </a:p>
          <a:p>
            <a:endParaRPr lang="en-AU" sz="1600" dirty="0">
              <a:solidFill>
                <a:schemeClr val="tx1"/>
              </a:solidFill>
              <a:latin typeface="National 2" panose="02000003000000000000" pitchFamily="50" charset="0"/>
              <a:ea typeface="National Book" panose="02000503000000020004" pitchFamily="2" charset="77"/>
            </a:endParaRPr>
          </a:p>
        </p:txBody>
      </p:sp>
      <p:sp>
        <p:nvSpPr>
          <p:cNvPr id="4" name="Rounded Rectangle 6">
            <a:extLst>
              <a:ext uri="{FF2B5EF4-FFF2-40B4-BE49-F238E27FC236}">
                <a16:creationId xmlns:a16="http://schemas.microsoft.com/office/drawing/2014/main" id="{E9DAAC18-F22F-984A-1121-08DA41C8BBCE}"/>
              </a:ext>
            </a:extLst>
          </p:cNvPr>
          <p:cNvSpPr/>
          <p:nvPr/>
        </p:nvSpPr>
        <p:spPr>
          <a:xfrm>
            <a:off x="878047" y="3855686"/>
            <a:ext cx="3006055" cy="1265410"/>
          </a:xfrm>
          <a:prstGeom prst="roundRect">
            <a:avLst/>
          </a:prstGeom>
          <a:no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a:spcBef>
                <a:spcPts val="1000"/>
              </a:spcBef>
            </a:pPr>
            <a:r>
              <a:rPr lang="en-AU" sz="1600" b="1" dirty="0">
                <a:solidFill>
                  <a:srgbClr val="1B324F"/>
                </a:solidFill>
                <a:latin typeface="National 2" panose="02000003000000000000" pitchFamily="50" charset="0"/>
                <a:ea typeface="National Book" panose="02000503000000020004" pitchFamily="2" charset="77"/>
              </a:rPr>
              <a:t>Belonging</a:t>
            </a:r>
          </a:p>
          <a:p>
            <a:r>
              <a:rPr lang="en-AU" sz="1050" dirty="0">
                <a:solidFill>
                  <a:schemeClr val="tx1"/>
                </a:solidFill>
                <a:latin typeface="National 2" panose="02000003000000000000" pitchFamily="50" charset="0"/>
                <a:ea typeface="National Book" panose="02000503000000020004" pitchFamily="2" charset="77"/>
              </a:rPr>
              <a:t>Creating and maintaining a sense of belonging for </a:t>
            </a:r>
            <a:r>
              <a:rPr lang="en-AU" sz="1050" dirty="0" err="1">
                <a:solidFill>
                  <a:schemeClr val="tx1"/>
                </a:solidFill>
                <a:latin typeface="National 2" panose="02000003000000000000" pitchFamily="50" charset="0"/>
                <a:ea typeface="National Book" panose="02000503000000020004" pitchFamily="2" charset="77"/>
              </a:rPr>
              <a:t>rangatahi</a:t>
            </a:r>
            <a:r>
              <a:rPr lang="en-AU" sz="1050" dirty="0">
                <a:solidFill>
                  <a:schemeClr val="tx1"/>
                </a:solidFill>
                <a:latin typeface="National 2" panose="02000003000000000000" pitchFamily="50" charset="0"/>
                <a:ea typeface="National Book" panose="02000503000000020004" pitchFamily="2" charset="77"/>
              </a:rPr>
              <a:t> through the development of workplace culture and practices.</a:t>
            </a:r>
          </a:p>
        </p:txBody>
      </p:sp>
      <p:sp>
        <p:nvSpPr>
          <p:cNvPr id="5" name="Rounded Rectangle 7">
            <a:extLst>
              <a:ext uri="{FF2B5EF4-FFF2-40B4-BE49-F238E27FC236}">
                <a16:creationId xmlns:a16="http://schemas.microsoft.com/office/drawing/2014/main" id="{AA74FB63-EE40-6A60-6581-BC7F91777B30}"/>
              </a:ext>
            </a:extLst>
          </p:cNvPr>
          <p:cNvSpPr/>
          <p:nvPr/>
        </p:nvSpPr>
        <p:spPr>
          <a:xfrm>
            <a:off x="878047" y="5272113"/>
            <a:ext cx="3006054" cy="1265410"/>
          </a:xfrm>
          <a:prstGeom prst="roundRect">
            <a:avLst/>
          </a:prstGeom>
          <a:no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a:spcBef>
                <a:spcPts val="1000"/>
              </a:spcBef>
            </a:pPr>
            <a:r>
              <a:rPr lang="en-AU" sz="1600" b="1" dirty="0">
                <a:solidFill>
                  <a:srgbClr val="1B324F"/>
                </a:solidFill>
                <a:latin typeface="National 2" panose="02000003000000000000" pitchFamily="50" charset="0"/>
                <a:ea typeface="National Book" panose="02000503000000020004" pitchFamily="2" charset="77"/>
              </a:rPr>
              <a:t>Wellbeing</a:t>
            </a:r>
          </a:p>
          <a:p>
            <a:r>
              <a:rPr lang="en-AU" sz="1050" dirty="0">
                <a:solidFill>
                  <a:schemeClr val="tx1"/>
                </a:solidFill>
                <a:latin typeface="National 2" panose="02000003000000000000" pitchFamily="50" charset="0"/>
                <a:ea typeface="National Book" panose="02000503000000020004" pitchFamily="2" charset="77"/>
              </a:rPr>
              <a:t>Intentional actions to support the holistic wellbeing of </a:t>
            </a:r>
            <a:r>
              <a:rPr lang="en-AU" sz="1050" dirty="0" err="1">
                <a:solidFill>
                  <a:schemeClr val="tx1"/>
                </a:solidFill>
                <a:latin typeface="National 2" panose="02000003000000000000" pitchFamily="50" charset="0"/>
                <a:ea typeface="National Book" panose="02000503000000020004" pitchFamily="2" charset="77"/>
              </a:rPr>
              <a:t>rangatahi</a:t>
            </a:r>
            <a:r>
              <a:rPr lang="en-AU" sz="1050" dirty="0">
                <a:solidFill>
                  <a:schemeClr val="tx1"/>
                </a:solidFill>
                <a:latin typeface="National 2" panose="02000003000000000000" pitchFamily="50" charset="0"/>
                <a:ea typeface="National Book" panose="02000503000000020004" pitchFamily="2" charset="77"/>
              </a:rPr>
              <a:t> in the workplace. </a:t>
            </a:r>
          </a:p>
        </p:txBody>
      </p:sp>
      <p:sp>
        <p:nvSpPr>
          <p:cNvPr id="8" name="TextBox 7">
            <a:extLst>
              <a:ext uri="{FF2B5EF4-FFF2-40B4-BE49-F238E27FC236}">
                <a16:creationId xmlns:a16="http://schemas.microsoft.com/office/drawing/2014/main" id="{D2F75647-2DF9-5C28-9342-E4D27873F751}"/>
              </a:ext>
            </a:extLst>
          </p:cNvPr>
          <p:cNvSpPr txBox="1"/>
          <p:nvPr/>
        </p:nvSpPr>
        <p:spPr>
          <a:xfrm>
            <a:off x="1045970" y="1332352"/>
            <a:ext cx="2662229" cy="1263487"/>
          </a:xfrm>
          <a:prstGeom prst="rect">
            <a:avLst/>
          </a:prstGeom>
          <a:noFill/>
        </p:spPr>
        <p:txBody>
          <a:bodyPr wrap="square" lIns="91440" tIns="45720" rIns="91440" bIns="45720" anchor="t">
            <a:spAutoFit/>
          </a:bodyPr>
          <a:lstStyle/>
          <a:p>
            <a:pPr algn="ctr">
              <a:lnSpc>
                <a:spcPct val="110000"/>
              </a:lnSpc>
              <a:spcBef>
                <a:spcPts val="1000"/>
              </a:spcBef>
            </a:pPr>
            <a:br>
              <a:rPr lang="en-AU" sz="2800" b="1" dirty="0">
                <a:latin typeface="National 2" panose="02000003000000000000" pitchFamily="50" charset="0"/>
                <a:ea typeface="National Book" panose="02000503000000020004" pitchFamily="2" charset="77"/>
              </a:rPr>
            </a:br>
            <a:r>
              <a:rPr lang="en-AU" sz="2800" b="1" dirty="0" err="1">
                <a:solidFill>
                  <a:srgbClr val="1B324F"/>
                </a:solidFill>
                <a:latin typeface="National 2" panose="02000003000000000000" pitchFamily="50" charset="0"/>
                <a:ea typeface="National Book" panose="02000503000000020004" pitchFamily="2" charset="77"/>
              </a:rPr>
              <a:t>Manaakitanga</a:t>
            </a:r>
            <a:br>
              <a:rPr lang="en-AU" sz="2800" b="1" dirty="0">
                <a:latin typeface="National 2" panose="02000003000000000000" pitchFamily="50" charset="0"/>
                <a:ea typeface="National Book" panose="02000503000000020004" pitchFamily="2" charset="77"/>
              </a:rPr>
            </a:br>
            <a:endParaRPr lang="en-AU" sz="1400" i="1" dirty="0">
              <a:solidFill>
                <a:srgbClr val="1B324F"/>
              </a:solidFill>
              <a:latin typeface="National 2" panose="02000003000000000000" pitchFamily="50" charset="0"/>
              <a:ea typeface="National Book" panose="02000503000000020004" pitchFamily="2" charset="77"/>
            </a:endParaRPr>
          </a:p>
        </p:txBody>
      </p:sp>
      <p:sp>
        <p:nvSpPr>
          <p:cNvPr id="13" name="Rounded Rectangle 16">
            <a:extLst>
              <a:ext uri="{FF2B5EF4-FFF2-40B4-BE49-F238E27FC236}">
                <a16:creationId xmlns:a16="http://schemas.microsoft.com/office/drawing/2014/main" id="{59481E61-2029-8803-6117-ABDA80735CD2}"/>
              </a:ext>
            </a:extLst>
          </p:cNvPr>
          <p:cNvSpPr/>
          <p:nvPr/>
        </p:nvSpPr>
        <p:spPr>
          <a:xfrm>
            <a:off x="4526209" y="2431165"/>
            <a:ext cx="3006054" cy="1265410"/>
          </a:xfrm>
          <a:prstGeom prst="roundRect">
            <a:avLst/>
          </a:prstGeom>
          <a:no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a:spcBef>
                <a:spcPts val="1000"/>
              </a:spcBef>
            </a:pPr>
            <a:r>
              <a:rPr lang="en-AU" sz="1600" b="1" dirty="0">
                <a:solidFill>
                  <a:srgbClr val="1B324F"/>
                </a:solidFill>
                <a:latin typeface="National 2" panose="02000003000000000000" pitchFamily="50" charset="0"/>
                <a:ea typeface="National Book" panose="02000503000000020004" pitchFamily="2" charset="77"/>
              </a:rPr>
              <a:t>Data collection ​</a:t>
            </a:r>
          </a:p>
          <a:p>
            <a:r>
              <a:rPr lang="en-AU" sz="1050" dirty="0">
                <a:solidFill>
                  <a:schemeClr val="tx1"/>
                </a:solidFill>
                <a:latin typeface="National 2" panose="02000003000000000000" pitchFamily="50" charset="0"/>
                <a:ea typeface="National Book" panose="02000503000000020004" pitchFamily="2" charset="77"/>
              </a:rPr>
              <a:t>Collecting and analysing data relevant to </a:t>
            </a:r>
            <a:r>
              <a:rPr lang="en-AU" sz="1050" dirty="0" err="1">
                <a:solidFill>
                  <a:schemeClr val="tx1"/>
                </a:solidFill>
                <a:latin typeface="National 2" panose="02000003000000000000" pitchFamily="50" charset="0"/>
                <a:ea typeface="National Book" panose="02000503000000020004" pitchFamily="2" charset="77"/>
              </a:rPr>
              <a:t>rangatahi</a:t>
            </a:r>
            <a:r>
              <a:rPr lang="en-AU" sz="1050" dirty="0">
                <a:solidFill>
                  <a:schemeClr val="tx1"/>
                </a:solidFill>
                <a:latin typeface="National 2" panose="02000003000000000000" pitchFamily="50" charset="0"/>
                <a:ea typeface="National Book" panose="02000503000000020004" pitchFamily="2" charset="77"/>
              </a:rPr>
              <a:t> employment to support informed interventions and improvements</a:t>
            </a:r>
            <a:r>
              <a:rPr lang="en-AU" sz="1050" dirty="0">
                <a:solidFill>
                  <a:srgbClr val="1B324F"/>
                </a:solidFill>
                <a:latin typeface="National 2" panose="02000003000000000000" pitchFamily="50" charset="0"/>
                <a:ea typeface="National Book" panose="02000503000000020004" pitchFamily="2" charset="77"/>
              </a:rPr>
              <a:t>.</a:t>
            </a:r>
          </a:p>
        </p:txBody>
      </p:sp>
      <p:sp>
        <p:nvSpPr>
          <p:cNvPr id="14" name="Rounded Rectangle 18">
            <a:extLst>
              <a:ext uri="{FF2B5EF4-FFF2-40B4-BE49-F238E27FC236}">
                <a16:creationId xmlns:a16="http://schemas.microsoft.com/office/drawing/2014/main" id="{BFE466EA-CDE4-EC96-D98B-24687BEF8F18}"/>
              </a:ext>
            </a:extLst>
          </p:cNvPr>
          <p:cNvSpPr/>
          <p:nvPr/>
        </p:nvSpPr>
        <p:spPr>
          <a:xfrm>
            <a:off x="4529138" y="3874433"/>
            <a:ext cx="3006054" cy="1265410"/>
          </a:xfrm>
          <a:prstGeom prst="roundRect">
            <a:avLst/>
          </a:prstGeom>
          <a:no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a:spcBef>
                <a:spcPts val="1000"/>
              </a:spcBef>
            </a:pPr>
            <a:r>
              <a:rPr lang="en-AU" sz="1600" b="1" dirty="0">
                <a:solidFill>
                  <a:srgbClr val="1B324F"/>
                </a:solidFill>
                <a:latin typeface="National 2" panose="02000003000000000000" pitchFamily="50" charset="0"/>
                <a:ea typeface="National Book" panose="02000503000000020004" pitchFamily="2" charset="77"/>
              </a:rPr>
              <a:t>Strategic direction</a:t>
            </a:r>
            <a:endParaRPr lang="en-US" sz="1600" b="1" dirty="0">
              <a:solidFill>
                <a:srgbClr val="1B324F"/>
              </a:solidFill>
              <a:latin typeface="National 2" panose="02000003000000000000" pitchFamily="50" charset="0"/>
              <a:ea typeface="National Book" panose="02000503000000020004" pitchFamily="2" charset="77"/>
            </a:endParaRPr>
          </a:p>
          <a:p>
            <a:r>
              <a:rPr lang="en-AU" sz="1050" dirty="0">
                <a:solidFill>
                  <a:schemeClr val="tx1"/>
                </a:solidFill>
                <a:latin typeface="National 2" panose="02000003000000000000" pitchFamily="50" charset="0"/>
                <a:ea typeface="National Book" panose="02000503000000020004" pitchFamily="2" charset="77"/>
              </a:rPr>
              <a:t>Incorporating </a:t>
            </a:r>
            <a:r>
              <a:rPr lang="en-AU" sz="1050" dirty="0" err="1">
                <a:solidFill>
                  <a:schemeClr val="tx1"/>
                </a:solidFill>
                <a:latin typeface="National 2" panose="02000003000000000000" pitchFamily="50" charset="0"/>
                <a:ea typeface="National Book" panose="02000503000000020004" pitchFamily="2" charset="77"/>
              </a:rPr>
              <a:t>rangatahi</a:t>
            </a:r>
            <a:r>
              <a:rPr lang="en-AU" sz="1050" dirty="0">
                <a:solidFill>
                  <a:schemeClr val="tx1"/>
                </a:solidFill>
                <a:latin typeface="National 2" panose="02000003000000000000" pitchFamily="50" charset="0"/>
                <a:ea typeface="National Book" panose="02000503000000020004" pitchFamily="2" charset="77"/>
              </a:rPr>
              <a:t> employment directives from the top down to shape</a:t>
            </a:r>
            <a:br>
              <a:rPr lang="en-AU" sz="1050" dirty="0">
                <a:solidFill>
                  <a:schemeClr val="tx1"/>
                </a:solidFill>
                <a:latin typeface="National 2" panose="02000003000000000000" pitchFamily="50" charset="0"/>
                <a:ea typeface="National Book" panose="02000503000000020004" pitchFamily="2" charset="77"/>
              </a:rPr>
            </a:br>
            <a:r>
              <a:rPr lang="en-AU" sz="1050" dirty="0">
                <a:solidFill>
                  <a:schemeClr val="tx1"/>
                </a:solidFill>
                <a:latin typeface="National 2" panose="02000003000000000000" pitchFamily="50" charset="0"/>
                <a:ea typeface="National Book" panose="02000503000000020004" pitchFamily="2" charset="77"/>
              </a:rPr>
              <a:t>organisational practices.</a:t>
            </a:r>
            <a:endParaRPr lang="en-US" sz="1050" dirty="0">
              <a:solidFill>
                <a:schemeClr val="tx1"/>
              </a:solidFill>
              <a:latin typeface="National 2" panose="02000003000000000000" pitchFamily="50" charset="0"/>
              <a:ea typeface="National Book" panose="02000503000000020004" pitchFamily="2" charset="77"/>
            </a:endParaRPr>
          </a:p>
        </p:txBody>
      </p:sp>
      <p:sp>
        <p:nvSpPr>
          <p:cNvPr id="15" name="Rounded Rectangle 20">
            <a:extLst>
              <a:ext uri="{FF2B5EF4-FFF2-40B4-BE49-F238E27FC236}">
                <a16:creationId xmlns:a16="http://schemas.microsoft.com/office/drawing/2014/main" id="{C21D8130-BA5F-C99A-ADE2-5CED8498D4FA}"/>
              </a:ext>
            </a:extLst>
          </p:cNvPr>
          <p:cNvSpPr/>
          <p:nvPr/>
        </p:nvSpPr>
        <p:spPr>
          <a:xfrm>
            <a:off x="4492653" y="5272113"/>
            <a:ext cx="3073166" cy="1265410"/>
          </a:xfrm>
          <a:prstGeom prst="roundRect">
            <a:avLst>
              <a:gd name="adj" fmla="val 12147"/>
            </a:avLst>
          </a:prstGeom>
          <a:no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a:spcBef>
                <a:spcPts val="1000"/>
              </a:spcBef>
            </a:pPr>
            <a:r>
              <a:rPr lang="en-US" sz="1600" b="1" dirty="0">
                <a:solidFill>
                  <a:srgbClr val="1B324F"/>
                </a:solidFill>
                <a:latin typeface="National 2" panose="02000003000000000000" pitchFamily="50" charset="0"/>
                <a:ea typeface="National Book" panose="02000503000000020004" pitchFamily="2" charset="77"/>
              </a:rPr>
              <a:t>Cultural Competency </a:t>
            </a:r>
          </a:p>
          <a:p>
            <a:r>
              <a:rPr lang="en-US" sz="1050" dirty="0">
                <a:solidFill>
                  <a:schemeClr val="tx1"/>
                </a:solidFill>
                <a:latin typeface="National 2" panose="02000003000000000000" pitchFamily="50" charset="0"/>
                <a:ea typeface="National Book" panose="02000503000000020004" pitchFamily="2" charset="77"/>
              </a:rPr>
              <a:t>Establishing learning pathways for current employees to better understand </a:t>
            </a:r>
            <a:r>
              <a:rPr lang="en-US" sz="1050" dirty="0" err="1">
                <a:solidFill>
                  <a:schemeClr val="tx1"/>
                </a:solidFill>
                <a:latin typeface="National 2" panose="02000003000000000000" pitchFamily="50" charset="0"/>
                <a:ea typeface="National Book" panose="02000503000000020004" pitchFamily="2" charset="77"/>
              </a:rPr>
              <a:t>rangatahi</a:t>
            </a:r>
            <a:r>
              <a:rPr lang="en-US" sz="1050" dirty="0">
                <a:solidFill>
                  <a:schemeClr val="tx1"/>
                </a:solidFill>
                <a:latin typeface="National 2" panose="02000003000000000000" pitchFamily="50" charset="0"/>
                <a:ea typeface="National Book" panose="02000503000000020004" pitchFamily="2" charset="77"/>
              </a:rPr>
              <a:t> and their unique cultural backgrounds, experiences and obligations.</a:t>
            </a:r>
            <a:endParaRPr lang="en-AU" sz="1050" dirty="0">
              <a:solidFill>
                <a:schemeClr val="tx1"/>
              </a:solidFill>
              <a:latin typeface="National 2" panose="02000003000000000000" pitchFamily="50" charset="0"/>
              <a:ea typeface="National Book" panose="02000503000000020004" pitchFamily="2" charset="77"/>
            </a:endParaRPr>
          </a:p>
        </p:txBody>
      </p:sp>
      <p:sp>
        <p:nvSpPr>
          <p:cNvPr id="16" name="TextBox 15">
            <a:extLst>
              <a:ext uri="{FF2B5EF4-FFF2-40B4-BE49-F238E27FC236}">
                <a16:creationId xmlns:a16="http://schemas.microsoft.com/office/drawing/2014/main" id="{E2C8686C-C301-A78F-8BE3-75AECF3D3E50}"/>
              </a:ext>
            </a:extLst>
          </p:cNvPr>
          <p:cNvSpPr txBox="1"/>
          <p:nvPr/>
        </p:nvSpPr>
        <p:spPr>
          <a:xfrm>
            <a:off x="4123857" y="1790224"/>
            <a:ext cx="3727607" cy="542584"/>
          </a:xfrm>
          <a:prstGeom prst="rect">
            <a:avLst/>
          </a:prstGeom>
          <a:noFill/>
        </p:spPr>
        <p:txBody>
          <a:bodyPr wrap="square" lIns="91440" tIns="45720" rIns="91440" bIns="45720" anchor="t">
            <a:spAutoFit/>
          </a:bodyPr>
          <a:lstStyle/>
          <a:p>
            <a:pPr algn="ctr">
              <a:lnSpc>
                <a:spcPct val="110000"/>
              </a:lnSpc>
              <a:spcBef>
                <a:spcPts val="1000"/>
              </a:spcBef>
            </a:pPr>
            <a:r>
              <a:rPr lang="en-AU" sz="2800" b="1" dirty="0">
                <a:solidFill>
                  <a:srgbClr val="1B324F"/>
                </a:solidFill>
                <a:latin typeface="National 2" panose="02000003000000000000" pitchFamily="50" charset="0"/>
                <a:ea typeface="National Book" panose="02000503000000020004" pitchFamily="2" charset="77"/>
              </a:rPr>
              <a:t>Mana </a:t>
            </a:r>
            <a:r>
              <a:rPr lang="en-AU" sz="2800" b="1" dirty="0" err="1">
                <a:solidFill>
                  <a:srgbClr val="1B324F"/>
                </a:solidFill>
                <a:latin typeface="National 2" panose="02000003000000000000" pitchFamily="50" charset="0"/>
                <a:ea typeface="National Book" panose="02000503000000020004" pitchFamily="2" charset="77"/>
              </a:rPr>
              <a:t>Tangata</a:t>
            </a:r>
            <a:endParaRPr lang="en-AU" sz="2800" b="1" dirty="0">
              <a:solidFill>
                <a:srgbClr val="1B324F"/>
              </a:solidFill>
              <a:latin typeface="National 2" panose="02000003000000000000" pitchFamily="50" charset="0"/>
              <a:ea typeface="National Book" panose="02000503000000020004" pitchFamily="2" charset="77"/>
            </a:endParaRPr>
          </a:p>
        </p:txBody>
      </p:sp>
      <p:sp>
        <p:nvSpPr>
          <p:cNvPr id="17" name="Rounded Rectangle 13">
            <a:extLst>
              <a:ext uri="{FF2B5EF4-FFF2-40B4-BE49-F238E27FC236}">
                <a16:creationId xmlns:a16="http://schemas.microsoft.com/office/drawing/2014/main" id="{259B9C6F-E5BE-E743-71EE-F41F99F989B0}"/>
              </a:ext>
            </a:extLst>
          </p:cNvPr>
          <p:cNvSpPr/>
          <p:nvPr/>
        </p:nvSpPr>
        <p:spPr>
          <a:xfrm>
            <a:off x="8139976" y="2389334"/>
            <a:ext cx="3006054" cy="1263488"/>
          </a:xfrm>
          <a:prstGeom prst="roundRect">
            <a:avLst/>
          </a:prstGeom>
          <a:no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a:spcBef>
                <a:spcPts val="1000"/>
              </a:spcBef>
            </a:pPr>
            <a:r>
              <a:rPr lang="en-AU" sz="1600" b="1" dirty="0">
                <a:solidFill>
                  <a:srgbClr val="1B324F"/>
                </a:solidFill>
                <a:latin typeface="National 2" panose="02000003000000000000" pitchFamily="50" charset="0"/>
                <a:ea typeface="National Book" panose="02000503000000020004" pitchFamily="2" charset="77"/>
              </a:rPr>
              <a:t>Youth voice</a:t>
            </a:r>
            <a:r>
              <a:rPr lang="en-US" sz="1600" b="1" dirty="0">
                <a:solidFill>
                  <a:srgbClr val="1B324F"/>
                </a:solidFill>
                <a:latin typeface="National 2" panose="02000003000000000000" pitchFamily="50" charset="0"/>
                <a:ea typeface="National Book" panose="02000503000000020004" pitchFamily="2" charset="77"/>
              </a:rPr>
              <a:t>​</a:t>
            </a:r>
          </a:p>
          <a:p>
            <a:r>
              <a:rPr lang="en-AU" sz="1050" dirty="0">
                <a:solidFill>
                  <a:schemeClr val="tx1"/>
                </a:solidFill>
                <a:latin typeface="National 2" panose="02000003000000000000" pitchFamily="50" charset="0"/>
                <a:ea typeface="National Book" panose="02000503000000020004" pitchFamily="2" charset="77"/>
              </a:rPr>
              <a:t>Enabling opportunities for </a:t>
            </a:r>
            <a:r>
              <a:rPr lang="en-AU" sz="1050" dirty="0" err="1">
                <a:solidFill>
                  <a:schemeClr val="tx1"/>
                </a:solidFill>
                <a:latin typeface="National 2" panose="02000003000000000000" pitchFamily="50" charset="0"/>
                <a:ea typeface="National Book" panose="02000503000000020004" pitchFamily="2" charset="77"/>
              </a:rPr>
              <a:t>rangatahi</a:t>
            </a:r>
            <a:r>
              <a:rPr lang="en-AU" sz="1050" dirty="0">
                <a:solidFill>
                  <a:schemeClr val="tx1"/>
                </a:solidFill>
                <a:latin typeface="National 2" panose="02000003000000000000" pitchFamily="50" charset="0"/>
                <a:ea typeface="National Book" panose="02000503000000020004" pitchFamily="2" charset="77"/>
              </a:rPr>
              <a:t> to contribute and be heard within the business, individually and collectively. </a:t>
            </a:r>
          </a:p>
          <a:p>
            <a:endParaRPr lang="en-AU" sz="1500" dirty="0">
              <a:solidFill>
                <a:schemeClr val="tx1"/>
              </a:solidFill>
              <a:latin typeface="National 2" panose="02000003000000000000" pitchFamily="50" charset="0"/>
              <a:ea typeface="National Book" panose="02000503000000020004" pitchFamily="2" charset="77"/>
            </a:endParaRPr>
          </a:p>
        </p:txBody>
      </p:sp>
      <p:sp>
        <p:nvSpPr>
          <p:cNvPr id="18" name="Rounded Rectangle 14">
            <a:extLst>
              <a:ext uri="{FF2B5EF4-FFF2-40B4-BE49-F238E27FC236}">
                <a16:creationId xmlns:a16="http://schemas.microsoft.com/office/drawing/2014/main" id="{768EAB97-64C6-04E9-A23B-3C195FD7F33F}"/>
              </a:ext>
            </a:extLst>
          </p:cNvPr>
          <p:cNvSpPr/>
          <p:nvPr/>
        </p:nvSpPr>
        <p:spPr>
          <a:xfrm>
            <a:off x="8174371" y="3792421"/>
            <a:ext cx="3001141" cy="1263488"/>
          </a:xfrm>
          <a:prstGeom prst="roundRect">
            <a:avLst/>
          </a:prstGeom>
          <a:no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a:spcBef>
                <a:spcPts val="1000"/>
              </a:spcBef>
            </a:pPr>
            <a:r>
              <a:rPr lang="en-AU" sz="1600" b="1" dirty="0">
                <a:solidFill>
                  <a:srgbClr val="1B324F"/>
                </a:solidFill>
                <a:latin typeface="National 2" panose="02000003000000000000" pitchFamily="50" charset="0"/>
                <a:ea typeface="National Book" panose="02000503000000020004" pitchFamily="2" charset="77"/>
              </a:rPr>
              <a:t>Goals and aspirations</a:t>
            </a:r>
            <a:endParaRPr lang="en-US" sz="1600" b="1" dirty="0">
              <a:solidFill>
                <a:srgbClr val="1B324F"/>
              </a:solidFill>
              <a:latin typeface="National 2" panose="02000003000000000000" pitchFamily="50" charset="0"/>
              <a:ea typeface="National Book" panose="02000503000000020004" pitchFamily="2" charset="77"/>
            </a:endParaRPr>
          </a:p>
          <a:p>
            <a:r>
              <a:rPr lang="en-AU" sz="1050" dirty="0">
                <a:solidFill>
                  <a:schemeClr val="tx1"/>
                </a:solidFill>
                <a:latin typeface="National 2" panose="02000003000000000000" pitchFamily="50" charset="0"/>
                <a:ea typeface="National Book" panose="02000503000000020004" pitchFamily="2" charset="77"/>
              </a:rPr>
              <a:t>Understand and facilitate opportunities</a:t>
            </a:r>
            <a:br>
              <a:rPr lang="en-AU" sz="1050" dirty="0">
                <a:solidFill>
                  <a:schemeClr val="tx1"/>
                </a:solidFill>
                <a:latin typeface="National 2" panose="02000003000000000000" pitchFamily="50" charset="0"/>
                <a:ea typeface="National Book" panose="02000503000000020004" pitchFamily="2" charset="77"/>
              </a:rPr>
            </a:br>
            <a:r>
              <a:rPr lang="en-AU" sz="1050" dirty="0">
                <a:solidFill>
                  <a:schemeClr val="tx1"/>
                </a:solidFill>
                <a:latin typeface="National 2" panose="02000003000000000000" pitchFamily="50" charset="0"/>
                <a:ea typeface="National Book" panose="02000503000000020004" pitchFamily="2" charset="77"/>
              </a:rPr>
              <a:t> for growth through training, experiences and networks. Building aspirations and motivation for progression. </a:t>
            </a:r>
          </a:p>
          <a:p>
            <a:pPr>
              <a:spcBef>
                <a:spcPts val="1000"/>
              </a:spcBef>
            </a:pPr>
            <a:endParaRPr lang="en-AU" sz="1500" dirty="0">
              <a:solidFill>
                <a:schemeClr val="tx1"/>
              </a:solidFill>
              <a:latin typeface="National 2" panose="02000003000000000000" pitchFamily="50" charset="0"/>
              <a:ea typeface="National Book" panose="02000503000000020004" pitchFamily="2" charset="77"/>
            </a:endParaRPr>
          </a:p>
        </p:txBody>
      </p:sp>
      <p:sp>
        <p:nvSpPr>
          <p:cNvPr id="19" name="Rounded Rectangle 15">
            <a:extLst>
              <a:ext uri="{FF2B5EF4-FFF2-40B4-BE49-F238E27FC236}">
                <a16:creationId xmlns:a16="http://schemas.microsoft.com/office/drawing/2014/main" id="{BCA3A92D-2876-F5BC-A00C-651F3DE04BA2}"/>
              </a:ext>
            </a:extLst>
          </p:cNvPr>
          <p:cNvSpPr/>
          <p:nvPr/>
        </p:nvSpPr>
        <p:spPr>
          <a:xfrm>
            <a:off x="8174371" y="5272113"/>
            <a:ext cx="3073166" cy="1263488"/>
          </a:xfrm>
          <a:prstGeom prst="roundRect">
            <a:avLst/>
          </a:prstGeom>
          <a:no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algn="l" rtl="0"/>
            <a:r>
              <a:rPr lang="en-AU" sz="1600" b="1" dirty="0">
                <a:solidFill>
                  <a:srgbClr val="1B324F"/>
                </a:solidFill>
                <a:latin typeface="National 2" panose="02000003000000000000" pitchFamily="50" charset="0"/>
                <a:ea typeface="National Book" panose="02000503000000020004" pitchFamily="2" charset="77"/>
              </a:rPr>
              <a:t>Feedback loops </a:t>
            </a:r>
            <a:r>
              <a:rPr lang="en-US" sz="1050" b="0" i="0" u="none" strike="noStrike" dirty="0">
                <a:solidFill>
                  <a:srgbClr val="000000"/>
                </a:solidFill>
                <a:latin typeface="National 2" panose="02000003000000000000" pitchFamily="50" charset="0"/>
                <a:ea typeface="Segoe UI"/>
                <a:cs typeface="Segoe UI"/>
              </a:rPr>
              <a:t>​</a:t>
            </a:r>
            <a:r>
              <a:rPr lang="en-US" sz="1050" b="0" i="0" dirty="0">
                <a:solidFill>
                  <a:srgbClr val="000000"/>
                </a:solidFill>
                <a:latin typeface="National 2" panose="02000003000000000000" pitchFamily="50" charset="0"/>
                <a:ea typeface="Segoe UI"/>
                <a:cs typeface="Segoe UI"/>
              </a:rPr>
              <a:t>​</a:t>
            </a:r>
          </a:p>
          <a:p>
            <a:r>
              <a:rPr lang="en-AU" sz="1050" dirty="0">
                <a:solidFill>
                  <a:schemeClr val="tx1"/>
                </a:solidFill>
                <a:latin typeface="National 2" panose="02000003000000000000" pitchFamily="50" charset="0"/>
                <a:ea typeface="National Book" panose="02000503000000020004" pitchFamily="2" charset="77"/>
              </a:rPr>
              <a:t>Processes that support strong feedback to </a:t>
            </a:r>
            <a:r>
              <a:rPr lang="en-AU" sz="1050" dirty="0" err="1">
                <a:solidFill>
                  <a:schemeClr val="tx1"/>
                </a:solidFill>
                <a:latin typeface="National 2" panose="02000003000000000000" pitchFamily="50" charset="0"/>
                <a:ea typeface="National Book" panose="02000503000000020004" pitchFamily="2" charset="77"/>
              </a:rPr>
              <a:t>rangatahi</a:t>
            </a:r>
            <a:r>
              <a:rPr lang="en-AU" sz="1050" dirty="0">
                <a:solidFill>
                  <a:schemeClr val="tx1"/>
                </a:solidFill>
                <a:latin typeface="National 2" panose="02000003000000000000" pitchFamily="50" charset="0"/>
                <a:ea typeface="National Book" panose="02000503000000020004" pitchFamily="2" charset="77"/>
              </a:rPr>
              <a:t>, ensuring they are on track with clear expectations and guidance.</a:t>
            </a:r>
          </a:p>
        </p:txBody>
      </p:sp>
      <p:sp>
        <p:nvSpPr>
          <p:cNvPr id="20" name="TextBox 19">
            <a:extLst>
              <a:ext uri="{FF2B5EF4-FFF2-40B4-BE49-F238E27FC236}">
                <a16:creationId xmlns:a16="http://schemas.microsoft.com/office/drawing/2014/main" id="{983E6909-CAB4-0651-60EC-68E38A9E8301}"/>
              </a:ext>
            </a:extLst>
          </p:cNvPr>
          <p:cNvSpPr txBox="1"/>
          <p:nvPr/>
        </p:nvSpPr>
        <p:spPr>
          <a:xfrm>
            <a:off x="6887891" y="1739458"/>
            <a:ext cx="5173421" cy="772776"/>
          </a:xfrm>
          <a:prstGeom prst="rect">
            <a:avLst/>
          </a:prstGeom>
          <a:noFill/>
        </p:spPr>
        <p:txBody>
          <a:bodyPr wrap="square" lIns="91440" tIns="45720" rIns="91440" bIns="45720" anchor="t">
            <a:spAutoFit/>
          </a:bodyPr>
          <a:lstStyle/>
          <a:p>
            <a:pPr algn="ctr">
              <a:lnSpc>
                <a:spcPct val="110000"/>
              </a:lnSpc>
              <a:spcBef>
                <a:spcPts val="1000"/>
              </a:spcBef>
            </a:pPr>
            <a:r>
              <a:rPr lang="en-AU" sz="2800" b="1" dirty="0" err="1">
                <a:solidFill>
                  <a:srgbClr val="1B324F"/>
                </a:solidFill>
                <a:latin typeface="National 2" panose="02000003000000000000" pitchFamily="50" charset="0"/>
              </a:rPr>
              <a:t>Ako</a:t>
            </a:r>
            <a:endParaRPr lang="en-AU" sz="1400" dirty="0">
              <a:solidFill>
                <a:srgbClr val="1B324F"/>
              </a:solidFill>
              <a:latin typeface="National 2" panose="02000003000000000000" pitchFamily="50" charset="0"/>
              <a:ea typeface="National Book" panose="02000503000000020004" pitchFamily="2" charset="77"/>
            </a:endParaRPr>
          </a:p>
          <a:p>
            <a:pPr>
              <a:lnSpc>
                <a:spcPct val="110000"/>
              </a:lnSpc>
              <a:spcBef>
                <a:spcPts val="200"/>
              </a:spcBef>
            </a:pPr>
            <a:endParaRPr lang="en-AU" sz="1100" dirty="0">
              <a:solidFill>
                <a:srgbClr val="1B324F"/>
              </a:solidFill>
              <a:latin typeface="National 2" panose="02000003000000000000" pitchFamily="50" charset="0"/>
              <a:ea typeface="National Book" panose="02000503000000020004" pitchFamily="2" charset="77"/>
            </a:endParaRPr>
          </a:p>
        </p:txBody>
      </p:sp>
    </p:spTree>
    <p:extLst>
      <p:ext uri="{BB962C8B-B14F-4D97-AF65-F5344CB8AC3E}">
        <p14:creationId xmlns:p14="http://schemas.microsoft.com/office/powerpoint/2010/main" val="146974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5">
            <a:extLst>
              <a:ext uri="{FF2B5EF4-FFF2-40B4-BE49-F238E27FC236}">
                <a16:creationId xmlns:a16="http://schemas.microsoft.com/office/drawing/2014/main" id="{F302AEE2-640C-CEFF-C6BC-3B33EB8E52B4}"/>
              </a:ext>
            </a:extLst>
          </p:cNvPr>
          <p:cNvSpPr/>
          <p:nvPr/>
        </p:nvSpPr>
        <p:spPr>
          <a:xfrm>
            <a:off x="462511" y="1867710"/>
            <a:ext cx="3006055" cy="1265411"/>
          </a:xfrm>
          <a:prstGeom prst="roundRect">
            <a:avLst/>
          </a:prstGeom>
          <a:no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a:spcBef>
                <a:spcPts val="1000"/>
              </a:spcBef>
            </a:pPr>
            <a:r>
              <a:rPr lang="en-AU" sz="1600" b="1" dirty="0">
                <a:solidFill>
                  <a:srgbClr val="1B324F"/>
                </a:solidFill>
                <a:latin typeface="National 2" panose="02000003000000000000" pitchFamily="50" charset="0"/>
                <a:ea typeface="National Book" panose="02000503000000020004" pitchFamily="2" charset="77"/>
              </a:rPr>
              <a:t>Recognising Talent</a:t>
            </a:r>
          </a:p>
          <a:p>
            <a:r>
              <a:rPr lang="en-AU" sz="1050" dirty="0">
                <a:solidFill>
                  <a:schemeClr val="tx1"/>
                </a:solidFill>
                <a:latin typeface="National 2" panose="02000003000000000000" pitchFamily="50" charset="0"/>
                <a:ea typeface="National Book" panose="02000503000000020004" pitchFamily="2" charset="77"/>
              </a:rPr>
              <a:t>Recruitment and promotional practices are  based on ability, skills and talent. Recognising where </a:t>
            </a:r>
            <a:r>
              <a:rPr lang="en-AU" sz="1050" dirty="0" err="1">
                <a:solidFill>
                  <a:schemeClr val="tx1"/>
                </a:solidFill>
                <a:latin typeface="National 2" panose="02000003000000000000" pitchFamily="50" charset="0"/>
                <a:ea typeface="National Book" panose="02000503000000020004" pitchFamily="2" charset="77"/>
              </a:rPr>
              <a:t>rangatahi</a:t>
            </a:r>
            <a:r>
              <a:rPr lang="en-AU" sz="1050" dirty="0">
                <a:solidFill>
                  <a:schemeClr val="tx1"/>
                </a:solidFill>
                <a:latin typeface="National 2" panose="02000003000000000000" pitchFamily="50" charset="0"/>
                <a:ea typeface="National Book" panose="02000503000000020004" pitchFamily="2" charset="77"/>
              </a:rPr>
              <a:t> are at and what level of support is needed to succeed.</a:t>
            </a:r>
          </a:p>
          <a:p>
            <a:endParaRPr lang="en-AU" sz="1600" dirty="0">
              <a:solidFill>
                <a:schemeClr val="tx1"/>
              </a:solidFill>
              <a:latin typeface="National 2" panose="02000003000000000000" pitchFamily="50" charset="0"/>
              <a:ea typeface="National Book" panose="02000503000000020004" pitchFamily="2" charset="77"/>
            </a:endParaRPr>
          </a:p>
        </p:txBody>
      </p:sp>
      <p:sp>
        <p:nvSpPr>
          <p:cNvPr id="4" name="Rounded Rectangle 6">
            <a:extLst>
              <a:ext uri="{FF2B5EF4-FFF2-40B4-BE49-F238E27FC236}">
                <a16:creationId xmlns:a16="http://schemas.microsoft.com/office/drawing/2014/main" id="{E9DAAC18-F22F-984A-1121-08DA41C8BBCE}"/>
              </a:ext>
            </a:extLst>
          </p:cNvPr>
          <p:cNvSpPr/>
          <p:nvPr/>
        </p:nvSpPr>
        <p:spPr>
          <a:xfrm>
            <a:off x="462511" y="3561423"/>
            <a:ext cx="3006055" cy="1265410"/>
          </a:xfrm>
          <a:prstGeom prst="roundRect">
            <a:avLst/>
          </a:prstGeom>
          <a:no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a:spcBef>
                <a:spcPts val="1000"/>
              </a:spcBef>
            </a:pPr>
            <a:r>
              <a:rPr lang="en-AU" sz="1600" b="1" dirty="0">
                <a:solidFill>
                  <a:srgbClr val="1B324F"/>
                </a:solidFill>
                <a:latin typeface="National 2" panose="02000003000000000000" pitchFamily="50" charset="0"/>
                <a:ea typeface="National Book" panose="02000503000000020004" pitchFamily="2" charset="77"/>
              </a:rPr>
              <a:t>Belonging</a:t>
            </a:r>
          </a:p>
          <a:p>
            <a:r>
              <a:rPr lang="en-AU" sz="1050" dirty="0">
                <a:solidFill>
                  <a:schemeClr val="tx1"/>
                </a:solidFill>
                <a:latin typeface="National 2" panose="02000003000000000000" pitchFamily="50" charset="0"/>
                <a:ea typeface="National Book" panose="02000503000000020004" pitchFamily="2" charset="77"/>
              </a:rPr>
              <a:t>Creating and maintaining a sense of belonging for </a:t>
            </a:r>
            <a:r>
              <a:rPr lang="en-AU" sz="1050" dirty="0" err="1">
                <a:solidFill>
                  <a:schemeClr val="tx1"/>
                </a:solidFill>
                <a:latin typeface="National 2" panose="02000003000000000000" pitchFamily="50" charset="0"/>
                <a:ea typeface="National Book" panose="02000503000000020004" pitchFamily="2" charset="77"/>
              </a:rPr>
              <a:t>rangatahi</a:t>
            </a:r>
            <a:r>
              <a:rPr lang="en-AU" sz="1050" dirty="0">
                <a:solidFill>
                  <a:schemeClr val="tx1"/>
                </a:solidFill>
                <a:latin typeface="National 2" panose="02000003000000000000" pitchFamily="50" charset="0"/>
                <a:ea typeface="National Book" panose="02000503000000020004" pitchFamily="2" charset="77"/>
              </a:rPr>
              <a:t> through the development of workplace culture and practices.</a:t>
            </a:r>
          </a:p>
        </p:txBody>
      </p:sp>
      <p:sp>
        <p:nvSpPr>
          <p:cNvPr id="5" name="Rounded Rectangle 7">
            <a:extLst>
              <a:ext uri="{FF2B5EF4-FFF2-40B4-BE49-F238E27FC236}">
                <a16:creationId xmlns:a16="http://schemas.microsoft.com/office/drawing/2014/main" id="{AA74FB63-EE40-6A60-6581-BC7F91777B30}"/>
              </a:ext>
            </a:extLst>
          </p:cNvPr>
          <p:cNvSpPr/>
          <p:nvPr/>
        </p:nvSpPr>
        <p:spPr>
          <a:xfrm>
            <a:off x="467130" y="5233342"/>
            <a:ext cx="3006054" cy="1265410"/>
          </a:xfrm>
          <a:prstGeom prst="roundRect">
            <a:avLst/>
          </a:prstGeom>
          <a:no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a:spcBef>
                <a:spcPts val="1000"/>
              </a:spcBef>
            </a:pPr>
            <a:r>
              <a:rPr lang="en-AU" sz="1600" b="1" dirty="0">
                <a:solidFill>
                  <a:srgbClr val="1B324F"/>
                </a:solidFill>
                <a:latin typeface="National 2" panose="02000003000000000000" pitchFamily="50" charset="0"/>
                <a:ea typeface="National Book" panose="02000503000000020004" pitchFamily="2" charset="77"/>
              </a:rPr>
              <a:t>Wellbeing</a:t>
            </a:r>
          </a:p>
          <a:p>
            <a:r>
              <a:rPr lang="en-AU" sz="1100" dirty="0">
                <a:solidFill>
                  <a:schemeClr val="tx1"/>
                </a:solidFill>
                <a:latin typeface="National 2" panose="02000003000000000000" pitchFamily="50" charset="0"/>
                <a:ea typeface="National Book" panose="02000503000000020004" pitchFamily="2" charset="77"/>
              </a:rPr>
              <a:t>Intentional actions to support the holistic wellbeing of </a:t>
            </a:r>
            <a:r>
              <a:rPr lang="en-AU" sz="1100" dirty="0" err="1">
                <a:solidFill>
                  <a:schemeClr val="tx1"/>
                </a:solidFill>
                <a:latin typeface="National 2" panose="02000003000000000000" pitchFamily="50" charset="0"/>
                <a:ea typeface="National Book" panose="02000503000000020004" pitchFamily="2" charset="77"/>
              </a:rPr>
              <a:t>rangatahi</a:t>
            </a:r>
            <a:r>
              <a:rPr lang="en-AU" sz="1100" dirty="0">
                <a:solidFill>
                  <a:schemeClr val="tx1"/>
                </a:solidFill>
                <a:latin typeface="National 2" panose="02000003000000000000" pitchFamily="50" charset="0"/>
                <a:ea typeface="National Book" panose="02000503000000020004" pitchFamily="2" charset="77"/>
              </a:rPr>
              <a:t> in the workplace. </a:t>
            </a:r>
          </a:p>
        </p:txBody>
      </p:sp>
      <p:sp>
        <p:nvSpPr>
          <p:cNvPr id="8" name="TextBox 7">
            <a:extLst>
              <a:ext uri="{FF2B5EF4-FFF2-40B4-BE49-F238E27FC236}">
                <a16:creationId xmlns:a16="http://schemas.microsoft.com/office/drawing/2014/main" id="{D2F75647-2DF9-5C28-9342-E4D27873F751}"/>
              </a:ext>
            </a:extLst>
          </p:cNvPr>
          <p:cNvSpPr txBox="1"/>
          <p:nvPr/>
        </p:nvSpPr>
        <p:spPr>
          <a:xfrm>
            <a:off x="388396" y="274441"/>
            <a:ext cx="2662229" cy="1263487"/>
          </a:xfrm>
          <a:prstGeom prst="rect">
            <a:avLst/>
          </a:prstGeom>
          <a:noFill/>
        </p:spPr>
        <p:txBody>
          <a:bodyPr wrap="square" lIns="91440" tIns="45720" rIns="91440" bIns="45720" anchor="t">
            <a:spAutoFit/>
          </a:bodyPr>
          <a:lstStyle/>
          <a:p>
            <a:pPr algn="ctr">
              <a:lnSpc>
                <a:spcPct val="110000"/>
              </a:lnSpc>
              <a:spcBef>
                <a:spcPts val="1000"/>
              </a:spcBef>
            </a:pPr>
            <a:br>
              <a:rPr lang="en-AU" sz="2800" b="1" dirty="0">
                <a:latin typeface="National 2" panose="02000003000000000000" pitchFamily="50" charset="0"/>
                <a:ea typeface="National Book" panose="02000503000000020004" pitchFamily="2" charset="77"/>
              </a:rPr>
            </a:br>
            <a:r>
              <a:rPr lang="en-AU" sz="2800" b="1" dirty="0" err="1">
                <a:solidFill>
                  <a:srgbClr val="1B324F"/>
                </a:solidFill>
                <a:latin typeface="National 2" panose="02000003000000000000" pitchFamily="50" charset="0"/>
                <a:ea typeface="National Book" panose="02000503000000020004" pitchFamily="2" charset="77"/>
              </a:rPr>
              <a:t>Manaakitanga</a:t>
            </a:r>
            <a:br>
              <a:rPr lang="en-AU" sz="2800" b="1" dirty="0">
                <a:latin typeface="National 2" panose="02000003000000000000" pitchFamily="50" charset="0"/>
                <a:ea typeface="National Book" panose="02000503000000020004" pitchFamily="2" charset="77"/>
              </a:rPr>
            </a:br>
            <a:endParaRPr lang="en-AU" sz="1400" i="1" dirty="0">
              <a:solidFill>
                <a:srgbClr val="1B324F"/>
              </a:solidFill>
              <a:latin typeface="National 2" panose="02000003000000000000" pitchFamily="50" charset="0"/>
              <a:ea typeface="National Book" panose="02000503000000020004" pitchFamily="2" charset="77"/>
            </a:endParaRPr>
          </a:p>
        </p:txBody>
      </p:sp>
      <p:sp>
        <p:nvSpPr>
          <p:cNvPr id="12" name="Rounded Rectangle 13">
            <a:extLst>
              <a:ext uri="{FF2B5EF4-FFF2-40B4-BE49-F238E27FC236}">
                <a16:creationId xmlns:a16="http://schemas.microsoft.com/office/drawing/2014/main" id="{A2F681FD-C2BF-8E4F-DFB1-72788EE2E4E7}"/>
              </a:ext>
            </a:extLst>
          </p:cNvPr>
          <p:cNvSpPr/>
          <p:nvPr/>
        </p:nvSpPr>
        <p:spPr>
          <a:xfrm>
            <a:off x="7633105" y="1736067"/>
            <a:ext cx="4269486" cy="1601646"/>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ea typeface="National Book" panose="02000503000000020004" pitchFamily="2" charset="77"/>
              </a:rPr>
              <a:t>Recognise possible barriers and remove them.</a:t>
            </a:r>
          </a:p>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ea typeface="National Book" panose="02000503000000020004" pitchFamily="2" charset="77"/>
              </a:rPr>
              <a:t>Provide support throughout the recruitment process – setting out expectations.</a:t>
            </a:r>
          </a:p>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ea typeface="National Book" panose="02000503000000020004" pitchFamily="2" charset="77"/>
              </a:rPr>
              <a:t>Use different recruitment and interview methods that work for </a:t>
            </a:r>
            <a:r>
              <a:rPr lang="en-AU" sz="1050" dirty="0" err="1">
                <a:solidFill>
                  <a:schemeClr val="tx1"/>
                </a:solidFill>
                <a:latin typeface="National 2" panose="02000003000000000000" pitchFamily="50" charset="0"/>
                <a:ea typeface="National Book" panose="02000503000000020004" pitchFamily="2" charset="77"/>
              </a:rPr>
              <a:t>rangatahi</a:t>
            </a:r>
            <a:r>
              <a:rPr lang="en-AU" sz="1050" dirty="0">
                <a:solidFill>
                  <a:schemeClr val="tx1"/>
                </a:solidFill>
                <a:latin typeface="National 2" panose="02000003000000000000" pitchFamily="50" charset="0"/>
                <a:ea typeface="National Book" panose="02000503000000020004" pitchFamily="2" charset="77"/>
              </a:rPr>
              <a:t> (allow for a support person to attend).</a:t>
            </a:r>
          </a:p>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ea typeface="National Book" panose="02000503000000020004" pitchFamily="2" charset="77"/>
              </a:rPr>
              <a:t>Review JDs and job specifications to remove any unnecessary expectations.</a:t>
            </a:r>
          </a:p>
          <a:p>
            <a:pPr marL="285750" indent="-285750">
              <a:buFont typeface="Arial"/>
              <a:buChar char="•"/>
            </a:pPr>
            <a:endParaRPr lang="en-AU" sz="1200" dirty="0">
              <a:solidFill>
                <a:schemeClr val="tx1"/>
              </a:solidFill>
              <a:latin typeface="National 2" panose="02000003000000000000" pitchFamily="50" charset="0"/>
              <a:ea typeface="National Book" panose="02000503000000020004" pitchFamily="2" charset="77"/>
            </a:endParaRPr>
          </a:p>
        </p:txBody>
      </p:sp>
      <p:sp>
        <p:nvSpPr>
          <p:cNvPr id="21" name="Rounded Rectangle 14">
            <a:extLst>
              <a:ext uri="{FF2B5EF4-FFF2-40B4-BE49-F238E27FC236}">
                <a16:creationId xmlns:a16="http://schemas.microsoft.com/office/drawing/2014/main" id="{1CC2624E-4743-657D-24BB-58C9A0EC1B41}"/>
              </a:ext>
            </a:extLst>
          </p:cNvPr>
          <p:cNvSpPr/>
          <p:nvPr/>
        </p:nvSpPr>
        <p:spPr>
          <a:xfrm>
            <a:off x="7640823" y="3429000"/>
            <a:ext cx="3962320" cy="1617821"/>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ea typeface="National Book" panose="02000503000000020004" pitchFamily="2" charset="77"/>
              </a:rPr>
              <a:t>Create a work environment where people can bring their whole selves to work.</a:t>
            </a:r>
          </a:p>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ea typeface="National Book" panose="02000503000000020004" pitchFamily="2" charset="77"/>
              </a:rPr>
              <a:t>Recognise the importance and use of pronouns</a:t>
            </a:r>
          </a:p>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ea typeface="National Book" panose="02000503000000020004" pitchFamily="2" charset="77"/>
              </a:rPr>
              <a:t>Building trusting relationships by getting to know your </a:t>
            </a:r>
            <a:r>
              <a:rPr lang="en-AU" sz="1050" dirty="0" err="1">
                <a:solidFill>
                  <a:schemeClr val="tx1"/>
                </a:solidFill>
                <a:latin typeface="National 2" panose="02000003000000000000" pitchFamily="50" charset="0"/>
                <a:ea typeface="National Book" panose="02000503000000020004" pitchFamily="2" charset="77"/>
              </a:rPr>
              <a:t>rangatahi</a:t>
            </a:r>
            <a:r>
              <a:rPr lang="en-AU" sz="1050" dirty="0">
                <a:solidFill>
                  <a:schemeClr val="tx1"/>
                </a:solidFill>
                <a:latin typeface="National 2" panose="02000003000000000000" pitchFamily="50" charset="0"/>
                <a:ea typeface="National Book" panose="02000503000000020004" pitchFamily="2" charset="77"/>
              </a:rPr>
              <a:t> and their whanau.</a:t>
            </a:r>
          </a:p>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ea typeface="National Book" panose="02000503000000020004" pitchFamily="2" charset="77"/>
              </a:rPr>
              <a:t>Offering mentoring or a buddy or cultural groups.</a:t>
            </a:r>
          </a:p>
          <a:p>
            <a:pPr marL="285750" indent="-285750">
              <a:spcBef>
                <a:spcPts val="400"/>
              </a:spcBef>
              <a:buFont typeface="Arial" panose="020B0604020202020204" pitchFamily="34" charset="0"/>
              <a:buChar char="•"/>
            </a:pPr>
            <a:endParaRPr lang="en-AU" sz="1200" dirty="0">
              <a:solidFill>
                <a:schemeClr val="tx1"/>
              </a:solidFill>
              <a:latin typeface="National 2" panose="02000003000000000000" pitchFamily="50" charset="0"/>
              <a:ea typeface="National Book" panose="02000503000000020004" pitchFamily="2" charset="77"/>
            </a:endParaRPr>
          </a:p>
          <a:p>
            <a:pPr marL="171450" indent="-171450">
              <a:spcBef>
                <a:spcPts val="1000"/>
              </a:spcBef>
              <a:buFont typeface="Arial"/>
              <a:buChar char="•"/>
            </a:pPr>
            <a:endParaRPr lang="en-AU" sz="1200" dirty="0">
              <a:solidFill>
                <a:schemeClr val="tx1"/>
              </a:solidFill>
              <a:latin typeface="National 2" panose="02000003000000000000" pitchFamily="50" charset="0"/>
            </a:endParaRPr>
          </a:p>
        </p:txBody>
      </p:sp>
      <p:sp>
        <p:nvSpPr>
          <p:cNvPr id="22" name="Rounded Rectangle 15">
            <a:extLst>
              <a:ext uri="{FF2B5EF4-FFF2-40B4-BE49-F238E27FC236}">
                <a16:creationId xmlns:a16="http://schemas.microsoft.com/office/drawing/2014/main" id="{6AC5F65D-D727-B3DC-DBCE-65CFDA262CCA}"/>
              </a:ext>
            </a:extLst>
          </p:cNvPr>
          <p:cNvSpPr/>
          <p:nvPr/>
        </p:nvSpPr>
        <p:spPr>
          <a:xfrm>
            <a:off x="7654719" y="5097793"/>
            <a:ext cx="4226258" cy="1887807"/>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ea typeface="National Book" panose="02000503000000020004" pitchFamily="2" charset="77"/>
              </a:rPr>
              <a:t>Offer flexible working options.</a:t>
            </a:r>
          </a:p>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ea typeface="National Book" panose="02000503000000020004" pitchFamily="2" charset="77"/>
              </a:rPr>
              <a:t>Promote good health and safety practices including mental health.</a:t>
            </a:r>
          </a:p>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ea typeface="National Book" panose="02000503000000020004" pitchFamily="2" charset="77"/>
              </a:rPr>
              <a:t>Consider providing pastoral care for those that need additional support.</a:t>
            </a:r>
          </a:p>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ea typeface="National Book" panose="02000503000000020004" pitchFamily="2" charset="77"/>
              </a:rPr>
              <a:t>Using the Te whare tapa </a:t>
            </a:r>
            <a:r>
              <a:rPr lang="en-AU" sz="1050" dirty="0" err="1">
                <a:solidFill>
                  <a:schemeClr val="tx1"/>
                </a:solidFill>
                <a:latin typeface="National 2" panose="02000003000000000000" pitchFamily="50" charset="0"/>
                <a:ea typeface="National Book" panose="02000503000000020004" pitchFamily="2" charset="77"/>
              </a:rPr>
              <a:t>whā</a:t>
            </a:r>
            <a:r>
              <a:rPr lang="en-AU" sz="1050" dirty="0">
                <a:solidFill>
                  <a:schemeClr val="tx1"/>
                </a:solidFill>
                <a:latin typeface="National 2" panose="02000003000000000000" pitchFamily="50" charset="0"/>
                <a:ea typeface="National Book" panose="02000503000000020004" pitchFamily="2" charset="77"/>
              </a:rPr>
              <a:t>  or </a:t>
            </a:r>
            <a:r>
              <a:rPr lang="en-AU" sz="1050" dirty="0" err="1">
                <a:solidFill>
                  <a:schemeClr val="tx1"/>
                </a:solidFill>
                <a:latin typeface="National 2" panose="02000003000000000000" pitchFamily="50" charset="0"/>
                <a:ea typeface="National Book" panose="02000503000000020004" pitchFamily="2" charset="77"/>
              </a:rPr>
              <a:t>Fonofale</a:t>
            </a:r>
            <a:r>
              <a:rPr lang="en-AU" sz="1050" dirty="0">
                <a:solidFill>
                  <a:schemeClr val="tx1"/>
                </a:solidFill>
                <a:latin typeface="National 2" panose="02000003000000000000" pitchFamily="50" charset="0"/>
                <a:ea typeface="National Book" panose="02000503000000020004" pitchFamily="2" charset="77"/>
              </a:rPr>
              <a:t> models for wellbeing.</a:t>
            </a:r>
          </a:p>
        </p:txBody>
      </p:sp>
      <p:sp>
        <p:nvSpPr>
          <p:cNvPr id="23" name="Rounded Rectangle 16">
            <a:extLst>
              <a:ext uri="{FF2B5EF4-FFF2-40B4-BE49-F238E27FC236}">
                <a16:creationId xmlns:a16="http://schemas.microsoft.com/office/drawing/2014/main" id="{E740CB84-7C27-182D-B061-6B2F54D06FA1}"/>
              </a:ext>
            </a:extLst>
          </p:cNvPr>
          <p:cNvSpPr/>
          <p:nvPr/>
        </p:nvSpPr>
        <p:spPr>
          <a:xfrm>
            <a:off x="3786789" y="1667696"/>
            <a:ext cx="3506478" cy="1984678"/>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marL="285750" indent="-285750">
              <a:spcBef>
                <a:spcPts val="400"/>
              </a:spcBef>
              <a:buFont typeface="Arial" panose="020B0604020202020204" pitchFamily="34" charset="0"/>
              <a:buChar char="•"/>
            </a:pPr>
            <a:r>
              <a:rPr lang="en-AU" sz="1200" dirty="0">
                <a:solidFill>
                  <a:schemeClr val="tx1"/>
                </a:solidFill>
                <a:latin typeface="National 2" panose="02000003000000000000" pitchFamily="50" charset="0"/>
                <a:ea typeface="National Book" panose="02000503000000020004" pitchFamily="2" charset="77"/>
              </a:rPr>
              <a:t>Recruit in a way that is transparent and accessible to all.</a:t>
            </a:r>
          </a:p>
          <a:p>
            <a:pPr marL="285750" indent="-285750">
              <a:spcBef>
                <a:spcPts val="400"/>
              </a:spcBef>
              <a:buFont typeface="Arial" panose="020B0604020202020204" pitchFamily="34" charset="0"/>
              <a:buChar char="•"/>
            </a:pPr>
            <a:r>
              <a:rPr lang="en-AU" sz="1200" dirty="0">
                <a:solidFill>
                  <a:schemeClr val="tx1"/>
                </a:solidFill>
                <a:latin typeface="National 2"/>
                <a:ea typeface="National Book" panose="02000503000000020004" pitchFamily="2" charset="77"/>
              </a:rPr>
              <a:t>Use skills-based recruitment (internal and external) practices, that eliminate bias.</a:t>
            </a:r>
          </a:p>
          <a:p>
            <a:pPr marL="285750" indent="-285750">
              <a:spcBef>
                <a:spcPts val="400"/>
              </a:spcBef>
              <a:buFont typeface="Arial" panose="020B0604020202020204" pitchFamily="34" charset="0"/>
              <a:buChar char="•"/>
            </a:pPr>
            <a:r>
              <a:rPr lang="en-AU" sz="1200" dirty="0">
                <a:solidFill>
                  <a:schemeClr val="tx1"/>
                </a:solidFill>
                <a:latin typeface="National 2" panose="02000003000000000000" pitchFamily="50" charset="0"/>
                <a:ea typeface="National Book" panose="02000503000000020004" pitchFamily="2" charset="77"/>
              </a:rPr>
              <a:t>Tailored and targeted recruitment for </a:t>
            </a:r>
            <a:r>
              <a:rPr lang="en-AU" sz="1200" dirty="0" err="1">
                <a:solidFill>
                  <a:schemeClr val="tx1"/>
                </a:solidFill>
                <a:latin typeface="National 2" panose="02000003000000000000" pitchFamily="50" charset="0"/>
                <a:ea typeface="National Book" panose="02000503000000020004" pitchFamily="2" charset="77"/>
              </a:rPr>
              <a:t>rangatahi</a:t>
            </a:r>
            <a:r>
              <a:rPr lang="en-AU" sz="1200" dirty="0">
                <a:solidFill>
                  <a:schemeClr val="tx1"/>
                </a:solidFill>
                <a:latin typeface="National 2" panose="02000003000000000000" pitchFamily="50" charset="0"/>
                <a:ea typeface="National Book" panose="02000503000000020004" pitchFamily="2" charset="77"/>
              </a:rPr>
              <a:t>.</a:t>
            </a:r>
          </a:p>
        </p:txBody>
      </p:sp>
      <p:sp>
        <p:nvSpPr>
          <p:cNvPr id="24" name="Rounded Rectangle 18">
            <a:extLst>
              <a:ext uri="{FF2B5EF4-FFF2-40B4-BE49-F238E27FC236}">
                <a16:creationId xmlns:a16="http://schemas.microsoft.com/office/drawing/2014/main" id="{44A558AA-F266-B919-7659-F587115D4E20}"/>
              </a:ext>
            </a:extLst>
          </p:cNvPr>
          <p:cNvSpPr/>
          <p:nvPr/>
        </p:nvSpPr>
        <p:spPr>
          <a:xfrm>
            <a:off x="3816122" y="3415961"/>
            <a:ext cx="3289189" cy="1617821"/>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marL="285750" indent="-285750">
              <a:spcBef>
                <a:spcPts val="400"/>
              </a:spcBef>
              <a:buFont typeface="Arial" panose="020B0604020202020204" pitchFamily="34" charset="0"/>
              <a:buChar char="•"/>
            </a:pPr>
            <a:r>
              <a:rPr lang="en-US" sz="1200" dirty="0">
                <a:solidFill>
                  <a:schemeClr val="tx1"/>
                </a:solidFill>
                <a:latin typeface="National 2" panose="02000003000000000000" pitchFamily="50" charset="0"/>
                <a:ea typeface="National Book" panose="02000503000000020004" pitchFamily="2" charset="77"/>
              </a:rPr>
              <a:t>Creating a workplace where </a:t>
            </a:r>
            <a:r>
              <a:rPr lang="en-US" sz="1200" dirty="0" err="1">
                <a:solidFill>
                  <a:schemeClr val="tx1"/>
                </a:solidFill>
                <a:latin typeface="National 2" panose="02000003000000000000" pitchFamily="50" charset="0"/>
                <a:ea typeface="National Book" panose="02000503000000020004" pitchFamily="2" charset="77"/>
              </a:rPr>
              <a:t>rangatahi</a:t>
            </a:r>
            <a:r>
              <a:rPr lang="en-US" sz="1200" dirty="0">
                <a:solidFill>
                  <a:schemeClr val="tx1"/>
                </a:solidFill>
                <a:latin typeface="National 2" panose="02000003000000000000" pitchFamily="50" charset="0"/>
                <a:ea typeface="National Book" panose="02000503000000020004" pitchFamily="2" charset="77"/>
              </a:rPr>
              <a:t> culture, language, knowledge and community are affirmed and valued.</a:t>
            </a:r>
          </a:p>
        </p:txBody>
      </p:sp>
      <p:sp>
        <p:nvSpPr>
          <p:cNvPr id="25" name="Rounded Rectangle 20">
            <a:extLst>
              <a:ext uri="{FF2B5EF4-FFF2-40B4-BE49-F238E27FC236}">
                <a16:creationId xmlns:a16="http://schemas.microsoft.com/office/drawing/2014/main" id="{7F32F68A-7308-EAC0-94B0-4704DAA4B539}"/>
              </a:ext>
            </a:extLst>
          </p:cNvPr>
          <p:cNvSpPr/>
          <p:nvPr/>
        </p:nvSpPr>
        <p:spPr>
          <a:xfrm>
            <a:off x="3857413" y="5097793"/>
            <a:ext cx="3435854" cy="1585471"/>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marL="285750" indent="-285750">
              <a:spcBef>
                <a:spcPts val="400"/>
              </a:spcBef>
              <a:buFont typeface="Arial" panose="020B0604020202020204" pitchFamily="34" charset="0"/>
              <a:buChar char="•"/>
            </a:pPr>
            <a:r>
              <a:rPr lang="en-AU" sz="1200" dirty="0">
                <a:solidFill>
                  <a:schemeClr val="tx1"/>
                </a:solidFill>
                <a:latin typeface="National 2" panose="02000003000000000000" pitchFamily="50" charset="0"/>
                <a:ea typeface="National Book" panose="02000503000000020004" pitchFamily="2" charset="77"/>
              </a:rPr>
              <a:t>Make clear during the onboarding process and after the supports available both internally and externally.</a:t>
            </a:r>
          </a:p>
          <a:p>
            <a:pPr marL="285750" indent="-285750">
              <a:spcBef>
                <a:spcPts val="400"/>
              </a:spcBef>
              <a:buFont typeface="Arial" panose="020B0604020202020204" pitchFamily="34" charset="0"/>
              <a:buChar char="•"/>
            </a:pPr>
            <a:r>
              <a:rPr lang="en-AU" sz="1200" dirty="0">
                <a:solidFill>
                  <a:schemeClr val="tx1"/>
                </a:solidFill>
                <a:latin typeface="National 2" panose="02000003000000000000" pitchFamily="50" charset="0"/>
                <a:ea typeface="National Book" panose="02000503000000020004" pitchFamily="2" charset="77"/>
              </a:rPr>
              <a:t>Recognising and implementing culturally appropriate health models.</a:t>
            </a:r>
          </a:p>
        </p:txBody>
      </p:sp>
      <p:sp>
        <p:nvSpPr>
          <p:cNvPr id="26" name="TextBox 25">
            <a:extLst>
              <a:ext uri="{FF2B5EF4-FFF2-40B4-BE49-F238E27FC236}">
                <a16:creationId xmlns:a16="http://schemas.microsoft.com/office/drawing/2014/main" id="{7B6AF151-BF9E-14D5-4A9C-397BB7249714}"/>
              </a:ext>
            </a:extLst>
          </p:cNvPr>
          <p:cNvSpPr txBox="1"/>
          <p:nvPr/>
        </p:nvSpPr>
        <p:spPr>
          <a:xfrm>
            <a:off x="3347533" y="1207743"/>
            <a:ext cx="4307186" cy="411203"/>
          </a:xfrm>
          <a:prstGeom prst="rect">
            <a:avLst/>
          </a:prstGeom>
          <a:noFill/>
        </p:spPr>
        <p:txBody>
          <a:bodyPr wrap="square" lIns="91440" tIns="45720" rIns="91440" bIns="45720" anchor="t">
            <a:spAutoFit/>
          </a:bodyPr>
          <a:lstStyle/>
          <a:p>
            <a:pPr algn="ctr">
              <a:lnSpc>
                <a:spcPct val="110000"/>
              </a:lnSpc>
              <a:spcBef>
                <a:spcPts val="1000"/>
              </a:spcBef>
            </a:pPr>
            <a:r>
              <a:rPr lang="en-AU" sz="2000" b="1" dirty="0">
                <a:solidFill>
                  <a:srgbClr val="1B324F"/>
                </a:solidFill>
                <a:latin typeface="National 2" panose="02000003000000000000" pitchFamily="50" charset="0"/>
                <a:ea typeface="National Book" panose="02000503000000020004" pitchFamily="2" charset="77"/>
              </a:rPr>
              <a:t>Examples of actions to be taken</a:t>
            </a:r>
          </a:p>
        </p:txBody>
      </p:sp>
      <p:sp>
        <p:nvSpPr>
          <p:cNvPr id="27" name="TextBox 26">
            <a:extLst>
              <a:ext uri="{FF2B5EF4-FFF2-40B4-BE49-F238E27FC236}">
                <a16:creationId xmlns:a16="http://schemas.microsoft.com/office/drawing/2014/main" id="{63DE1F9F-BE3E-8B1A-9B13-BFA97BA2FD36}"/>
              </a:ext>
            </a:extLst>
          </p:cNvPr>
          <p:cNvSpPr txBox="1"/>
          <p:nvPr/>
        </p:nvSpPr>
        <p:spPr>
          <a:xfrm>
            <a:off x="7005940" y="1195969"/>
            <a:ext cx="5173421" cy="409856"/>
          </a:xfrm>
          <a:prstGeom prst="rect">
            <a:avLst/>
          </a:prstGeom>
          <a:noFill/>
        </p:spPr>
        <p:txBody>
          <a:bodyPr wrap="square" lIns="91440" tIns="45720" rIns="91440" bIns="45720" anchor="t">
            <a:spAutoFit/>
          </a:bodyPr>
          <a:lstStyle/>
          <a:p>
            <a:pPr algn="ctr">
              <a:lnSpc>
                <a:spcPct val="110000"/>
              </a:lnSpc>
              <a:spcBef>
                <a:spcPts val="1000"/>
              </a:spcBef>
            </a:pPr>
            <a:r>
              <a:rPr lang="en-AU" sz="2000" b="1" dirty="0">
                <a:solidFill>
                  <a:srgbClr val="1B324F"/>
                </a:solidFill>
                <a:latin typeface="National 2" panose="02000003000000000000" pitchFamily="50" charset="0"/>
                <a:ea typeface="National Book" panose="02000503000000020004" pitchFamily="2" charset="77"/>
              </a:rPr>
              <a:t> What might good look like?</a:t>
            </a:r>
            <a:endParaRPr lang="en-AU" sz="1000" dirty="0">
              <a:solidFill>
                <a:srgbClr val="1B324F"/>
              </a:solidFill>
              <a:latin typeface="National 2" panose="02000003000000000000" pitchFamily="50" charset="0"/>
              <a:ea typeface="National Book" panose="02000503000000020004" pitchFamily="2" charset="77"/>
            </a:endParaRPr>
          </a:p>
        </p:txBody>
      </p:sp>
      <p:cxnSp>
        <p:nvCxnSpPr>
          <p:cNvPr id="28" name="Straight Connector 27">
            <a:extLst>
              <a:ext uri="{FF2B5EF4-FFF2-40B4-BE49-F238E27FC236}">
                <a16:creationId xmlns:a16="http://schemas.microsoft.com/office/drawing/2014/main" id="{258771B3-8078-6840-FF30-A25DDED4813C}"/>
              </a:ext>
            </a:extLst>
          </p:cNvPr>
          <p:cNvCxnSpPr>
            <a:cxnSpLocks/>
          </p:cNvCxnSpPr>
          <p:nvPr/>
        </p:nvCxnSpPr>
        <p:spPr>
          <a:xfrm>
            <a:off x="462511" y="3335032"/>
            <a:ext cx="113830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78DD588-134D-B3EE-02A5-AC469AC163C0}"/>
              </a:ext>
            </a:extLst>
          </p:cNvPr>
          <p:cNvCxnSpPr>
            <a:cxnSpLocks/>
          </p:cNvCxnSpPr>
          <p:nvPr/>
        </p:nvCxnSpPr>
        <p:spPr>
          <a:xfrm>
            <a:off x="388396" y="5056173"/>
            <a:ext cx="113830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A2BFD75-1A13-F87F-4082-062C36C6CB2A}"/>
              </a:ext>
            </a:extLst>
          </p:cNvPr>
          <p:cNvSpPr txBox="1"/>
          <p:nvPr/>
        </p:nvSpPr>
        <p:spPr>
          <a:xfrm>
            <a:off x="5035491" y="6619558"/>
            <a:ext cx="8724116" cy="219868"/>
          </a:xfrm>
          <a:prstGeom prst="rect">
            <a:avLst/>
          </a:prstGeom>
          <a:noFill/>
        </p:spPr>
        <p:txBody>
          <a:bodyPr wrap="square">
            <a:spAutoFit/>
          </a:bodyPr>
          <a:lstStyle/>
          <a:p>
            <a:pPr>
              <a:lnSpc>
                <a:spcPct val="110000"/>
              </a:lnSpc>
              <a:spcBef>
                <a:spcPts val="1000"/>
              </a:spcBef>
            </a:pPr>
            <a:r>
              <a:rPr lang="en-NZ" sz="800" dirty="0">
                <a:solidFill>
                  <a:srgbClr val="3F3F3F"/>
                </a:solidFill>
                <a:effectLst/>
                <a:latin typeface="National 2" panose="02000003000000000000" pitchFamily="50" charset="0"/>
              </a:rPr>
              <a:t>Some content adapted from: https://www.youthemployment.org.uk/dev/wp-content/themes/yeuk/files/good-youth-employment-charter-sep-2020.pdf</a:t>
            </a:r>
          </a:p>
        </p:txBody>
      </p:sp>
    </p:spTree>
    <p:extLst>
      <p:ext uri="{BB962C8B-B14F-4D97-AF65-F5344CB8AC3E}">
        <p14:creationId xmlns:p14="http://schemas.microsoft.com/office/powerpoint/2010/main" val="357645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2F75647-2DF9-5C28-9342-E4D27873F751}"/>
              </a:ext>
            </a:extLst>
          </p:cNvPr>
          <p:cNvSpPr txBox="1"/>
          <p:nvPr/>
        </p:nvSpPr>
        <p:spPr>
          <a:xfrm>
            <a:off x="383473" y="280828"/>
            <a:ext cx="2662229" cy="1865704"/>
          </a:xfrm>
          <a:prstGeom prst="rect">
            <a:avLst/>
          </a:prstGeom>
          <a:noFill/>
        </p:spPr>
        <p:txBody>
          <a:bodyPr wrap="square" lIns="91440" tIns="45720" rIns="91440" bIns="45720" anchor="t">
            <a:spAutoFit/>
          </a:bodyPr>
          <a:lstStyle/>
          <a:p>
            <a:pPr algn="ctr">
              <a:lnSpc>
                <a:spcPct val="110000"/>
              </a:lnSpc>
              <a:spcBef>
                <a:spcPts val="1000"/>
              </a:spcBef>
            </a:pPr>
            <a:br>
              <a:rPr lang="en-AU" sz="2800" b="1" dirty="0">
                <a:latin typeface="National 2" panose="02000003000000000000" pitchFamily="50" charset="0"/>
                <a:ea typeface="National Book" panose="02000503000000020004" pitchFamily="2" charset="77"/>
              </a:rPr>
            </a:br>
            <a:r>
              <a:rPr lang="en-AU" sz="2800" b="1" dirty="0">
                <a:solidFill>
                  <a:srgbClr val="1B324F"/>
                </a:solidFill>
                <a:latin typeface="National 2" panose="02000003000000000000" pitchFamily="50" charset="0"/>
                <a:ea typeface="National Book" panose="02000503000000020004" pitchFamily="2" charset="77"/>
              </a:rPr>
              <a:t>Mana </a:t>
            </a:r>
            <a:r>
              <a:rPr lang="en-AU" sz="2800" b="1" dirty="0" err="1">
                <a:solidFill>
                  <a:srgbClr val="1B324F"/>
                </a:solidFill>
                <a:latin typeface="National 2" panose="02000003000000000000" pitchFamily="50" charset="0"/>
                <a:ea typeface="National Book" panose="02000503000000020004" pitchFamily="2" charset="77"/>
              </a:rPr>
              <a:t>Tangata</a:t>
            </a:r>
            <a:endParaRPr lang="en-AU" sz="2800" b="1" dirty="0">
              <a:solidFill>
                <a:srgbClr val="1B324F"/>
              </a:solidFill>
              <a:latin typeface="National 2" panose="02000003000000000000" pitchFamily="50" charset="0"/>
              <a:ea typeface="National Book" panose="02000503000000020004" pitchFamily="2" charset="77"/>
            </a:endParaRPr>
          </a:p>
          <a:p>
            <a:pPr algn="ctr">
              <a:lnSpc>
                <a:spcPct val="110000"/>
              </a:lnSpc>
              <a:spcBef>
                <a:spcPts val="1000"/>
              </a:spcBef>
            </a:pPr>
            <a:br>
              <a:rPr lang="en-AU" sz="2800" b="1" dirty="0">
                <a:latin typeface="National 2" panose="02000003000000000000" pitchFamily="50" charset="0"/>
                <a:ea typeface="National Book" panose="02000503000000020004" pitchFamily="2" charset="77"/>
              </a:rPr>
            </a:br>
            <a:endParaRPr lang="en-AU" sz="1400" i="1" dirty="0">
              <a:solidFill>
                <a:srgbClr val="1B324F"/>
              </a:solidFill>
              <a:latin typeface="National 2" panose="02000003000000000000" pitchFamily="50" charset="0"/>
              <a:ea typeface="National Book" panose="02000503000000020004" pitchFamily="2" charset="77"/>
            </a:endParaRPr>
          </a:p>
        </p:txBody>
      </p:sp>
      <p:sp>
        <p:nvSpPr>
          <p:cNvPr id="26" name="TextBox 25">
            <a:extLst>
              <a:ext uri="{FF2B5EF4-FFF2-40B4-BE49-F238E27FC236}">
                <a16:creationId xmlns:a16="http://schemas.microsoft.com/office/drawing/2014/main" id="{7B6AF151-BF9E-14D5-4A9C-397BB7249714}"/>
              </a:ext>
            </a:extLst>
          </p:cNvPr>
          <p:cNvSpPr txBox="1"/>
          <p:nvPr/>
        </p:nvSpPr>
        <p:spPr>
          <a:xfrm>
            <a:off x="3596549" y="1238481"/>
            <a:ext cx="4307186" cy="411203"/>
          </a:xfrm>
          <a:prstGeom prst="rect">
            <a:avLst/>
          </a:prstGeom>
          <a:noFill/>
        </p:spPr>
        <p:txBody>
          <a:bodyPr wrap="square" lIns="91440" tIns="45720" rIns="91440" bIns="45720" anchor="t">
            <a:spAutoFit/>
          </a:bodyPr>
          <a:lstStyle/>
          <a:p>
            <a:pPr algn="ctr">
              <a:lnSpc>
                <a:spcPct val="110000"/>
              </a:lnSpc>
              <a:spcBef>
                <a:spcPts val="1000"/>
              </a:spcBef>
            </a:pPr>
            <a:r>
              <a:rPr lang="en-AU" sz="2000" b="1" dirty="0">
                <a:solidFill>
                  <a:srgbClr val="1B324F"/>
                </a:solidFill>
                <a:latin typeface="National 2" panose="02000003000000000000" pitchFamily="50" charset="0"/>
                <a:ea typeface="National Book" panose="02000503000000020004" pitchFamily="2" charset="77"/>
              </a:rPr>
              <a:t>Examples of actions to be taken</a:t>
            </a:r>
          </a:p>
        </p:txBody>
      </p:sp>
      <p:sp>
        <p:nvSpPr>
          <p:cNvPr id="27" name="TextBox 26">
            <a:extLst>
              <a:ext uri="{FF2B5EF4-FFF2-40B4-BE49-F238E27FC236}">
                <a16:creationId xmlns:a16="http://schemas.microsoft.com/office/drawing/2014/main" id="{63DE1F9F-BE3E-8B1A-9B13-BFA97BA2FD36}"/>
              </a:ext>
            </a:extLst>
          </p:cNvPr>
          <p:cNvSpPr txBox="1"/>
          <p:nvPr/>
        </p:nvSpPr>
        <p:spPr>
          <a:xfrm>
            <a:off x="7296497" y="1223118"/>
            <a:ext cx="5173421" cy="409856"/>
          </a:xfrm>
          <a:prstGeom prst="rect">
            <a:avLst/>
          </a:prstGeom>
          <a:noFill/>
        </p:spPr>
        <p:txBody>
          <a:bodyPr wrap="square" lIns="91440" tIns="45720" rIns="91440" bIns="45720" anchor="t">
            <a:spAutoFit/>
          </a:bodyPr>
          <a:lstStyle/>
          <a:p>
            <a:pPr algn="ctr">
              <a:lnSpc>
                <a:spcPct val="110000"/>
              </a:lnSpc>
              <a:spcBef>
                <a:spcPts val="1000"/>
              </a:spcBef>
            </a:pPr>
            <a:r>
              <a:rPr lang="en-AU" sz="2000" b="1" dirty="0">
                <a:solidFill>
                  <a:srgbClr val="1B324F"/>
                </a:solidFill>
                <a:latin typeface="National 2" panose="02000003000000000000" pitchFamily="50" charset="0"/>
                <a:ea typeface="National Book" panose="02000503000000020004" pitchFamily="2" charset="77"/>
              </a:rPr>
              <a:t> What might good look like?</a:t>
            </a:r>
            <a:endParaRPr lang="en-AU" sz="1000" dirty="0">
              <a:solidFill>
                <a:srgbClr val="1B324F"/>
              </a:solidFill>
              <a:latin typeface="National 2" panose="02000003000000000000" pitchFamily="50" charset="0"/>
              <a:ea typeface="National Book" panose="02000503000000020004" pitchFamily="2" charset="77"/>
            </a:endParaRPr>
          </a:p>
        </p:txBody>
      </p:sp>
      <p:cxnSp>
        <p:nvCxnSpPr>
          <p:cNvPr id="28" name="Straight Connector 27">
            <a:extLst>
              <a:ext uri="{FF2B5EF4-FFF2-40B4-BE49-F238E27FC236}">
                <a16:creationId xmlns:a16="http://schemas.microsoft.com/office/drawing/2014/main" id="{258771B3-8078-6840-FF30-A25DDED4813C}"/>
              </a:ext>
            </a:extLst>
          </p:cNvPr>
          <p:cNvCxnSpPr>
            <a:cxnSpLocks/>
          </p:cNvCxnSpPr>
          <p:nvPr/>
        </p:nvCxnSpPr>
        <p:spPr>
          <a:xfrm>
            <a:off x="462511" y="3335032"/>
            <a:ext cx="113830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78DD588-134D-B3EE-02A5-AC469AC163C0}"/>
              </a:ext>
            </a:extLst>
          </p:cNvPr>
          <p:cNvCxnSpPr>
            <a:cxnSpLocks/>
          </p:cNvCxnSpPr>
          <p:nvPr/>
        </p:nvCxnSpPr>
        <p:spPr>
          <a:xfrm>
            <a:off x="388396" y="5056173"/>
            <a:ext cx="113830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A2BFD75-1A13-F87F-4082-062C36C6CB2A}"/>
              </a:ext>
            </a:extLst>
          </p:cNvPr>
          <p:cNvSpPr txBox="1"/>
          <p:nvPr/>
        </p:nvSpPr>
        <p:spPr>
          <a:xfrm>
            <a:off x="5035491" y="6619558"/>
            <a:ext cx="8724116" cy="219868"/>
          </a:xfrm>
          <a:prstGeom prst="rect">
            <a:avLst/>
          </a:prstGeom>
          <a:noFill/>
        </p:spPr>
        <p:txBody>
          <a:bodyPr wrap="square">
            <a:spAutoFit/>
          </a:bodyPr>
          <a:lstStyle/>
          <a:p>
            <a:pPr>
              <a:lnSpc>
                <a:spcPct val="110000"/>
              </a:lnSpc>
              <a:spcBef>
                <a:spcPts val="1000"/>
              </a:spcBef>
            </a:pPr>
            <a:r>
              <a:rPr lang="en-NZ" sz="800" dirty="0">
                <a:solidFill>
                  <a:srgbClr val="3F3F3F"/>
                </a:solidFill>
                <a:effectLst/>
                <a:latin typeface="National 2" panose="02000003000000000000" pitchFamily="50" charset="0"/>
              </a:rPr>
              <a:t>Some content adapted from: https://www.youthemployment.org.uk/dev/wp-content/themes/yeuk/files/good-youth-employment-charter-sep-2020.pdf</a:t>
            </a:r>
          </a:p>
        </p:txBody>
      </p:sp>
      <p:sp>
        <p:nvSpPr>
          <p:cNvPr id="2" name="Rounded Rectangle 16">
            <a:extLst>
              <a:ext uri="{FF2B5EF4-FFF2-40B4-BE49-F238E27FC236}">
                <a16:creationId xmlns:a16="http://schemas.microsoft.com/office/drawing/2014/main" id="{CEC975EB-7A89-335B-28B3-022C061F5515}"/>
              </a:ext>
            </a:extLst>
          </p:cNvPr>
          <p:cNvSpPr/>
          <p:nvPr/>
        </p:nvSpPr>
        <p:spPr>
          <a:xfrm>
            <a:off x="478872" y="1844212"/>
            <a:ext cx="3006054" cy="1265410"/>
          </a:xfrm>
          <a:prstGeom prst="roundRect">
            <a:avLst/>
          </a:prstGeom>
          <a:no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a:spcBef>
                <a:spcPts val="1000"/>
              </a:spcBef>
            </a:pPr>
            <a:r>
              <a:rPr lang="en-AU" sz="1600" b="1" dirty="0">
                <a:solidFill>
                  <a:srgbClr val="1B324F"/>
                </a:solidFill>
                <a:latin typeface="National 2" panose="02000003000000000000" pitchFamily="50" charset="0"/>
                <a:ea typeface="National Book" panose="02000503000000020004" pitchFamily="2" charset="77"/>
              </a:rPr>
              <a:t>Data collection ​</a:t>
            </a:r>
          </a:p>
          <a:p>
            <a:r>
              <a:rPr lang="en-AU" sz="1050" dirty="0">
                <a:solidFill>
                  <a:schemeClr val="tx1"/>
                </a:solidFill>
                <a:latin typeface="National 2" panose="02000003000000000000" pitchFamily="50" charset="0"/>
                <a:ea typeface="National Book" panose="02000503000000020004" pitchFamily="2" charset="77"/>
              </a:rPr>
              <a:t>Collecting and analysing data relevant to </a:t>
            </a:r>
            <a:r>
              <a:rPr lang="en-AU" sz="1050" dirty="0" err="1">
                <a:solidFill>
                  <a:schemeClr val="tx1"/>
                </a:solidFill>
                <a:latin typeface="National 2" panose="02000003000000000000" pitchFamily="50" charset="0"/>
                <a:ea typeface="National Book" panose="02000503000000020004" pitchFamily="2" charset="77"/>
              </a:rPr>
              <a:t>rangatahi</a:t>
            </a:r>
            <a:r>
              <a:rPr lang="en-AU" sz="1050" dirty="0">
                <a:solidFill>
                  <a:schemeClr val="tx1"/>
                </a:solidFill>
                <a:latin typeface="National 2" panose="02000003000000000000" pitchFamily="50" charset="0"/>
                <a:ea typeface="National Book" panose="02000503000000020004" pitchFamily="2" charset="77"/>
              </a:rPr>
              <a:t> employment to support informed interventions and improvements</a:t>
            </a:r>
            <a:r>
              <a:rPr lang="en-AU" sz="1050" dirty="0">
                <a:solidFill>
                  <a:srgbClr val="1B324F"/>
                </a:solidFill>
                <a:latin typeface="National 2" panose="02000003000000000000" pitchFamily="50" charset="0"/>
                <a:ea typeface="National Book" panose="02000503000000020004" pitchFamily="2" charset="77"/>
              </a:rPr>
              <a:t>.</a:t>
            </a:r>
          </a:p>
        </p:txBody>
      </p:sp>
      <p:sp>
        <p:nvSpPr>
          <p:cNvPr id="6" name="Rounded Rectangle 18">
            <a:extLst>
              <a:ext uri="{FF2B5EF4-FFF2-40B4-BE49-F238E27FC236}">
                <a16:creationId xmlns:a16="http://schemas.microsoft.com/office/drawing/2014/main" id="{B479CA4B-F625-52EC-AFF5-D9306908BA3F}"/>
              </a:ext>
            </a:extLst>
          </p:cNvPr>
          <p:cNvSpPr/>
          <p:nvPr/>
        </p:nvSpPr>
        <p:spPr>
          <a:xfrm>
            <a:off x="478872" y="3560443"/>
            <a:ext cx="3006054" cy="1265410"/>
          </a:xfrm>
          <a:prstGeom prst="roundRect">
            <a:avLst/>
          </a:prstGeom>
          <a:no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a:spcBef>
                <a:spcPts val="1000"/>
              </a:spcBef>
            </a:pPr>
            <a:r>
              <a:rPr lang="en-AU" sz="1600" b="1" dirty="0">
                <a:solidFill>
                  <a:srgbClr val="1B324F"/>
                </a:solidFill>
                <a:latin typeface="National 2" panose="02000003000000000000" pitchFamily="50" charset="0"/>
                <a:ea typeface="National Book" panose="02000503000000020004" pitchFamily="2" charset="77"/>
              </a:rPr>
              <a:t>Strategic direction</a:t>
            </a:r>
            <a:endParaRPr lang="en-US" sz="1600" b="1" dirty="0">
              <a:solidFill>
                <a:srgbClr val="1B324F"/>
              </a:solidFill>
              <a:latin typeface="National 2" panose="02000003000000000000" pitchFamily="50" charset="0"/>
              <a:ea typeface="National Book" panose="02000503000000020004" pitchFamily="2" charset="77"/>
            </a:endParaRPr>
          </a:p>
          <a:p>
            <a:r>
              <a:rPr lang="en-AU" sz="1050" dirty="0">
                <a:solidFill>
                  <a:schemeClr val="tx1"/>
                </a:solidFill>
                <a:latin typeface="National 2" panose="02000003000000000000" pitchFamily="50" charset="0"/>
                <a:ea typeface="National Book" panose="02000503000000020004" pitchFamily="2" charset="77"/>
              </a:rPr>
              <a:t>Incorporating </a:t>
            </a:r>
            <a:r>
              <a:rPr lang="en-AU" sz="1050" dirty="0" err="1">
                <a:solidFill>
                  <a:schemeClr val="tx1"/>
                </a:solidFill>
                <a:latin typeface="National 2" panose="02000003000000000000" pitchFamily="50" charset="0"/>
                <a:ea typeface="National Book" panose="02000503000000020004" pitchFamily="2" charset="77"/>
              </a:rPr>
              <a:t>rangatahi</a:t>
            </a:r>
            <a:r>
              <a:rPr lang="en-AU" sz="1050" dirty="0">
                <a:solidFill>
                  <a:schemeClr val="tx1"/>
                </a:solidFill>
                <a:latin typeface="National 2" panose="02000003000000000000" pitchFamily="50" charset="0"/>
                <a:ea typeface="National Book" panose="02000503000000020004" pitchFamily="2" charset="77"/>
              </a:rPr>
              <a:t> employment directives from the top down to shape</a:t>
            </a:r>
            <a:br>
              <a:rPr lang="en-AU" sz="1050" dirty="0">
                <a:solidFill>
                  <a:schemeClr val="tx1"/>
                </a:solidFill>
                <a:latin typeface="National 2" panose="02000003000000000000" pitchFamily="50" charset="0"/>
                <a:ea typeface="National Book" panose="02000503000000020004" pitchFamily="2" charset="77"/>
              </a:rPr>
            </a:br>
            <a:r>
              <a:rPr lang="en-AU" sz="1050" dirty="0">
                <a:solidFill>
                  <a:schemeClr val="tx1"/>
                </a:solidFill>
                <a:latin typeface="National 2" panose="02000003000000000000" pitchFamily="50" charset="0"/>
                <a:ea typeface="National Book" panose="02000503000000020004" pitchFamily="2" charset="77"/>
              </a:rPr>
              <a:t>organisational practices.</a:t>
            </a:r>
            <a:endParaRPr lang="en-US" sz="1050" dirty="0">
              <a:solidFill>
                <a:schemeClr val="tx1"/>
              </a:solidFill>
              <a:latin typeface="National 2" panose="02000003000000000000" pitchFamily="50" charset="0"/>
              <a:ea typeface="National Book" panose="02000503000000020004" pitchFamily="2" charset="77"/>
            </a:endParaRPr>
          </a:p>
        </p:txBody>
      </p:sp>
      <p:sp>
        <p:nvSpPr>
          <p:cNvPr id="7" name="Rounded Rectangle 20">
            <a:extLst>
              <a:ext uri="{FF2B5EF4-FFF2-40B4-BE49-F238E27FC236}">
                <a16:creationId xmlns:a16="http://schemas.microsoft.com/office/drawing/2014/main" id="{2584B068-EB10-4699-1F5B-93CDA2AF5DED}"/>
              </a:ext>
            </a:extLst>
          </p:cNvPr>
          <p:cNvSpPr/>
          <p:nvPr/>
        </p:nvSpPr>
        <p:spPr>
          <a:xfrm>
            <a:off x="428955" y="5205161"/>
            <a:ext cx="3073166" cy="1265410"/>
          </a:xfrm>
          <a:prstGeom prst="roundRect">
            <a:avLst>
              <a:gd name="adj" fmla="val 12147"/>
            </a:avLst>
          </a:prstGeom>
          <a:no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a:spcBef>
                <a:spcPts val="1000"/>
              </a:spcBef>
            </a:pPr>
            <a:r>
              <a:rPr lang="en-US" sz="1600" b="1" dirty="0">
                <a:solidFill>
                  <a:srgbClr val="1B324F"/>
                </a:solidFill>
                <a:latin typeface="National 2" panose="02000003000000000000" pitchFamily="50" charset="0"/>
                <a:ea typeface="National Book" panose="02000503000000020004" pitchFamily="2" charset="77"/>
              </a:rPr>
              <a:t>Cultural Competency </a:t>
            </a:r>
          </a:p>
          <a:p>
            <a:r>
              <a:rPr lang="en-US" sz="1050" dirty="0">
                <a:solidFill>
                  <a:schemeClr val="tx1"/>
                </a:solidFill>
                <a:latin typeface="National 2" panose="02000003000000000000" pitchFamily="50" charset="0"/>
                <a:ea typeface="National Book" panose="02000503000000020004" pitchFamily="2" charset="77"/>
              </a:rPr>
              <a:t>Establishing learning pathways for current employees to better understand </a:t>
            </a:r>
            <a:r>
              <a:rPr lang="en-US" sz="1050" dirty="0" err="1">
                <a:solidFill>
                  <a:schemeClr val="tx1"/>
                </a:solidFill>
                <a:latin typeface="National 2" panose="02000003000000000000" pitchFamily="50" charset="0"/>
                <a:ea typeface="National Book" panose="02000503000000020004" pitchFamily="2" charset="77"/>
              </a:rPr>
              <a:t>rangatahi</a:t>
            </a:r>
            <a:r>
              <a:rPr lang="en-US" sz="1050" dirty="0">
                <a:solidFill>
                  <a:schemeClr val="tx1"/>
                </a:solidFill>
                <a:latin typeface="National 2" panose="02000003000000000000" pitchFamily="50" charset="0"/>
                <a:ea typeface="National Book" panose="02000503000000020004" pitchFamily="2" charset="77"/>
              </a:rPr>
              <a:t> and their unique cultural backgrounds, experiences and obligations.</a:t>
            </a:r>
            <a:endParaRPr lang="en-AU" sz="1050" dirty="0">
              <a:solidFill>
                <a:schemeClr val="tx1"/>
              </a:solidFill>
              <a:latin typeface="National 2" panose="02000003000000000000" pitchFamily="50" charset="0"/>
              <a:ea typeface="National Book" panose="02000503000000020004" pitchFamily="2" charset="77"/>
            </a:endParaRPr>
          </a:p>
        </p:txBody>
      </p:sp>
      <p:sp>
        <p:nvSpPr>
          <p:cNvPr id="9" name="Rounded Rectangle 13">
            <a:extLst>
              <a:ext uri="{FF2B5EF4-FFF2-40B4-BE49-F238E27FC236}">
                <a16:creationId xmlns:a16="http://schemas.microsoft.com/office/drawing/2014/main" id="{BA89943B-575B-1CDB-847B-3FD3309C7F28}"/>
              </a:ext>
            </a:extLst>
          </p:cNvPr>
          <p:cNvSpPr/>
          <p:nvPr/>
        </p:nvSpPr>
        <p:spPr>
          <a:xfrm>
            <a:off x="7901615" y="1844212"/>
            <a:ext cx="3848518" cy="1585471"/>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rPr>
              <a:t>Know who works for you – pay, role, age, length of employment etc.</a:t>
            </a:r>
            <a:endParaRPr lang="en-US" sz="1050" dirty="0">
              <a:solidFill>
                <a:schemeClr val="tx1"/>
              </a:solidFill>
              <a:latin typeface="National 2" panose="02000003000000000000" pitchFamily="50" charset="0"/>
            </a:endParaRPr>
          </a:p>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rPr>
              <a:t>Regulatory review the data to look for opportunities to employ </a:t>
            </a:r>
            <a:r>
              <a:rPr lang="en-AU" sz="1050" dirty="0" err="1">
                <a:solidFill>
                  <a:schemeClr val="tx1"/>
                </a:solidFill>
                <a:latin typeface="National 2" panose="02000003000000000000" pitchFamily="50" charset="0"/>
              </a:rPr>
              <a:t>rangatahi</a:t>
            </a:r>
            <a:r>
              <a:rPr lang="en-AU" sz="1050" dirty="0">
                <a:solidFill>
                  <a:schemeClr val="tx1"/>
                </a:solidFill>
                <a:latin typeface="National 2" panose="02000003000000000000" pitchFamily="50" charset="0"/>
              </a:rPr>
              <a:t>.</a:t>
            </a:r>
          </a:p>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rPr>
              <a:t>Review your pay and rewards structure, in line with the data, across the whole business.</a:t>
            </a:r>
          </a:p>
        </p:txBody>
      </p:sp>
      <p:sp>
        <p:nvSpPr>
          <p:cNvPr id="10" name="Rounded Rectangle 14">
            <a:extLst>
              <a:ext uri="{FF2B5EF4-FFF2-40B4-BE49-F238E27FC236}">
                <a16:creationId xmlns:a16="http://schemas.microsoft.com/office/drawing/2014/main" id="{012A996E-BD53-47BC-38DE-939A8B9CE0FD}"/>
              </a:ext>
            </a:extLst>
          </p:cNvPr>
          <p:cNvSpPr/>
          <p:nvPr/>
        </p:nvSpPr>
        <p:spPr>
          <a:xfrm>
            <a:off x="7892469" y="3607326"/>
            <a:ext cx="3866810" cy="1777434"/>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rPr>
              <a:t>There are multiple entry points and roles to your business for </a:t>
            </a:r>
            <a:r>
              <a:rPr lang="en-AU" sz="1050" dirty="0" err="1">
                <a:solidFill>
                  <a:schemeClr val="tx1"/>
                </a:solidFill>
                <a:latin typeface="National 2" panose="02000003000000000000" pitchFamily="50" charset="0"/>
              </a:rPr>
              <a:t>rangatahi</a:t>
            </a:r>
            <a:r>
              <a:rPr lang="en-AU" sz="1050" dirty="0">
                <a:solidFill>
                  <a:schemeClr val="tx1"/>
                </a:solidFill>
                <a:latin typeface="National 2" panose="02000003000000000000" pitchFamily="50" charset="0"/>
              </a:rPr>
              <a:t> e.g., entry level, graduate, intern.</a:t>
            </a:r>
          </a:p>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rPr>
              <a:t>Employing youth is recognised as a priority at a strategic level.</a:t>
            </a:r>
          </a:p>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rPr>
              <a:t>Be a living wage employer and set pay scales in line with other employers.</a:t>
            </a:r>
          </a:p>
        </p:txBody>
      </p:sp>
      <p:sp>
        <p:nvSpPr>
          <p:cNvPr id="11" name="Rounded Rectangle 15">
            <a:extLst>
              <a:ext uri="{FF2B5EF4-FFF2-40B4-BE49-F238E27FC236}">
                <a16:creationId xmlns:a16="http://schemas.microsoft.com/office/drawing/2014/main" id="{347767E6-3D8C-D690-8C2D-9BA54D21B66F}"/>
              </a:ext>
            </a:extLst>
          </p:cNvPr>
          <p:cNvSpPr/>
          <p:nvPr/>
        </p:nvSpPr>
        <p:spPr>
          <a:xfrm>
            <a:off x="7922899" y="5272529"/>
            <a:ext cx="3848518" cy="1585471"/>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rPr>
              <a:t>Staff are able to show clear understanding of the impacts of NZ history on Māori and Pacific peoples.</a:t>
            </a:r>
          </a:p>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rPr>
              <a:t>Understand what being a good treaty partner is.</a:t>
            </a:r>
          </a:p>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rPr>
              <a:t>Understanding of what different cultural obligations look like and have policies in place to cater for these.</a:t>
            </a:r>
          </a:p>
        </p:txBody>
      </p:sp>
      <p:sp>
        <p:nvSpPr>
          <p:cNvPr id="13" name="Rounded Rectangle 16">
            <a:extLst>
              <a:ext uri="{FF2B5EF4-FFF2-40B4-BE49-F238E27FC236}">
                <a16:creationId xmlns:a16="http://schemas.microsoft.com/office/drawing/2014/main" id="{B1B34B6A-2B2C-943B-7E8A-B127B09E66F3}"/>
              </a:ext>
            </a:extLst>
          </p:cNvPr>
          <p:cNvSpPr/>
          <p:nvPr/>
        </p:nvSpPr>
        <p:spPr>
          <a:xfrm>
            <a:off x="3806527" y="1800491"/>
            <a:ext cx="3773487" cy="1585471"/>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marL="171450" indent="-171450">
              <a:spcBef>
                <a:spcPts val="1000"/>
              </a:spcBef>
              <a:buFont typeface="Arial" panose="020B0604020202020204" pitchFamily="34" charset="0"/>
              <a:buChar char="•"/>
            </a:pPr>
            <a:r>
              <a:rPr lang="en-AU" sz="1200" dirty="0">
                <a:solidFill>
                  <a:schemeClr val="tx1"/>
                </a:solidFill>
                <a:latin typeface="National 2" panose="02000003000000000000" pitchFamily="50" charset="0"/>
                <a:ea typeface="National Book" panose="02000503000000020004" pitchFamily="2" charset="77"/>
              </a:rPr>
              <a:t>Detailed workforce data is gathered and regularly reviewed and used to identify and implement change.</a:t>
            </a:r>
          </a:p>
          <a:p>
            <a:pPr marL="171450" indent="-171450">
              <a:spcBef>
                <a:spcPts val="1000"/>
              </a:spcBef>
              <a:buFont typeface="Arial" panose="020B0604020202020204" pitchFamily="34" charset="0"/>
              <a:buChar char="•"/>
            </a:pPr>
            <a:r>
              <a:rPr lang="en-AU" sz="1200" dirty="0">
                <a:solidFill>
                  <a:schemeClr val="tx1"/>
                </a:solidFill>
                <a:latin typeface="National 2" panose="02000003000000000000" pitchFamily="50" charset="0"/>
              </a:rPr>
              <a:t>For SMEs – keeping good records, understanding and getting to know your staff. </a:t>
            </a:r>
          </a:p>
        </p:txBody>
      </p:sp>
      <p:sp>
        <p:nvSpPr>
          <p:cNvPr id="14" name="Rounded Rectangle 18">
            <a:extLst>
              <a:ext uri="{FF2B5EF4-FFF2-40B4-BE49-F238E27FC236}">
                <a16:creationId xmlns:a16="http://schemas.microsoft.com/office/drawing/2014/main" id="{D05F1FC7-9CDF-0FA8-A967-8B57A7E37DB0}"/>
              </a:ext>
            </a:extLst>
          </p:cNvPr>
          <p:cNvSpPr/>
          <p:nvPr/>
        </p:nvSpPr>
        <p:spPr>
          <a:xfrm>
            <a:off x="3871424" y="3566462"/>
            <a:ext cx="3487053" cy="1585471"/>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marL="171450" indent="-171450">
              <a:spcBef>
                <a:spcPts val="1000"/>
              </a:spcBef>
              <a:buFont typeface="Arial" panose="020B0604020202020204" pitchFamily="34" charset="0"/>
              <a:buChar char="•"/>
            </a:pPr>
            <a:r>
              <a:rPr lang="en-AU" sz="1200" dirty="0">
                <a:solidFill>
                  <a:schemeClr val="tx1"/>
                </a:solidFill>
                <a:latin typeface="National 2" panose="02000003000000000000" pitchFamily="50" charset="0"/>
              </a:rPr>
              <a:t>Have intentional policies/procedures that relate specifically to </a:t>
            </a:r>
            <a:r>
              <a:rPr lang="en-AU" sz="1200" dirty="0" err="1">
                <a:solidFill>
                  <a:schemeClr val="tx1"/>
                </a:solidFill>
                <a:latin typeface="National 2" panose="02000003000000000000" pitchFamily="50" charset="0"/>
              </a:rPr>
              <a:t>rangatahi</a:t>
            </a:r>
            <a:r>
              <a:rPr lang="en-AU" sz="1200" dirty="0">
                <a:solidFill>
                  <a:schemeClr val="tx1"/>
                </a:solidFill>
                <a:latin typeface="National 2" panose="02000003000000000000" pitchFamily="50" charset="0"/>
              </a:rPr>
              <a:t> – including attraction, hiring, retention and growth </a:t>
            </a:r>
          </a:p>
        </p:txBody>
      </p:sp>
      <p:sp>
        <p:nvSpPr>
          <p:cNvPr id="15" name="Rounded Rectangle 20">
            <a:extLst>
              <a:ext uri="{FF2B5EF4-FFF2-40B4-BE49-F238E27FC236}">
                <a16:creationId xmlns:a16="http://schemas.microsoft.com/office/drawing/2014/main" id="{EA7872BA-1B2D-EB10-DB9F-F39D0BBF80E4}"/>
              </a:ext>
            </a:extLst>
          </p:cNvPr>
          <p:cNvSpPr/>
          <p:nvPr/>
        </p:nvSpPr>
        <p:spPr>
          <a:xfrm>
            <a:off x="3871424" y="5158676"/>
            <a:ext cx="3757436" cy="1688063"/>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marL="171450" indent="-171450">
              <a:spcBef>
                <a:spcPts val="1000"/>
              </a:spcBef>
              <a:buFont typeface="Arial" panose="020B0604020202020204" pitchFamily="34" charset="0"/>
              <a:buChar char="•"/>
            </a:pPr>
            <a:r>
              <a:rPr lang="en-AU" sz="1100" dirty="0">
                <a:solidFill>
                  <a:schemeClr val="tx1"/>
                </a:solidFill>
                <a:latin typeface="National 2"/>
              </a:rPr>
              <a:t>Offering online or face-to-face courses for staff to learn about Te </a:t>
            </a:r>
            <a:r>
              <a:rPr lang="en-AU" sz="1100" dirty="0" err="1">
                <a:solidFill>
                  <a:schemeClr val="tx1"/>
                </a:solidFill>
                <a:latin typeface="National 2"/>
              </a:rPr>
              <a:t>Tiriti</a:t>
            </a:r>
            <a:r>
              <a:rPr lang="en-AU" sz="1100" dirty="0">
                <a:solidFill>
                  <a:schemeClr val="tx1"/>
                </a:solidFill>
                <a:latin typeface="National 2"/>
              </a:rPr>
              <a:t> o Waitangi, history of Aotearoa, Te </a:t>
            </a:r>
            <a:r>
              <a:rPr lang="en-AU" sz="1100" dirty="0" err="1">
                <a:solidFill>
                  <a:schemeClr val="tx1"/>
                </a:solidFill>
                <a:latin typeface="National 2"/>
              </a:rPr>
              <a:t>Ao</a:t>
            </a:r>
            <a:r>
              <a:rPr lang="en-AU" sz="1100" dirty="0">
                <a:solidFill>
                  <a:schemeClr val="tx1"/>
                </a:solidFill>
                <a:latin typeface="National 2"/>
              </a:rPr>
              <a:t> Māori, Pacific cultural practices, history of Pacific peoples in Aotearoa.</a:t>
            </a:r>
          </a:p>
          <a:p>
            <a:pPr marL="171450" indent="-171450">
              <a:spcBef>
                <a:spcPts val="1000"/>
              </a:spcBef>
              <a:buFont typeface="Arial" panose="020B0604020202020204" pitchFamily="34" charset="0"/>
              <a:buChar char="•"/>
            </a:pPr>
            <a:r>
              <a:rPr lang="en-AU" sz="1100" dirty="0">
                <a:solidFill>
                  <a:schemeClr val="tx1"/>
                </a:solidFill>
                <a:latin typeface="National 2"/>
              </a:rPr>
              <a:t>Staff members have an understanding of youth culture, perspective and expectations.</a:t>
            </a:r>
          </a:p>
        </p:txBody>
      </p:sp>
    </p:spTree>
    <p:extLst>
      <p:ext uri="{BB962C8B-B14F-4D97-AF65-F5344CB8AC3E}">
        <p14:creationId xmlns:p14="http://schemas.microsoft.com/office/powerpoint/2010/main" val="209358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2F75647-2DF9-5C28-9342-E4D27873F751}"/>
              </a:ext>
            </a:extLst>
          </p:cNvPr>
          <p:cNvSpPr txBox="1"/>
          <p:nvPr/>
        </p:nvSpPr>
        <p:spPr>
          <a:xfrm>
            <a:off x="-425134" y="305629"/>
            <a:ext cx="2662229" cy="1865704"/>
          </a:xfrm>
          <a:prstGeom prst="rect">
            <a:avLst/>
          </a:prstGeom>
          <a:noFill/>
        </p:spPr>
        <p:txBody>
          <a:bodyPr wrap="square" lIns="91440" tIns="45720" rIns="91440" bIns="45720" anchor="t">
            <a:spAutoFit/>
          </a:bodyPr>
          <a:lstStyle/>
          <a:p>
            <a:pPr algn="ctr">
              <a:lnSpc>
                <a:spcPct val="110000"/>
              </a:lnSpc>
              <a:spcBef>
                <a:spcPts val="1000"/>
              </a:spcBef>
            </a:pPr>
            <a:br>
              <a:rPr lang="en-AU" sz="2800" b="1" dirty="0">
                <a:latin typeface="National 2" panose="02000003000000000000" pitchFamily="50" charset="0"/>
                <a:ea typeface="National Book" panose="02000503000000020004" pitchFamily="2" charset="77"/>
              </a:rPr>
            </a:br>
            <a:r>
              <a:rPr lang="en-AU" sz="2800" b="1" dirty="0" err="1">
                <a:solidFill>
                  <a:srgbClr val="1B324F"/>
                </a:solidFill>
                <a:latin typeface="National 2" panose="02000003000000000000" pitchFamily="50" charset="0"/>
                <a:ea typeface="National Book" panose="02000503000000020004" pitchFamily="2" charset="77"/>
              </a:rPr>
              <a:t>Ako</a:t>
            </a:r>
            <a:endParaRPr lang="en-AU" sz="2800" b="1" dirty="0">
              <a:solidFill>
                <a:srgbClr val="1B324F"/>
              </a:solidFill>
              <a:latin typeface="National 2" panose="02000003000000000000" pitchFamily="50" charset="0"/>
              <a:ea typeface="National Book" panose="02000503000000020004" pitchFamily="2" charset="77"/>
            </a:endParaRPr>
          </a:p>
          <a:p>
            <a:pPr algn="ctr">
              <a:lnSpc>
                <a:spcPct val="110000"/>
              </a:lnSpc>
              <a:spcBef>
                <a:spcPts val="1000"/>
              </a:spcBef>
            </a:pPr>
            <a:br>
              <a:rPr lang="en-AU" sz="2800" b="1" dirty="0">
                <a:latin typeface="National 2" panose="02000003000000000000" pitchFamily="50" charset="0"/>
                <a:ea typeface="National Book" panose="02000503000000020004" pitchFamily="2" charset="77"/>
              </a:rPr>
            </a:br>
            <a:endParaRPr lang="en-AU" sz="1400" i="1" dirty="0">
              <a:solidFill>
                <a:srgbClr val="1B324F"/>
              </a:solidFill>
              <a:latin typeface="National 2" panose="02000003000000000000" pitchFamily="50" charset="0"/>
              <a:ea typeface="National Book" panose="02000503000000020004" pitchFamily="2" charset="77"/>
            </a:endParaRPr>
          </a:p>
        </p:txBody>
      </p:sp>
      <p:sp>
        <p:nvSpPr>
          <p:cNvPr id="26" name="TextBox 25">
            <a:extLst>
              <a:ext uri="{FF2B5EF4-FFF2-40B4-BE49-F238E27FC236}">
                <a16:creationId xmlns:a16="http://schemas.microsoft.com/office/drawing/2014/main" id="{7B6AF151-BF9E-14D5-4A9C-397BB7249714}"/>
              </a:ext>
            </a:extLst>
          </p:cNvPr>
          <p:cNvSpPr txBox="1"/>
          <p:nvPr/>
        </p:nvSpPr>
        <p:spPr>
          <a:xfrm>
            <a:off x="3596549" y="1238481"/>
            <a:ext cx="4307186" cy="411203"/>
          </a:xfrm>
          <a:prstGeom prst="rect">
            <a:avLst/>
          </a:prstGeom>
          <a:noFill/>
        </p:spPr>
        <p:txBody>
          <a:bodyPr wrap="square" lIns="91440" tIns="45720" rIns="91440" bIns="45720" anchor="t">
            <a:spAutoFit/>
          </a:bodyPr>
          <a:lstStyle/>
          <a:p>
            <a:pPr algn="ctr">
              <a:lnSpc>
                <a:spcPct val="110000"/>
              </a:lnSpc>
              <a:spcBef>
                <a:spcPts val="1000"/>
              </a:spcBef>
            </a:pPr>
            <a:r>
              <a:rPr lang="en-AU" sz="2000" b="1" dirty="0">
                <a:solidFill>
                  <a:srgbClr val="1B324F"/>
                </a:solidFill>
                <a:latin typeface="National 2" panose="02000003000000000000" pitchFamily="50" charset="0"/>
                <a:ea typeface="National Book" panose="02000503000000020004" pitchFamily="2" charset="77"/>
              </a:rPr>
              <a:t>Examples of actions to be taken</a:t>
            </a:r>
          </a:p>
        </p:txBody>
      </p:sp>
      <p:sp>
        <p:nvSpPr>
          <p:cNvPr id="27" name="TextBox 26">
            <a:extLst>
              <a:ext uri="{FF2B5EF4-FFF2-40B4-BE49-F238E27FC236}">
                <a16:creationId xmlns:a16="http://schemas.microsoft.com/office/drawing/2014/main" id="{63DE1F9F-BE3E-8B1A-9B13-BFA97BA2FD36}"/>
              </a:ext>
            </a:extLst>
          </p:cNvPr>
          <p:cNvSpPr txBox="1"/>
          <p:nvPr/>
        </p:nvSpPr>
        <p:spPr>
          <a:xfrm>
            <a:off x="7296497" y="1223118"/>
            <a:ext cx="5173421" cy="409856"/>
          </a:xfrm>
          <a:prstGeom prst="rect">
            <a:avLst/>
          </a:prstGeom>
          <a:noFill/>
        </p:spPr>
        <p:txBody>
          <a:bodyPr wrap="square" lIns="91440" tIns="45720" rIns="91440" bIns="45720" anchor="t">
            <a:spAutoFit/>
          </a:bodyPr>
          <a:lstStyle/>
          <a:p>
            <a:pPr algn="ctr">
              <a:lnSpc>
                <a:spcPct val="110000"/>
              </a:lnSpc>
              <a:spcBef>
                <a:spcPts val="1000"/>
              </a:spcBef>
            </a:pPr>
            <a:r>
              <a:rPr lang="en-AU" sz="2000" b="1" dirty="0">
                <a:solidFill>
                  <a:srgbClr val="1B324F"/>
                </a:solidFill>
                <a:latin typeface="National 2" panose="02000003000000000000" pitchFamily="50" charset="0"/>
                <a:ea typeface="National Book" panose="02000503000000020004" pitchFamily="2" charset="77"/>
              </a:rPr>
              <a:t> What might good look like?</a:t>
            </a:r>
            <a:endParaRPr lang="en-AU" sz="1000" dirty="0">
              <a:solidFill>
                <a:srgbClr val="1B324F"/>
              </a:solidFill>
              <a:latin typeface="National 2" panose="02000003000000000000" pitchFamily="50" charset="0"/>
              <a:ea typeface="National Book" panose="02000503000000020004" pitchFamily="2" charset="77"/>
            </a:endParaRPr>
          </a:p>
        </p:txBody>
      </p:sp>
      <p:cxnSp>
        <p:nvCxnSpPr>
          <p:cNvPr id="28" name="Straight Connector 27">
            <a:extLst>
              <a:ext uri="{FF2B5EF4-FFF2-40B4-BE49-F238E27FC236}">
                <a16:creationId xmlns:a16="http://schemas.microsoft.com/office/drawing/2014/main" id="{258771B3-8078-6840-FF30-A25DDED4813C}"/>
              </a:ext>
            </a:extLst>
          </p:cNvPr>
          <p:cNvCxnSpPr>
            <a:cxnSpLocks/>
          </p:cNvCxnSpPr>
          <p:nvPr/>
        </p:nvCxnSpPr>
        <p:spPr>
          <a:xfrm>
            <a:off x="462511" y="3335032"/>
            <a:ext cx="113830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78DD588-134D-B3EE-02A5-AC469AC163C0}"/>
              </a:ext>
            </a:extLst>
          </p:cNvPr>
          <p:cNvCxnSpPr>
            <a:cxnSpLocks/>
          </p:cNvCxnSpPr>
          <p:nvPr/>
        </p:nvCxnSpPr>
        <p:spPr>
          <a:xfrm>
            <a:off x="388396" y="5056173"/>
            <a:ext cx="113830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A2BFD75-1A13-F87F-4082-062C36C6CB2A}"/>
              </a:ext>
            </a:extLst>
          </p:cNvPr>
          <p:cNvSpPr txBox="1"/>
          <p:nvPr/>
        </p:nvSpPr>
        <p:spPr>
          <a:xfrm>
            <a:off x="5035491" y="6619558"/>
            <a:ext cx="8724116" cy="219868"/>
          </a:xfrm>
          <a:prstGeom prst="rect">
            <a:avLst/>
          </a:prstGeom>
          <a:noFill/>
        </p:spPr>
        <p:txBody>
          <a:bodyPr wrap="square">
            <a:spAutoFit/>
          </a:bodyPr>
          <a:lstStyle/>
          <a:p>
            <a:pPr>
              <a:lnSpc>
                <a:spcPct val="110000"/>
              </a:lnSpc>
              <a:spcBef>
                <a:spcPts val="1000"/>
              </a:spcBef>
            </a:pPr>
            <a:r>
              <a:rPr lang="en-NZ" sz="800" dirty="0">
                <a:solidFill>
                  <a:srgbClr val="3F3F3F"/>
                </a:solidFill>
                <a:effectLst/>
                <a:latin typeface="National 2" panose="02000003000000000000" pitchFamily="50" charset="0"/>
              </a:rPr>
              <a:t>Some content adapted from: https://www.youthemployment.org.uk/dev/wp-content/themes/yeuk/files/good-youth-employment-charter-sep-2020.pdf</a:t>
            </a:r>
          </a:p>
        </p:txBody>
      </p:sp>
      <p:sp>
        <p:nvSpPr>
          <p:cNvPr id="3" name="Rounded Rectangle 13">
            <a:extLst>
              <a:ext uri="{FF2B5EF4-FFF2-40B4-BE49-F238E27FC236}">
                <a16:creationId xmlns:a16="http://schemas.microsoft.com/office/drawing/2014/main" id="{67DD6523-0C97-ADC3-5E0B-543022A6978F}"/>
              </a:ext>
            </a:extLst>
          </p:cNvPr>
          <p:cNvSpPr/>
          <p:nvPr/>
        </p:nvSpPr>
        <p:spPr>
          <a:xfrm>
            <a:off x="462511" y="1842718"/>
            <a:ext cx="3006054" cy="1263488"/>
          </a:xfrm>
          <a:prstGeom prst="roundRect">
            <a:avLst/>
          </a:prstGeom>
          <a:no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a:spcBef>
                <a:spcPts val="1000"/>
              </a:spcBef>
            </a:pPr>
            <a:r>
              <a:rPr lang="en-AU" sz="1600" b="1" dirty="0">
                <a:solidFill>
                  <a:srgbClr val="1B324F"/>
                </a:solidFill>
                <a:latin typeface="National 2" panose="02000003000000000000" pitchFamily="50" charset="0"/>
                <a:ea typeface="National Book" panose="02000503000000020004" pitchFamily="2" charset="77"/>
              </a:rPr>
              <a:t>Youth voice</a:t>
            </a:r>
            <a:r>
              <a:rPr lang="en-US" sz="1600" b="1" dirty="0">
                <a:solidFill>
                  <a:srgbClr val="1B324F"/>
                </a:solidFill>
                <a:latin typeface="National 2" panose="02000003000000000000" pitchFamily="50" charset="0"/>
                <a:ea typeface="National Book" panose="02000503000000020004" pitchFamily="2" charset="77"/>
              </a:rPr>
              <a:t>​</a:t>
            </a:r>
          </a:p>
          <a:p>
            <a:r>
              <a:rPr lang="en-AU" sz="1050" dirty="0">
                <a:solidFill>
                  <a:schemeClr val="tx1"/>
                </a:solidFill>
                <a:latin typeface="National 2" panose="02000003000000000000" pitchFamily="50" charset="0"/>
                <a:ea typeface="National Book" panose="02000503000000020004" pitchFamily="2" charset="77"/>
              </a:rPr>
              <a:t>Enabling opportunities for </a:t>
            </a:r>
            <a:r>
              <a:rPr lang="en-AU" sz="1050" dirty="0" err="1">
                <a:solidFill>
                  <a:schemeClr val="tx1"/>
                </a:solidFill>
                <a:latin typeface="National 2" panose="02000003000000000000" pitchFamily="50" charset="0"/>
                <a:ea typeface="National Book" panose="02000503000000020004" pitchFamily="2" charset="77"/>
              </a:rPr>
              <a:t>rangatahi</a:t>
            </a:r>
            <a:r>
              <a:rPr lang="en-AU" sz="1050" dirty="0">
                <a:solidFill>
                  <a:schemeClr val="tx1"/>
                </a:solidFill>
                <a:latin typeface="National 2" panose="02000003000000000000" pitchFamily="50" charset="0"/>
                <a:ea typeface="National Book" panose="02000503000000020004" pitchFamily="2" charset="77"/>
              </a:rPr>
              <a:t> to contribute and be heard within the business, individually and collectively. </a:t>
            </a:r>
          </a:p>
          <a:p>
            <a:endParaRPr lang="en-AU" sz="1500" dirty="0">
              <a:solidFill>
                <a:schemeClr val="tx1"/>
              </a:solidFill>
              <a:latin typeface="National 2" panose="02000003000000000000" pitchFamily="50" charset="0"/>
              <a:ea typeface="National Book" panose="02000503000000020004" pitchFamily="2" charset="77"/>
            </a:endParaRPr>
          </a:p>
        </p:txBody>
      </p:sp>
      <p:sp>
        <p:nvSpPr>
          <p:cNvPr id="4" name="Rounded Rectangle 14">
            <a:extLst>
              <a:ext uri="{FF2B5EF4-FFF2-40B4-BE49-F238E27FC236}">
                <a16:creationId xmlns:a16="http://schemas.microsoft.com/office/drawing/2014/main" id="{CA646CCE-7919-A14A-5D84-C42DFBF217B5}"/>
              </a:ext>
            </a:extLst>
          </p:cNvPr>
          <p:cNvSpPr/>
          <p:nvPr/>
        </p:nvSpPr>
        <p:spPr>
          <a:xfrm>
            <a:off x="462511" y="3563859"/>
            <a:ext cx="3001141" cy="1263488"/>
          </a:xfrm>
          <a:prstGeom prst="roundRect">
            <a:avLst/>
          </a:prstGeom>
          <a:no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a:spcBef>
                <a:spcPts val="1000"/>
              </a:spcBef>
            </a:pPr>
            <a:r>
              <a:rPr lang="en-AU" sz="1600" b="1" dirty="0">
                <a:solidFill>
                  <a:srgbClr val="1B324F"/>
                </a:solidFill>
                <a:latin typeface="National 2" panose="02000003000000000000" pitchFamily="50" charset="0"/>
                <a:ea typeface="National Book" panose="02000503000000020004" pitchFamily="2" charset="77"/>
              </a:rPr>
              <a:t>Goals and aspirations</a:t>
            </a:r>
            <a:endParaRPr lang="en-US" sz="1600" b="1" dirty="0">
              <a:solidFill>
                <a:srgbClr val="1B324F"/>
              </a:solidFill>
              <a:latin typeface="National 2" panose="02000003000000000000" pitchFamily="50" charset="0"/>
              <a:ea typeface="National Book" panose="02000503000000020004" pitchFamily="2" charset="77"/>
            </a:endParaRPr>
          </a:p>
          <a:p>
            <a:r>
              <a:rPr lang="en-AU" sz="1050" dirty="0">
                <a:solidFill>
                  <a:schemeClr val="tx1"/>
                </a:solidFill>
                <a:latin typeface="National 2" panose="02000003000000000000" pitchFamily="50" charset="0"/>
                <a:ea typeface="National Book" panose="02000503000000020004" pitchFamily="2" charset="77"/>
              </a:rPr>
              <a:t>Understand and facilitate opportunities</a:t>
            </a:r>
            <a:br>
              <a:rPr lang="en-AU" sz="1050" dirty="0">
                <a:solidFill>
                  <a:schemeClr val="tx1"/>
                </a:solidFill>
                <a:latin typeface="National 2" panose="02000003000000000000" pitchFamily="50" charset="0"/>
                <a:ea typeface="National Book" panose="02000503000000020004" pitchFamily="2" charset="77"/>
              </a:rPr>
            </a:br>
            <a:r>
              <a:rPr lang="en-AU" sz="1050" dirty="0">
                <a:solidFill>
                  <a:schemeClr val="tx1"/>
                </a:solidFill>
                <a:latin typeface="National 2" panose="02000003000000000000" pitchFamily="50" charset="0"/>
                <a:ea typeface="National Book" panose="02000503000000020004" pitchFamily="2" charset="77"/>
              </a:rPr>
              <a:t> for growth through training, experiences and networks. Building aspirations and motivation for progression. </a:t>
            </a:r>
          </a:p>
          <a:p>
            <a:pPr>
              <a:spcBef>
                <a:spcPts val="1000"/>
              </a:spcBef>
            </a:pPr>
            <a:endParaRPr lang="en-AU" sz="1500" dirty="0">
              <a:solidFill>
                <a:schemeClr val="tx1"/>
              </a:solidFill>
              <a:latin typeface="National 2" panose="02000003000000000000" pitchFamily="50" charset="0"/>
              <a:ea typeface="National Book" panose="02000503000000020004" pitchFamily="2" charset="77"/>
            </a:endParaRPr>
          </a:p>
        </p:txBody>
      </p:sp>
      <p:sp>
        <p:nvSpPr>
          <p:cNvPr id="12" name="Rounded Rectangle 15">
            <a:extLst>
              <a:ext uri="{FF2B5EF4-FFF2-40B4-BE49-F238E27FC236}">
                <a16:creationId xmlns:a16="http://schemas.microsoft.com/office/drawing/2014/main" id="{0EE1868B-87EF-24EF-D4C1-BC52EBFF3DB4}"/>
              </a:ext>
            </a:extLst>
          </p:cNvPr>
          <p:cNvSpPr/>
          <p:nvPr/>
        </p:nvSpPr>
        <p:spPr>
          <a:xfrm>
            <a:off x="428955" y="5206122"/>
            <a:ext cx="3073166" cy="1263488"/>
          </a:xfrm>
          <a:prstGeom prst="roundRect">
            <a:avLst/>
          </a:prstGeom>
          <a:no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algn="l" rtl="0"/>
            <a:r>
              <a:rPr lang="en-AU" sz="1600" b="1" dirty="0">
                <a:solidFill>
                  <a:srgbClr val="1B324F"/>
                </a:solidFill>
                <a:latin typeface="National 2" panose="02000003000000000000" pitchFamily="50" charset="0"/>
                <a:ea typeface="National Book" panose="02000503000000020004" pitchFamily="2" charset="77"/>
              </a:rPr>
              <a:t>Feedback loops </a:t>
            </a:r>
            <a:r>
              <a:rPr lang="en-US" sz="1050" b="0" i="0" u="none" strike="noStrike" dirty="0">
                <a:solidFill>
                  <a:srgbClr val="000000"/>
                </a:solidFill>
                <a:latin typeface="National 2" panose="02000003000000000000" pitchFamily="50" charset="0"/>
                <a:ea typeface="Segoe UI"/>
                <a:cs typeface="Segoe UI"/>
              </a:rPr>
              <a:t>​</a:t>
            </a:r>
            <a:r>
              <a:rPr lang="en-US" sz="1050" b="0" i="0" dirty="0">
                <a:solidFill>
                  <a:srgbClr val="000000"/>
                </a:solidFill>
                <a:latin typeface="National 2" panose="02000003000000000000" pitchFamily="50" charset="0"/>
                <a:ea typeface="Segoe UI"/>
                <a:cs typeface="Segoe UI"/>
              </a:rPr>
              <a:t>​</a:t>
            </a:r>
          </a:p>
          <a:p>
            <a:r>
              <a:rPr lang="en-AU" sz="1050" dirty="0">
                <a:solidFill>
                  <a:schemeClr val="tx1"/>
                </a:solidFill>
                <a:latin typeface="National 2" panose="02000003000000000000" pitchFamily="50" charset="0"/>
                <a:ea typeface="National Book" panose="02000503000000020004" pitchFamily="2" charset="77"/>
              </a:rPr>
              <a:t>Processes that support strong feedback to </a:t>
            </a:r>
            <a:r>
              <a:rPr lang="en-AU" sz="1050" dirty="0" err="1">
                <a:solidFill>
                  <a:schemeClr val="tx1"/>
                </a:solidFill>
                <a:latin typeface="National 2" panose="02000003000000000000" pitchFamily="50" charset="0"/>
                <a:ea typeface="National Book" panose="02000503000000020004" pitchFamily="2" charset="77"/>
              </a:rPr>
              <a:t>rangatahi</a:t>
            </a:r>
            <a:r>
              <a:rPr lang="en-AU" sz="1050" dirty="0">
                <a:solidFill>
                  <a:schemeClr val="tx1"/>
                </a:solidFill>
                <a:latin typeface="National 2" panose="02000003000000000000" pitchFamily="50" charset="0"/>
                <a:ea typeface="National Book" panose="02000503000000020004" pitchFamily="2" charset="77"/>
              </a:rPr>
              <a:t>, ensuring they are on track with clear expectations and guidance.</a:t>
            </a:r>
          </a:p>
        </p:txBody>
      </p:sp>
      <p:sp>
        <p:nvSpPr>
          <p:cNvPr id="16" name="Rounded Rectangle 13">
            <a:extLst>
              <a:ext uri="{FF2B5EF4-FFF2-40B4-BE49-F238E27FC236}">
                <a16:creationId xmlns:a16="http://schemas.microsoft.com/office/drawing/2014/main" id="{E6AD2821-3D52-8B80-472D-369C17E92ADF}"/>
              </a:ext>
            </a:extLst>
          </p:cNvPr>
          <p:cNvSpPr/>
          <p:nvPr/>
        </p:nvSpPr>
        <p:spPr>
          <a:xfrm>
            <a:off x="8123779" y="1961432"/>
            <a:ext cx="3682541" cy="1585471"/>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rPr>
              <a:t>Youth voice forums.</a:t>
            </a:r>
          </a:p>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rPr>
              <a:t>Youth representative on board or executive teams.</a:t>
            </a:r>
          </a:p>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rPr>
              <a:t>Co-create opportunities with </a:t>
            </a:r>
            <a:r>
              <a:rPr lang="en-AU" sz="1050" dirty="0" err="1">
                <a:solidFill>
                  <a:schemeClr val="tx1"/>
                </a:solidFill>
                <a:latin typeface="National 2" panose="02000003000000000000" pitchFamily="50" charset="0"/>
              </a:rPr>
              <a:t>rangatahi</a:t>
            </a:r>
            <a:r>
              <a:rPr lang="en-AU" sz="1050" dirty="0">
                <a:solidFill>
                  <a:schemeClr val="tx1"/>
                </a:solidFill>
                <a:latin typeface="National 2" panose="02000003000000000000" pitchFamily="50" charset="0"/>
              </a:rPr>
              <a:t> that provide them with responsibility to lead and be challenged.</a:t>
            </a:r>
          </a:p>
        </p:txBody>
      </p:sp>
      <p:sp>
        <p:nvSpPr>
          <p:cNvPr id="17" name="Rounded Rectangle 14">
            <a:extLst>
              <a:ext uri="{FF2B5EF4-FFF2-40B4-BE49-F238E27FC236}">
                <a16:creationId xmlns:a16="http://schemas.microsoft.com/office/drawing/2014/main" id="{0519D4DA-E7BE-9B9D-90A9-E5DAD3CE7D47}"/>
              </a:ext>
            </a:extLst>
          </p:cNvPr>
          <p:cNvSpPr/>
          <p:nvPr/>
        </p:nvSpPr>
        <p:spPr>
          <a:xfrm>
            <a:off x="8195980" y="3490654"/>
            <a:ext cx="3533509" cy="1585471"/>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rPr>
              <a:t>Co-designed career progression and pathways. </a:t>
            </a:r>
          </a:p>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rPr>
              <a:t>Provide opportunities for both internal and external training and development.</a:t>
            </a:r>
          </a:p>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rPr>
              <a:t>Provide a range of development opportunities that meet the needs of a diverse group.</a:t>
            </a:r>
          </a:p>
        </p:txBody>
      </p:sp>
      <p:sp>
        <p:nvSpPr>
          <p:cNvPr id="18" name="Rounded Rectangle 15">
            <a:extLst>
              <a:ext uri="{FF2B5EF4-FFF2-40B4-BE49-F238E27FC236}">
                <a16:creationId xmlns:a16="http://schemas.microsoft.com/office/drawing/2014/main" id="{7BBFE88A-2693-2F8F-D778-8B8AF8A8F13E}"/>
              </a:ext>
            </a:extLst>
          </p:cNvPr>
          <p:cNvSpPr/>
          <p:nvPr/>
        </p:nvSpPr>
        <p:spPr>
          <a:xfrm>
            <a:off x="8198294" y="5144021"/>
            <a:ext cx="3533509" cy="1585471"/>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rPr>
              <a:t>Provide constructive feedback throughout including the recruitment process.</a:t>
            </a:r>
          </a:p>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rPr>
              <a:t>Have regular catch ups with line managers and regular personal reviews.</a:t>
            </a:r>
          </a:p>
          <a:p>
            <a:pPr marL="285750" indent="-285750">
              <a:spcBef>
                <a:spcPts val="400"/>
              </a:spcBef>
              <a:buFont typeface="Arial" panose="020B0604020202020204" pitchFamily="34" charset="0"/>
              <a:buChar char="•"/>
            </a:pPr>
            <a:r>
              <a:rPr lang="en-AU" sz="1050" dirty="0">
                <a:solidFill>
                  <a:schemeClr val="tx1"/>
                </a:solidFill>
                <a:latin typeface="National 2" panose="02000003000000000000" pitchFamily="50" charset="0"/>
              </a:rPr>
              <a:t>Have mechanisms that allow company feedback to gathered through safe channels.</a:t>
            </a:r>
          </a:p>
          <a:p>
            <a:pPr marL="171450" indent="-171450">
              <a:spcBef>
                <a:spcPts val="1000"/>
              </a:spcBef>
              <a:buFont typeface="Arial" panose="020B0604020202020204" pitchFamily="34" charset="0"/>
              <a:buChar char="•"/>
            </a:pPr>
            <a:endParaRPr lang="en-AU" sz="1050" dirty="0">
              <a:solidFill>
                <a:schemeClr val="tx1"/>
              </a:solidFill>
              <a:latin typeface="National 2" panose="02000003000000000000" pitchFamily="50" charset="0"/>
            </a:endParaRPr>
          </a:p>
        </p:txBody>
      </p:sp>
      <p:sp>
        <p:nvSpPr>
          <p:cNvPr id="19" name="Rounded Rectangle 16">
            <a:extLst>
              <a:ext uri="{FF2B5EF4-FFF2-40B4-BE49-F238E27FC236}">
                <a16:creationId xmlns:a16="http://schemas.microsoft.com/office/drawing/2014/main" id="{F3E404A0-9B84-397C-F43A-520C60364348}"/>
              </a:ext>
            </a:extLst>
          </p:cNvPr>
          <p:cNvSpPr/>
          <p:nvPr/>
        </p:nvSpPr>
        <p:spPr>
          <a:xfrm>
            <a:off x="4193839" y="1961431"/>
            <a:ext cx="3131856" cy="1585471"/>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marL="171450" indent="-171450">
              <a:spcBef>
                <a:spcPts val="1000"/>
              </a:spcBef>
              <a:buFont typeface="Arial" panose="020B0604020202020204" pitchFamily="34" charset="0"/>
              <a:buChar char="•"/>
            </a:pPr>
            <a:r>
              <a:rPr lang="en-AU" sz="1200" dirty="0">
                <a:solidFill>
                  <a:schemeClr val="tx1"/>
                </a:solidFill>
                <a:latin typeface="National 2" panose="02000003000000000000" pitchFamily="50" charset="0"/>
                <a:ea typeface="National Book" panose="02000503000000020004" pitchFamily="2" charset="77"/>
              </a:rPr>
              <a:t>Rangatahi have the opportunity through different channels to effectively contribute to the organisation.</a:t>
            </a:r>
          </a:p>
        </p:txBody>
      </p:sp>
      <p:sp>
        <p:nvSpPr>
          <p:cNvPr id="20" name="Rounded Rectangle 18">
            <a:extLst>
              <a:ext uri="{FF2B5EF4-FFF2-40B4-BE49-F238E27FC236}">
                <a16:creationId xmlns:a16="http://schemas.microsoft.com/office/drawing/2014/main" id="{2E76CC1F-892B-9973-4E56-F065FBBCE46A}"/>
              </a:ext>
            </a:extLst>
          </p:cNvPr>
          <p:cNvSpPr/>
          <p:nvPr/>
        </p:nvSpPr>
        <p:spPr>
          <a:xfrm>
            <a:off x="4193839" y="3463907"/>
            <a:ext cx="3533509" cy="1886254"/>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marL="171450" indent="-171450">
              <a:spcBef>
                <a:spcPts val="1000"/>
              </a:spcBef>
              <a:buFont typeface="Arial" panose="020B0604020202020204" pitchFamily="34" charset="0"/>
              <a:buChar char="•"/>
            </a:pPr>
            <a:r>
              <a:rPr lang="en-AU" sz="1200" dirty="0">
                <a:solidFill>
                  <a:schemeClr val="tx1"/>
                </a:solidFill>
                <a:latin typeface="National 2" panose="02000003000000000000" pitchFamily="50" charset="0"/>
              </a:rPr>
              <a:t>Offer quality learning experiences that improve employability skills and promote career aspirations (both internally and externally).</a:t>
            </a:r>
          </a:p>
          <a:p>
            <a:pPr marL="171450" indent="-171450">
              <a:spcBef>
                <a:spcPts val="1000"/>
              </a:spcBef>
              <a:buFont typeface="Arial" panose="020B0604020202020204" pitchFamily="34" charset="0"/>
              <a:buChar char="•"/>
            </a:pPr>
            <a:r>
              <a:rPr lang="en-AU" sz="1200" dirty="0">
                <a:solidFill>
                  <a:schemeClr val="tx1"/>
                </a:solidFill>
                <a:latin typeface="National 2" panose="02000003000000000000" pitchFamily="50" charset="0"/>
              </a:rPr>
              <a:t>Build capability of people leaders to effectively engage with </a:t>
            </a:r>
            <a:r>
              <a:rPr lang="en-AU" sz="1200" dirty="0" err="1">
                <a:solidFill>
                  <a:schemeClr val="tx1"/>
                </a:solidFill>
                <a:latin typeface="National 2" panose="02000003000000000000" pitchFamily="50" charset="0"/>
              </a:rPr>
              <a:t>rangatahi</a:t>
            </a:r>
            <a:r>
              <a:rPr lang="en-AU" sz="1200" dirty="0">
                <a:solidFill>
                  <a:schemeClr val="tx1"/>
                </a:solidFill>
                <a:latin typeface="National 2" panose="02000003000000000000" pitchFamily="50" charset="0"/>
              </a:rPr>
              <a:t>.</a:t>
            </a:r>
          </a:p>
        </p:txBody>
      </p:sp>
      <p:sp>
        <p:nvSpPr>
          <p:cNvPr id="21" name="Rounded Rectangle 20">
            <a:extLst>
              <a:ext uri="{FF2B5EF4-FFF2-40B4-BE49-F238E27FC236}">
                <a16:creationId xmlns:a16="http://schemas.microsoft.com/office/drawing/2014/main" id="{3B7132F3-E724-B931-86AA-415BBE37E8AD}"/>
              </a:ext>
            </a:extLst>
          </p:cNvPr>
          <p:cNvSpPr/>
          <p:nvPr/>
        </p:nvSpPr>
        <p:spPr>
          <a:xfrm>
            <a:off x="4232308" y="5220266"/>
            <a:ext cx="3386281" cy="1585471"/>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08000" rtlCol="0" anchor="t"/>
          <a:lstStyle/>
          <a:p>
            <a:pPr marL="171450" indent="-171450">
              <a:spcBef>
                <a:spcPts val="1000"/>
              </a:spcBef>
              <a:buFont typeface="Arial" panose="020B0604020202020204" pitchFamily="34" charset="0"/>
              <a:buChar char="•"/>
            </a:pPr>
            <a:r>
              <a:rPr lang="en-AU" sz="1200" dirty="0">
                <a:solidFill>
                  <a:schemeClr val="tx1"/>
                </a:solidFill>
                <a:latin typeface="National 2" panose="02000003000000000000" pitchFamily="50" charset="0"/>
              </a:rPr>
              <a:t>Provide multiple opportunities for </a:t>
            </a:r>
            <a:r>
              <a:rPr lang="en-AU" sz="1200" dirty="0" err="1">
                <a:solidFill>
                  <a:schemeClr val="tx1"/>
                </a:solidFill>
                <a:latin typeface="National 2" panose="02000003000000000000" pitchFamily="50" charset="0"/>
              </a:rPr>
              <a:t>rangatahi</a:t>
            </a:r>
            <a:r>
              <a:rPr lang="en-AU" sz="1200" dirty="0">
                <a:solidFill>
                  <a:schemeClr val="tx1"/>
                </a:solidFill>
                <a:latin typeface="National 2" panose="02000003000000000000" pitchFamily="50" charset="0"/>
              </a:rPr>
              <a:t> to share their ideas and provide and receive feedback.</a:t>
            </a:r>
          </a:p>
        </p:txBody>
      </p:sp>
    </p:spTree>
    <p:extLst>
      <p:ext uri="{BB962C8B-B14F-4D97-AF65-F5344CB8AC3E}">
        <p14:creationId xmlns:p14="http://schemas.microsoft.com/office/powerpoint/2010/main" val="418291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4AAA64-8D61-46F7-A887-BDABD79266A2}"/>
              </a:ext>
            </a:extLst>
          </p:cNvPr>
          <p:cNvSpPr>
            <a:spLocks noGrp="1"/>
          </p:cNvSpPr>
          <p:nvPr>
            <p:ph type="ctrTitle"/>
          </p:nvPr>
        </p:nvSpPr>
        <p:spPr>
          <a:xfrm>
            <a:off x="-248981" y="469253"/>
            <a:ext cx="5005540" cy="895161"/>
          </a:xfrm>
        </p:spPr>
        <p:txBody>
          <a:bodyPr/>
          <a:lstStyle/>
          <a:p>
            <a:r>
              <a:rPr lang="mi-NZ" dirty="0"/>
              <a:t>The </a:t>
            </a:r>
            <a:r>
              <a:rPr lang="mi-NZ" dirty="0" err="1"/>
              <a:t>Toolkit</a:t>
            </a:r>
            <a:endParaRPr lang="en-NZ" dirty="0"/>
          </a:p>
        </p:txBody>
      </p:sp>
      <p:sp>
        <p:nvSpPr>
          <p:cNvPr id="3" name="TextBox 2">
            <a:extLst>
              <a:ext uri="{FF2B5EF4-FFF2-40B4-BE49-F238E27FC236}">
                <a16:creationId xmlns:a16="http://schemas.microsoft.com/office/drawing/2014/main" id="{D358EC42-ED32-CFC1-ED70-303BAD2F639D}"/>
              </a:ext>
            </a:extLst>
          </p:cNvPr>
          <p:cNvSpPr txBox="1"/>
          <p:nvPr/>
        </p:nvSpPr>
        <p:spPr>
          <a:xfrm>
            <a:off x="509632" y="1631307"/>
            <a:ext cx="5005540" cy="2308324"/>
          </a:xfrm>
          <a:prstGeom prst="rect">
            <a:avLst/>
          </a:prstGeom>
          <a:noFill/>
        </p:spPr>
        <p:txBody>
          <a:bodyPr wrap="square">
            <a:spAutoFit/>
          </a:bodyPr>
          <a:lstStyle/>
          <a:p>
            <a:r>
              <a:rPr lang="en-AU" sz="2400" b="1" dirty="0">
                <a:solidFill>
                  <a:schemeClr val="bg1"/>
                </a:solidFill>
                <a:latin typeface="National Book"/>
                <a:ea typeface="National Book" panose="02000503000000020004" pitchFamily="2" charset="77"/>
              </a:rPr>
              <a:t>Resources to support </a:t>
            </a:r>
            <a:r>
              <a:rPr lang="en-AU" sz="2400" b="1" dirty="0">
                <a:solidFill>
                  <a:schemeClr val="bg1"/>
                </a:solidFill>
                <a:latin typeface="National Book"/>
              </a:rPr>
              <a:t>employers on what to improve, and how to improve business outcomes by upskilling and building capabilities when attracting, hiring and retaining </a:t>
            </a:r>
            <a:r>
              <a:rPr lang="en-AU" sz="2400" b="1" dirty="0" err="1">
                <a:solidFill>
                  <a:schemeClr val="bg1"/>
                </a:solidFill>
                <a:latin typeface="National Book"/>
              </a:rPr>
              <a:t>rangatahi</a:t>
            </a:r>
            <a:r>
              <a:rPr lang="en-AU" sz="2400" b="1" dirty="0">
                <a:solidFill>
                  <a:schemeClr val="bg1"/>
                </a:solidFill>
                <a:latin typeface="National Book"/>
              </a:rPr>
              <a:t> </a:t>
            </a:r>
            <a:r>
              <a:rPr lang="en-AU" sz="2400" b="1" dirty="0">
                <a:solidFill>
                  <a:schemeClr val="bg1"/>
                </a:solidFill>
                <a:latin typeface="National Book"/>
                <a:ea typeface="National Book" panose="02000503000000020004" pitchFamily="2" charset="77"/>
              </a:rPr>
              <a:t>Māori and Pacific youth.</a:t>
            </a:r>
          </a:p>
        </p:txBody>
      </p:sp>
      <p:pic>
        <p:nvPicPr>
          <p:cNvPr id="8" name="Graphic 7" descr="Wrench outline">
            <a:extLst>
              <a:ext uri="{FF2B5EF4-FFF2-40B4-BE49-F238E27FC236}">
                <a16:creationId xmlns:a16="http://schemas.microsoft.com/office/drawing/2014/main" id="{7AFBDFB6-5661-C5BB-3596-39AA861D27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894" y="5178284"/>
            <a:ext cx="1200328" cy="1200328"/>
          </a:xfrm>
          <a:prstGeom prst="rect">
            <a:avLst/>
          </a:prstGeom>
        </p:spPr>
      </p:pic>
      <p:pic>
        <p:nvPicPr>
          <p:cNvPr id="9" name="Graphic 8" descr="Wrench outline">
            <a:extLst>
              <a:ext uri="{FF2B5EF4-FFF2-40B4-BE49-F238E27FC236}">
                <a16:creationId xmlns:a16="http://schemas.microsoft.com/office/drawing/2014/main" id="{7DF2BA57-8609-0227-803C-29F715FCF8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08784" y="5188868"/>
            <a:ext cx="1199879" cy="1199879"/>
          </a:xfrm>
          <a:prstGeom prst="rect">
            <a:avLst/>
          </a:prstGeom>
        </p:spPr>
      </p:pic>
      <p:pic>
        <p:nvPicPr>
          <p:cNvPr id="10" name="Content Placeholder 5">
            <a:extLst>
              <a:ext uri="{FF2B5EF4-FFF2-40B4-BE49-F238E27FC236}">
                <a16:creationId xmlns:a16="http://schemas.microsoft.com/office/drawing/2014/main" id="{4DFE1F5E-774F-67D7-AD6A-946C4A7123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0488" r="10488"/>
          <a:stretch/>
        </p:blipFill>
        <p:spPr bwMode="auto">
          <a:xfrm>
            <a:off x="5660919" y="1400520"/>
            <a:ext cx="5201704" cy="438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001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E44B4-62CC-4718-93C2-35823FBD77DA}"/>
              </a:ext>
            </a:extLst>
          </p:cNvPr>
          <p:cNvSpPr>
            <a:spLocks noGrp="1"/>
          </p:cNvSpPr>
          <p:nvPr>
            <p:ph type="title"/>
          </p:nvPr>
        </p:nvSpPr>
        <p:spPr>
          <a:xfrm>
            <a:off x="611999" y="775749"/>
            <a:ext cx="10751325" cy="491415"/>
          </a:xfrm>
        </p:spPr>
        <p:txBody>
          <a:bodyPr/>
          <a:lstStyle/>
          <a:p>
            <a:r>
              <a:rPr lang="mi-NZ" dirty="0" err="1"/>
              <a:t>Self</a:t>
            </a:r>
            <a:r>
              <a:rPr lang="mi-NZ" dirty="0"/>
              <a:t>- </a:t>
            </a:r>
            <a:r>
              <a:rPr lang="mi-NZ" dirty="0" err="1"/>
              <a:t>reflection</a:t>
            </a:r>
            <a:r>
              <a:rPr lang="mi-NZ" dirty="0"/>
              <a:t> </a:t>
            </a:r>
            <a:r>
              <a:rPr lang="mi-NZ" dirty="0" err="1"/>
              <a:t>guidance</a:t>
            </a:r>
            <a:endParaRPr lang="en-NZ" dirty="0"/>
          </a:p>
        </p:txBody>
      </p:sp>
      <p:sp>
        <p:nvSpPr>
          <p:cNvPr id="12" name="TextBox 11">
            <a:extLst>
              <a:ext uri="{FF2B5EF4-FFF2-40B4-BE49-F238E27FC236}">
                <a16:creationId xmlns:a16="http://schemas.microsoft.com/office/drawing/2014/main" id="{A10BD812-4D0D-F3BC-97DE-6BAAE2F95EFC}"/>
              </a:ext>
            </a:extLst>
          </p:cNvPr>
          <p:cNvSpPr txBox="1"/>
          <p:nvPr/>
        </p:nvSpPr>
        <p:spPr>
          <a:xfrm>
            <a:off x="493534" y="1267164"/>
            <a:ext cx="4749585" cy="2149306"/>
          </a:xfrm>
          <a:prstGeom prst="rect">
            <a:avLst/>
          </a:prstGeom>
          <a:noFill/>
        </p:spPr>
        <p:txBody>
          <a:bodyPr wrap="square">
            <a:spAutoFit/>
          </a:bodyPr>
          <a:lstStyle/>
          <a:p>
            <a:pPr>
              <a:spcBef>
                <a:spcPts val="1000"/>
              </a:spcBef>
              <a:spcAft>
                <a:spcPts val="300"/>
              </a:spcAft>
            </a:pPr>
            <a:r>
              <a:rPr lang="en-US" sz="1400" b="1" dirty="0">
                <a:solidFill>
                  <a:srgbClr val="1B324F"/>
                </a:solidFill>
                <a:latin typeface="National 2" panose="02000003000000000000" pitchFamily="50" charset="0"/>
              </a:rPr>
              <a:t>How might your world view impact your practice? </a:t>
            </a:r>
          </a:p>
          <a:p>
            <a:pPr>
              <a:spcBef>
                <a:spcPts val="1000"/>
              </a:spcBef>
              <a:spcAft>
                <a:spcPts val="300"/>
              </a:spcAft>
            </a:pPr>
            <a:r>
              <a:rPr lang="en-US" sz="1400" dirty="0">
                <a:solidFill>
                  <a:srgbClr val="333333"/>
                </a:solidFill>
                <a:latin typeface="National 2"/>
                <a:ea typeface="National Book" panose="02000503000000020004" pitchFamily="2" charset="77"/>
                <a:cs typeface="Roboto"/>
              </a:rPr>
              <a:t>For business owners, managers, HR professionals and others, part of preparing for change is understanding yourself and how your perspective on the world may influence who you hire, how you hire, and the environment you create within your business.</a:t>
            </a:r>
          </a:p>
          <a:p>
            <a:pPr>
              <a:spcBef>
                <a:spcPts val="1000"/>
              </a:spcBef>
              <a:spcAft>
                <a:spcPts val="300"/>
              </a:spcAft>
            </a:pPr>
            <a:r>
              <a:rPr lang="en-US" sz="1400" dirty="0">
                <a:solidFill>
                  <a:srgbClr val="333333"/>
                </a:solidFill>
                <a:latin typeface="National 2"/>
                <a:ea typeface="National Book" panose="02000503000000020004" pitchFamily="2" charset="77"/>
                <a:cs typeface="Roboto"/>
              </a:rPr>
              <a:t>You can use this tool to help examine your world view, assumptions, and what to do with this knowledge.</a:t>
            </a:r>
          </a:p>
        </p:txBody>
      </p:sp>
      <p:sp>
        <p:nvSpPr>
          <p:cNvPr id="14" name="TextBox 13">
            <a:extLst>
              <a:ext uri="{FF2B5EF4-FFF2-40B4-BE49-F238E27FC236}">
                <a16:creationId xmlns:a16="http://schemas.microsoft.com/office/drawing/2014/main" id="{CE9090F0-603B-1190-C3DB-AD02B67821A2}"/>
              </a:ext>
            </a:extLst>
          </p:cNvPr>
          <p:cNvSpPr txBox="1"/>
          <p:nvPr/>
        </p:nvSpPr>
        <p:spPr>
          <a:xfrm>
            <a:off x="493303" y="3763118"/>
            <a:ext cx="5291356" cy="1982594"/>
          </a:xfrm>
          <a:prstGeom prst="rect">
            <a:avLst/>
          </a:prstGeom>
          <a:noFill/>
        </p:spPr>
        <p:txBody>
          <a:bodyPr wrap="square">
            <a:spAutoFit/>
          </a:bodyPr>
          <a:lstStyle/>
          <a:p>
            <a:pPr marL="342900" indent="-342900">
              <a:buFont typeface="+mj-lt"/>
              <a:buAutoNum type="arabicPeriod"/>
            </a:pPr>
            <a:r>
              <a:rPr lang="en-US" sz="1400" b="1" dirty="0">
                <a:latin typeface="National 2" panose="02000003000000000000" pitchFamily="2" charset="77"/>
              </a:rPr>
              <a:t>Sketch yourself in the middle of this circle</a:t>
            </a:r>
          </a:p>
          <a:p>
            <a:pPr>
              <a:spcBef>
                <a:spcPts val="1000"/>
              </a:spcBef>
              <a:spcAft>
                <a:spcPts val="300"/>
              </a:spcAft>
            </a:pPr>
            <a:r>
              <a:rPr lang="en-US" sz="1400" dirty="0">
                <a:solidFill>
                  <a:srgbClr val="333333"/>
                </a:solidFill>
                <a:latin typeface="National 2"/>
              </a:rPr>
              <a:t>You can represent yourself in any way you want. For example, you may draw an outline of yourself and use symbols that are meaningful to you. Consider how your culture and experience intersect with who you are. You can use symbols only you understand.</a:t>
            </a:r>
          </a:p>
          <a:p>
            <a:endParaRPr lang="en-US" sz="1400" b="1" dirty="0">
              <a:latin typeface="National 2" panose="02000003000000000000" pitchFamily="2" charset="77"/>
            </a:endParaRPr>
          </a:p>
          <a:p>
            <a:pPr marL="342900" indent="-342900">
              <a:buFont typeface="+mj-lt"/>
              <a:buAutoNum type="arabicPeriod" startAt="2"/>
            </a:pPr>
            <a:r>
              <a:rPr lang="en-US" sz="1400" b="1" dirty="0">
                <a:latin typeface="National 2" panose="02000003000000000000" pitchFamily="2" charset="77"/>
              </a:rPr>
              <a:t>Answer the questions on the following page</a:t>
            </a:r>
          </a:p>
        </p:txBody>
      </p:sp>
      <p:sp>
        <p:nvSpPr>
          <p:cNvPr id="15" name="docshape248">
            <a:extLst>
              <a:ext uri="{FF2B5EF4-FFF2-40B4-BE49-F238E27FC236}">
                <a16:creationId xmlns:a16="http://schemas.microsoft.com/office/drawing/2014/main" id="{160D558E-17AF-A745-63D0-19C88F898E58}"/>
              </a:ext>
            </a:extLst>
          </p:cNvPr>
          <p:cNvSpPr>
            <a:spLocks noChangeAspect="1" noEditPoints="1" noChangeArrowheads="1" noChangeShapeType="1" noTextEdit="1"/>
          </p:cNvSpPr>
          <p:nvPr/>
        </p:nvSpPr>
        <p:spPr bwMode="auto">
          <a:xfrm>
            <a:off x="5517396" y="233447"/>
            <a:ext cx="6366046" cy="6366046"/>
          </a:xfrm>
          <a:custGeom>
            <a:avLst/>
            <a:gdLst>
              <a:gd name="T0" fmla="+- 0 10494 6865"/>
              <a:gd name="T1" fmla="*/ T0 w 8013"/>
              <a:gd name="T2" fmla="*/ 18 h 8013"/>
              <a:gd name="T3" fmla="+- 0 10054 6865"/>
              <a:gd name="T4" fmla="*/ T3 w 8013"/>
              <a:gd name="T5" fmla="*/ 83 h 8013"/>
              <a:gd name="T6" fmla="+- 0 9632 6865"/>
              <a:gd name="T7" fmla="*/ T6 w 8013"/>
              <a:gd name="T8" fmla="*/ 195 h 8013"/>
              <a:gd name="T9" fmla="+- 0 9229 6865"/>
              <a:gd name="T10" fmla="*/ T9 w 8013"/>
              <a:gd name="T11" fmla="*/ 351 h 8013"/>
              <a:gd name="T12" fmla="+- 0 8849 6865"/>
              <a:gd name="T13" fmla="*/ T12 w 8013"/>
              <a:gd name="T14" fmla="*/ 547 h 8013"/>
              <a:gd name="T15" fmla="+- 0 8493 6865"/>
              <a:gd name="T16" fmla="*/ T15 w 8013"/>
              <a:gd name="T17" fmla="*/ 781 h 8013"/>
              <a:gd name="T18" fmla="+- 0 8166 6865"/>
              <a:gd name="T19" fmla="*/ T18 w 8013"/>
              <a:gd name="T20" fmla="*/ 1051 h 8013"/>
              <a:gd name="T21" fmla="+- 0 7868 6865"/>
              <a:gd name="T22" fmla="*/ T21 w 8013"/>
              <a:gd name="T23" fmla="*/ 1354 h 8013"/>
              <a:gd name="T24" fmla="+- 0 7604 6865"/>
              <a:gd name="T25" fmla="*/ T24 w 8013"/>
              <a:gd name="T26" fmla="*/ 1686 h 8013"/>
              <a:gd name="T27" fmla="+- 0 7376 6865"/>
              <a:gd name="T28" fmla="*/ T27 w 8013"/>
              <a:gd name="T29" fmla="*/ 2046 h 8013"/>
              <a:gd name="T30" fmla="+- 0 7186 6865"/>
              <a:gd name="T31" fmla="*/ T30 w 8013"/>
              <a:gd name="T32" fmla="*/ 2430 h 8013"/>
              <a:gd name="T33" fmla="+- 0 7038 6865"/>
              <a:gd name="T34" fmla="*/ T33 w 8013"/>
              <a:gd name="T35" fmla="*/ 2836 h 8013"/>
              <a:gd name="T36" fmla="+- 0 6934 6865"/>
              <a:gd name="T37" fmla="*/ T36 w 8013"/>
              <a:gd name="T38" fmla="*/ 3262 h 8013"/>
              <a:gd name="T39" fmla="+- 0 6876 6865"/>
              <a:gd name="T40" fmla="*/ T39 w 8013"/>
              <a:gd name="T41" fmla="*/ 3704 h 8013"/>
              <a:gd name="T42" fmla="+- 0 6867 6865"/>
              <a:gd name="T43" fmla="*/ T42 w 8013"/>
              <a:gd name="T44" fmla="*/ 4158 h 8013"/>
              <a:gd name="T45" fmla="+- 0 6909 6865"/>
              <a:gd name="T46" fmla="*/ T45 w 8013"/>
              <a:gd name="T47" fmla="*/ 4605 h 8013"/>
              <a:gd name="T48" fmla="+- 0 6998 6865"/>
              <a:gd name="T49" fmla="*/ T48 w 8013"/>
              <a:gd name="T50" fmla="*/ 5036 h 8013"/>
              <a:gd name="T51" fmla="+- 0 7132 6865"/>
              <a:gd name="T52" fmla="*/ T51 w 8013"/>
              <a:gd name="T53" fmla="*/ 5449 h 8013"/>
              <a:gd name="T54" fmla="+- 0 7308 6865"/>
              <a:gd name="T55" fmla="*/ T54 w 8013"/>
              <a:gd name="T56" fmla="*/ 5841 h 8013"/>
              <a:gd name="T57" fmla="+- 0 7524 6865"/>
              <a:gd name="T58" fmla="*/ T57 w 8013"/>
              <a:gd name="T59" fmla="*/ 6209 h 8013"/>
              <a:gd name="T60" fmla="+- 0 7776 6865"/>
              <a:gd name="T61" fmla="*/ T60 w 8013"/>
              <a:gd name="T62" fmla="*/ 6551 h 8013"/>
              <a:gd name="T63" fmla="+- 0 8063 6865"/>
              <a:gd name="T64" fmla="*/ T63 w 8013"/>
              <a:gd name="T65" fmla="*/ 6864 h 8013"/>
              <a:gd name="T66" fmla="+- 0 8381 6865"/>
              <a:gd name="T67" fmla="*/ T66 w 8013"/>
              <a:gd name="T68" fmla="*/ 7145 h 8013"/>
              <a:gd name="T69" fmla="+- 0 8727 6865"/>
              <a:gd name="T70" fmla="*/ T69 w 8013"/>
              <a:gd name="T71" fmla="*/ 7391 h 8013"/>
              <a:gd name="T72" fmla="+- 0 9100 6865"/>
              <a:gd name="T73" fmla="*/ T72 w 8013"/>
              <a:gd name="T74" fmla="*/ 7600 h 8013"/>
              <a:gd name="T75" fmla="+- 0 9495 6865"/>
              <a:gd name="T76" fmla="*/ T75 w 8013"/>
              <a:gd name="T77" fmla="*/ 7770 h 8013"/>
              <a:gd name="T78" fmla="+- 0 9911 6865"/>
              <a:gd name="T79" fmla="*/ T78 w 8013"/>
              <a:gd name="T80" fmla="*/ 7896 h 8013"/>
              <a:gd name="T81" fmla="+- 0 10345 6865"/>
              <a:gd name="T82" fmla="*/ T81 w 8013"/>
              <a:gd name="T83" fmla="*/ 7978 h 8013"/>
              <a:gd name="T84" fmla="+- 0 10794 6865"/>
              <a:gd name="T85" fmla="*/ T84 w 8013"/>
              <a:gd name="T86" fmla="*/ 8011 h 8013"/>
              <a:gd name="T87" fmla="+- 0 11248 6865"/>
              <a:gd name="T88" fmla="*/ T87 w 8013"/>
              <a:gd name="T89" fmla="*/ 7995 h 8013"/>
              <a:gd name="T90" fmla="+- 0 11687 6865"/>
              <a:gd name="T91" fmla="*/ T90 w 8013"/>
              <a:gd name="T92" fmla="*/ 7929 h 8013"/>
              <a:gd name="T93" fmla="+- 0 12109 6865"/>
              <a:gd name="T94" fmla="*/ T93 w 8013"/>
              <a:gd name="T95" fmla="*/ 7817 h 8013"/>
              <a:gd name="T96" fmla="+- 0 12512 6865"/>
              <a:gd name="T97" fmla="*/ T96 w 8013"/>
              <a:gd name="T98" fmla="*/ 7661 h 8013"/>
              <a:gd name="T99" fmla="+- 0 12892 6865"/>
              <a:gd name="T100" fmla="*/ T99 w 8013"/>
              <a:gd name="T101" fmla="*/ 7465 h 8013"/>
              <a:gd name="T102" fmla="+- 0 13248 6865"/>
              <a:gd name="T103" fmla="*/ T102 w 8013"/>
              <a:gd name="T104" fmla="*/ 7231 h 8013"/>
              <a:gd name="T105" fmla="+- 0 13576 6865"/>
              <a:gd name="T106" fmla="*/ T105 w 8013"/>
              <a:gd name="T107" fmla="*/ 6961 h 8013"/>
              <a:gd name="T108" fmla="+- 0 13873 6865"/>
              <a:gd name="T109" fmla="*/ T108 w 8013"/>
              <a:gd name="T110" fmla="*/ 6658 h 8013"/>
              <a:gd name="T111" fmla="+- 0 14137 6865"/>
              <a:gd name="T112" fmla="*/ T111 w 8013"/>
              <a:gd name="T113" fmla="*/ 6326 h 8013"/>
              <a:gd name="T114" fmla="+- 0 14365 6865"/>
              <a:gd name="T115" fmla="*/ T114 w 8013"/>
              <a:gd name="T116" fmla="*/ 5966 h 8013"/>
              <a:gd name="T117" fmla="+- 0 14555 6865"/>
              <a:gd name="T118" fmla="*/ T117 w 8013"/>
              <a:gd name="T119" fmla="*/ 5582 h 8013"/>
              <a:gd name="T120" fmla="+- 0 14703 6865"/>
              <a:gd name="T121" fmla="*/ T120 w 8013"/>
              <a:gd name="T122" fmla="*/ 5176 h 8013"/>
              <a:gd name="T123" fmla="+- 0 14808 6865"/>
              <a:gd name="T124" fmla="*/ T123 w 8013"/>
              <a:gd name="T125" fmla="*/ 4750 h 8013"/>
              <a:gd name="T126" fmla="+- 0 14865 6865"/>
              <a:gd name="T127" fmla="*/ T126 w 8013"/>
              <a:gd name="T128" fmla="*/ 4308 h 8013"/>
              <a:gd name="T129" fmla="+- 0 14874 6865"/>
              <a:gd name="T130" fmla="*/ T129 w 8013"/>
              <a:gd name="T131" fmla="*/ 3854 h 8013"/>
              <a:gd name="T132" fmla="+- 0 14832 6865"/>
              <a:gd name="T133" fmla="*/ T132 w 8013"/>
              <a:gd name="T134" fmla="*/ 3407 h 8013"/>
              <a:gd name="T135" fmla="+- 0 14743 6865"/>
              <a:gd name="T136" fmla="*/ T135 w 8013"/>
              <a:gd name="T137" fmla="*/ 2976 h 8013"/>
              <a:gd name="T138" fmla="+- 0 14609 6865"/>
              <a:gd name="T139" fmla="*/ T138 w 8013"/>
              <a:gd name="T140" fmla="*/ 2563 h 8013"/>
              <a:gd name="T141" fmla="+- 0 14433 6865"/>
              <a:gd name="T142" fmla="*/ T141 w 8013"/>
              <a:gd name="T143" fmla="*/ 2171 h 8013"/>
              <a:gd name="T144" fmla="+- 0 14217 6865"/>
              <a:gd name="T145" fmla="*/ T144 w 8013"/>
              <a:gd name="T146" fmla="*/ 1803 h 8013"/>
              <a:gd name="T147" fmla="+- 0 13965 6865"/>
              <a:gd name="T148" fmla="*/ T147 w 8013"/>
              <a:gd name="T149" fmla="*/ 1461 h 8013"/>
              <a:gd name="T150" fmla="+- 0 13678 6865"/>
              <a:gd name="T151" fmla="*/ T150 w 8013"/>
              <a:gd name="T152" fmla="*/ 1148 h 8013"/>
              <a:gd name="T153" fmla="+- 0 13360 6865"/>
              <a:gd name="T154" fmla="*/ T153 w 8013"/>
              <a:gd name="T155" fmla="*/ 867 h 8013"/>
              <a:gd name="T156" fmla="+- 0 13014 6865"/>
              <a:gd name="T157" fmla="*/ T156 w 8013"/>
              <a:gd name="T158" fmla="*/ 621 h 8013"/>
              <a:gd name="T159" fmla="+- 0 12641 6865"/>
              <a:gd name="T160" fmla="*/ T159 w 8013"/>
              <a:gd name="T161" fmla="*/ 412 h 8013"/>
              <a:gd name="T162" fmla="+- 0 12246 6865"/>
              <a:gd name="T163" fmla="*/ T162 w 8013"/>
              <a:gd name="T164" fmla="*/ 242 h 8013"/>
              <a:gd name="T165" fmla="+- 0 11830 6865"/>
              <a:gd name="T166" fmla="*/ T165 w 8013"/>
              <a:gd name="T167" fmla="*/ 116 h 8013"/>
              <a:gd name="T168" fmla="+- 0 11396 6865"/>
              <a:gd name="T169" fmla="*/ T168 w 8013"/>
              <a:gd name="T170" fmla="*/ 34 h 8013"/>
              <a:gd name="T171" fmla="+- 0 10947 6865"/>
              <a:gd name="T172" fmla="*/ T171 w 8013"/>
              <a:gd name="T173" fmla="*/ 1 h 8013"/>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 ang="0">
                <a:pos x="T136" y="T137"/>
              </a:cxn>
              <a:cxn ang="0">
                <a:pos x="T139" y="T140"/>
              </a:cxn>
              <a:cxn ang="0">
                <a:pos x="T142" y="T143"/>
              </a:cxn>
              <a:cxn ang="0">
                <a:pos x="T145" y="T146"/>
              </a:cxn>
              <a:cxn ang="0">
                <a:pos x="T148" y="T149"/>
              </a:cxn>
              <a:cxn ang="0">
                <a:pos x="T151" y="T152"/>
              </a:cxn>
              <a:cxn ang="0">
                <a:pos x="T154" y="T155"/>
              </a:cxn>
              <a:cxn ang="0">
                <a:pos x="T157" y="T158"/>
              </a:cxn>
              <a:cxn ang="0">
                <a:pos x="T160" y="T161"/>
              </a:cxn>
              <a:cxn ang="0">
                <a:pos x="T163" y="T164"/>
              </a:cxn>
              <a:cxn ang="0">
                <a:pos x="T166" y="T167"/>
              </a:cxn>
              <a:cxn ang="0">
                <a:pos x="T169" y="T170"/>
              </a:cxn>
              <a:cxn ang="0">
                <a:pos x="T172" y="T173"/>
              </a:cxn>
            </a:cxnLst>
            <a:rect l="0" t="0" r="r" b="b"/>
            <a:pathLst>
              <a:path w="8013" h="8013">
                <a:moveTo>
                  <a:pt x="4006" y="0"/>
                </a:moveTo>
                <a:lnTo>
                  <a:pt x="3929" y="1"/>
                </a:lnTo>
                <a:lnTo>
                  <a:pt x="3854" y="3"/>
                </a:lnTo>
                <a:lnTo>
                  <a:pt x="3778" y="6"/>
                </a:lnTo>
                <a:lnTo>
                  <a:pt x="3703" y="11"/>
                </a:lnTo>
                <a:lnTo>
                  <a:pt x="3629" y="18"/>
                </a:lnTo>
                <a:lnTo>
                  <a:pt x="3554" y="25"/>
                </a:lnTo>
                <a:lnTo>
                  <a:pt x="3480" y="34"/>
                </a:lnTo>
                <a:lnTo>
                  <a:pt x="3407" y="44"/>
                </a:lnTo>
                <a:lnTo>
                  <a:pt x="3334" y="56"/>
                </a:lnTo>
                <a:lnTo>
                  <a:pt x="3261" y="69"/>
                </a:lnTo>
                <a:lnTo>
                  <a:pt x="3189" y="83"/>
                </a:lnTo>
                <a:lnTo>
                  <a:pt x="3118" y="99"/>
                </a:lnTo>
                <a:lnTo>
                  <a:pt x="3046" y="116"/>
                </a:lnTo>
                <a:lnTo>
                  <a:pt x="2976" y="134"/>
                </a:lnTo>
                <a:lnTo>
                  <a:pt x="2906" y="153"/>
                </a:lnTo>
                <a:lnTo>
                  <a:pt x="2836" y="173"/>
                </a:lnTo>
                <a:lnTo>
                  <a:pt x="2767" y="195"/>
                </a:lnTo>
                <a:lnTo>
                  <a:pt x="2698" y="218"/>
                </a:lnTo>
                <a:lnTo>
                  <a:pt x="2630" y="242"/>
                </a:lnTo>
                <a:lnTo>
                  <a:pt x="2563" y="268"/>
                </a:lnTo>
                <a:lnTo>
                  <a:pt x="2496" y="294"/>
                </a:lnTo>
                <a:lnTo>
                  <a:pt x="2430" y="322"/>
                </a:lnTo>
                <a:lnTo>
                  <a:pt x="2364" y="351"/>
                </a:lnTo>
                <a:lnTo>
                  <a:pt x="2299" y="381"/>
                </a:lnTo>
                <a:lnTo>
                  <a:pt x="2235" y="412"/>
                </a:lnTo>
                <a:lnTo>
                  <a:pt x="2171" y="444"/>
                </a:lnTo>
                <a:lnTo>
                  <a:pt x="2108" y="477"/>
                </a:lnTo>
                <a:lnTo>
                  <a:pt x="2045" y="512"/>
                </a:lnTo>
                <a:lnTo>
                  <a:pt x="1984" y="547"/>
                </a:lnTo>
                <a:lnTo>
                  <a:pt x="1923" y="583"/>
                </a:lnTo>
                <a:lnTo>
                  <a:pt x="1862" y="621"/>
                </a:lnTo>
                <a:lnTo>
                  <a:pt x="1803" y="660"/>
                </a:lnTo>
                <a:lnTo>
                  <a:pt x="1744" y="699"/>
                </a:lnTo>
                <a:lnTo>
                  <a:pt x="1686" y="740"/>
                </a:lnTo>
                <a:lnTo>
                  <a:pt x="1628" y="781"/>
                </a:lnTo>
                <a:lnTo>
                  <a:pt x="1572" y="824"/>
                </a:lnTo>
                <a:lnTo>
                  <a:pt x="1516" y="867"/>
                </a:lnTo>
                <a:lnTo>
                  <a:pt x="1461" y="912"/>
                </a:lnTo>
                <a:lnTo>
                  <a:pt x="1407" y="957"/>
                </a:lnTo>
                <a:lnTo>
                  <a:pt x="1353" y="1004"/>
                </a:lnTo>
                <a:lnTo>
                  <a:pt x="1301" y="1051"/>
                </a:lnTo>
                <a:lnTo>
                  <a:pt x="1249" y="1099"/>
                </a:lnTo>
                <a:lnTo>
                  <a:pt x="1198" y="1148"/>
                </a:lnTo>
                <a:lnTo>
                  <a:pt x="1148" y="1198"/>
                </a:lnTo>
                <a:lnTo>
                  <a:pt x="1099" y="1249"/>
                </a:lnTo>
                <a:lnTo>
                  <a:pt x="1051" y="1301"/>
                </a:lnTo>
                <a:lnTo>
                  <a:pt x="1003" y="1354"/>
                </a:lnTo>
                <a:lnTo>
                  <a:pt x="957" y="1407"/>
                </a:lnTo>
                <a:lnTo>
                  <a:pt x="911" y="1461"/>
                </a:lnTo>
                <a:lnTo>
                  <a:pt x="867" y="1516"/>
                </a:lnTo>
                <a:lnTo>
                  <a:pt x="823" y="1572"/>
                </a:lnTo>
                <a:lnTo>
                  <a:pt x="781" y="1629"/>
                </a:lnTo>
                <a:lnTo>
                  <a:pt x="739" y="1686"/>
                </a:lnTo>
                <a:lnTo>
                  <a:pt x="699" y="1744"/>
                </a:lnTo>
                <a:lnTo>
                  <a:pt x="659" y="1803"/>
                </a:lnTo>
                <a:lnTo>
                  <a:pt x="621" y="1863"/>
                </a:lnTo>
                <a:lnTo>
                  <a:pt x="583" y="1923"/>
                </a:lnTo>
                <a:lnTo>
                  <a:pt x="546" y="1984"/>
                </a:lnTo>
                <a:lnTo>
                  <a:pt x="511" y="2046"/>
                </a:lnTo>
                <a:lnTo>
                  <a:pt x="477" y="2108"/>
                </a:lnTo>
                <a:lnTo>
                  <a:pt x="443" y="2171"/>
                </a:lnTo>
                <a:lnTo>
                  <a:pt x="411" y="2235"/>
                </a:lnTo>
                <a:lnTo>
                  <a:pt x="380" y="2300"/>
                </a:lnTo>
                <a:lnTo>
                  <a:pt x="350" y="2365"/>
                </a:lnTo>
                <a:lnTo>
                  <a:pt x="321" y="2430"/>
                </a:lnTo>
                <a:lnTo>
                  <a:pt x="294" y="2496"/>
                </a:lnTo>
                <a:lnTo>
                  <a:pt x="267" y="2563"/>
                </a:lnTo>
                <a:lnTo>
                  <a:pt x="242" y="2631"/>
                </a:lnTo>
                <a:lnTo>
                  <a:pt x="218" y="2699"/>
                </a:lnTo>
                <a:lnTo>
                  <a:pt x="195" y="2767"/>
                </a:lnTo>
                <a:lnTo>
                  <a:pt x="173" y="2836"/>
                </a:lnTo>
                <a:lnTo>
                  <a:pt x="152" y="2906"/>
                </a:lnTo>
                <a:lnTo>
                  <a:pt x="133" y="2976"/>
                </a:lnTo>
                <a:lnTo>
                  <a:pt x="115" y="3047"/>
                </a:lnTo>
                <a:lnTo>
                  <a:pt x="98" y="3118"/>
                </a:lnTo>
                <a:lnTo>
                  <a:pt x="83" y="3190"/>
                </a:lnTo>
                <a:lnTo>
                  <a:pt x="69" y="3262"/>
                </a:lnTo>
                <a:lnTo>
                  <a:pt x="56" y="3334"/>
                </a:lnTo>
                <a:lnTo>
                  <a:pt x="44" y="3407"/>
                </a:lnTo>
                <a:lnTo>
                  <a:pt x="34" y="3481"/>
                </a:lnTo>
                <a:lnTo>
                  <a:pt x="25" y="3555"/>
                </a:lnTo>
                <a:lnTo>
                  <a:pt x="17" y="3629"/>
                </a:lnTo>
                <a:lnTo>
                  <a:pt x="11" y="3704"/>
                </a:lnTo>
                <a:lnTo>
                  <a:pt x="6" y="3779"/>
                </a:lnTo>
                <a:lnTo>
                  <a:pt x="2" y="3854"/>
                </a:lnTo>
                <a:lnTo>
                  <a:pt x="0" y="3930"/>
                </a:lnTo>
                <a:lnTo>
                  <a:pt x="0" y="4006"/>
                </a:lnTo>
                <a:lnTo>
                  <a:pt x="0" y="4082"/>
                </a:lnTo>
                <a:lnTo>
                  <a:pt x="2" y="4158"/>
                </a:lnTo>
                <a:lnTo>
                  <a:pt x="6" y="4233"/>
                </a:lnTo>
                <a:lnTo>
                  <a:pt x="11" y="4308"/>
                </a:lnTo>
                <a:lnTo>
                  <a:pt x="17" y="4383"/>
                </a:lnTo>
                <a:lnTo>
                  <a:pt x="25" y="4457"/>
                </a:lnTo>
                <a:lnTo>
                  <a:pt x="34" y="4531"/>
                </a:lnTo>
                <a:lnTo>
                  <a:pt x="44" y="4605"/>
                </a:lnTo>
                <a:lnTo>
                  <a:pt x="56" y="4678"/>
                </a:lnTo>
                <a:lnTo>
                  <a:pt x="69" y="4750"/>
                </a:lnTo>
                <a:lnTo>
                  <a:pt x="83" y="4822"/>
                </a:lnTo>
                <a:lnTo>
                  <a:pt x="98" y="4894"/>
                </a:lnTo>
                <a:lnTo>
                  <a:pt x="115" y="4965"/>
                </a:lnTo>
                <a:lnTo>
                  <a:pt x="133" y="5036"/>
                </a:lnTo>
                <a:lnTo>
                  <a:pt x="152" y="5106"/>
                </a:lnTo>
                <a:lnTo>
                  <a:pt x="173" y="5176"/>
                </a:lnTo>
                <a:lnTo>
                  <a:pt x="195" y="5245"/>
                </a:lnTo>
                <a:lnTo>
                  <a:pt x="218" y="5313"/>
                </a:lnTo>
                <a:lnTo>
                  <a:pt x="242" y="5381"/>
                </a:lnTo>
                <a:lnTo>
                  <a:pt x="267" y="5449"/>
                </a:lnTo>
                <a:lnTo>
                  <a:pt x="294" y="5516"/>
                </a:lnTo>
                <a:lnTo>
                  <a:pt x="321" y="5582"/>
                </a:lnTo>
                <a:lnTo>
                  <a:pt x="350" y="5647"/>
                </a:lnTo>
                <a:lnTo>
                  <a:pt x="380" y="5713"/>
                </a:lnTo>
                <a:lnTo>
                  <a:pt x="411" y="5777"/>
                </a:lnTo>
                <a:lnTo>
                  <a:pt x="443" y="5841"/>
                </a:lnTo>
                <a:lnTo>
                  <a:pt x="477" y="5904"/>
                </a:lnTo>
                <a:lnTo>
                  <a:pt x="511" y="5966"/>
                </a:lnTo>
                <a:lnTo>
                  <a:pt x="546" y="6028"/>
                </a:lnTo>
                <a:lnTo>
                  <a:pt x="583" y="6089"/>
                </a:lnTo>
                <a:lnTo>
                  <a:pt x="621" y="6149"/>
                </a:lnTo>
                <a:lnTo>
                  <a:pt x="659" y="6209"/>
                </a:lnTo>
                <a:lnTo>
                  <a:pt x="699" y="6268"/>
                </a:lnTo>
                <a:lnTo>
                  <a:pt x="739" y="6326"/>
                </a:lnTo>
                <a:lnTo>
                  <a:pt x="781" y="6383"/>
                </a:lnTo>
                <a:lnTo>
                  <a:pt x="823" y="6440"/>
                </a:lnTo>
                <a:lnTo>
                  <a:pt x="867" y="6496"/>
                </a:lnTo>
                <a:lnTo>
                  <a:pt x="911" y="6551"/>
                </a:lnTo>
                <a:lnTo>
                  <a:pt x="957" y="6605"/>
                </a:lnTo>
                <a:lnTo>
                  <a:pt x="1003" y="6658"/>
                </a:lnTo>
                <a:lnTo>
                  <a:pt x="1051" y="6711"/>
                </a:lnTo>
                <a:lnTo>
                  <a:pt x="1099" y="6763"/>
                </a:lnTo>
                <a:lnTo>
                  <a:pt x="1148" y="6814"/>
                </a:lnTo>
                <a:lnTo>
                  <a:pt x="1198" y="6864"/>
                </a:lnTo>
                <a:lnTo>
                  <a:pt x="1249" y="6913"/>
                </a:lnTo>
                <a:lnTo>
                  <a:pt x="1301" y="6961"/>
                </a:lnTo>
                <a:lnTo>
                  <a:pt x="1353" y="7008"/>
                </a:lnTo>
                <a:lnTo>
                  <a:pt x="1407" y="7055"/>
                </a:lnTo>
                <a:lnTo>
                  <a:pt x="1461" y="7100"/>
                </a:lnTo>
                <a:lnTo>
                  <a:pt x="1516" y="7145"/>
                </a:lnTo>
                <a:lnTo>
                  <a:pt x="1572" y="7188"/>
                </a:lnTo>
                <a:lnTo>
                  <a:pt x="1628" y="7231"/>
                </a:lnTo>
                <a:lnTo>
                  <a:pt x="1686" y="7272"/>
                </a:lnTo>
                <a:lnTo>
                  <a:pt x="1744" y="7313"/>
                </a:lnTo>
                <a:lnTo>
                  <a:pt x="1803" y="7352"/>
                </a:lnTo>
                <a:lnTo>
                  <a:pt x="1862" y="7391"/>
                </a:lnTo>
                <a:lnTo>
                  <a:pt x="1923" y="7429"/>
                </a:lnTo>
                <a:lnTo>
                  <a:pt x="1984" y="7465"/>
                </a:lnTo>
                <a:lnTo>
                  <a:pt x="2045" y="7501"/>
                </a:lnTo>
                <a:lnTo>
                  <a:pt x="2108" y="7535"/>
                </a:lnTo>
                <a:lnTo>
                  <a:pt x="2171" y="7568"/>
                </a:lnTo>
                <a:lnTo>
                  <a:pt x="2235" y="7600"/>
                </a:lnTo>
                <a:lnTo>
                  <a:pt x="2299" y="7631"/>
                </a:lnTo>
                <a:lnTo>
                  <a:pt x="2364" y="7661"/>
                </a:lnTo>
                <a:lnTo>
                  <a:pt x="2430" y="7690"/>
                </a:lnTo>
                <a:lnTo>
                  <a:pt x="2496" y="7718"/>
                </a:lnTo>
                <a:lnTo>
                  <a:pt x="2563" y="7744"/>
                </a:lnTo>
                <a:lnTo>
                  <a:pt x="2630" y="7770"/>
                </a:lnTo>
                <a:lnTo>
                  <a:pt x="2698" y="7794"/>
                </a:lnTo>
                <a:lnTo>
                  <a:pt x="2767" y="7817"/>
                </a:lnTo>
                <a:lnTo>
                  <a:pt x="2836" y="7839"/>
                </a:lnTo>
                <a:lnTo>
                  <a:pt x="2906" y="7859"/>
                </a:lnTo>
                <a:lnTo>
                  <a:pt x="2976" y="7878"/>
                </a:lnTo>
                <a:lnTo>
                  <a:pt x="3046" y="7896"/>
                </a:lnTo>
                <a:lnTo>
                  <a:pt x="3118" y="7913"/>
                </a:lnTo>
                <a:lnTo>
                  <a:pt x="3189" y="7929"/>
                </a:lnTo>
                <a:lnTo>
                  <a:pt x="3261" y="7943"/>
                </a:lnTo>
                <a:lnTo>
                  <a:pt x="3334" y="7956"/>
                </a:lnTo>
                <a:lnTo>
                  <a:pt x="3407" y="7968"/>
                </a:lnTo>
                <a:lnTo>
                  <a:pt x="3480" y="7978"/>
                </a:lnTo>
                <a:lnTo>
                  <a:pt x="3554" y="7987"/>
                </a:lnTo>
                <a:lnTo>
                  <a:pt x="3629" y="7995"/>
                </a:lnTo>
                <a:lnTo>
                  <a:pt x="3703" y="8001"/>
                </a:lnTo>
                <a:lnTo>
                  <a:pt x="3778" y="8006"/>
                </a:lnTo>
                <a:lnTo>
                  <a:pt x="3854" y="8009"/>
                </a:lnTo>
                <a:lnTo>
                  <a:pt x="3929" y="8011"/>
                </a:lnTo>
                <a:lnTo>
                  <a:pt x="4006" y="8012"/>
                </a:lnTo>
                <a:lnTo>
                  <a:pt x="4082" y="8011"/>
                </a:lnTo>
                <a:lnTo>
                  <a:pt x="4157" y="8009"/>
                </a:lnTo>
                <a:lnTo>
                  <a:pt x="4233" y="8006"/>
                </a:lnTo>
                <a:lnTo>
                  <a:pt x="4308" y="8001"/>
                </a:lnTo>
                <a:lnTo>
                  <a:pt x="4383" y="7995"/>
                </a:lnTo>
                <a:lnTo>
                  <a:pt x="4457" y="7987"/>
                </a:lnTo>
                <a:lnTo>
                  <a:pt x="4531" y="7978"/>
                </a:lnTo>
                <a:lnTo>
                  <a:pt x="4604" y="7968"/>
                </a:lnTo>
                <a:lnTo>
                  <a:pt x="4677" y="7956"/>
                </a:lnTo>
                <a:lnTo>
                  <a:pt x="4750" y="7943"/>
                </a:lnTo>
                <a:lnTo>
                  <a:pt x="4822" y="7929"/>
                </a:lnTo>
                <a:lnTo>
                  <a:pt x="4894" y="7913"/>
                </a:lnTo>
                <a:lnTo>
                  <a:pt x="4965" y="7896"/>
                </a:lnTo>
                <a:lnTo>
                  <a:pt x="5035" y="7878"/>
                </a:lnTo>
                <a:lnTo>
                  <a:pt x="5106" y="7859"/>
                </a:lnTo>
                <a:lnTo>
                  <a:pt x="5175" y="7839"/>
                </a:lnTo>
                <a:lnTo>
                  <a:pt x="5244" y="7817"/>
                </a:lnTo>
                <a:lnTo>
                  <a:pt x="5313" y="7794"/>
                </a:lnTo>
                <a:lnTo>
                  <a:pt x="5381" y="7770"/>
                </a:lnTo>
                <a:lnTo>
                  <a:pt x="5448" y="7744"/>
                </a:lnTo>
                <a:lnTo>
                  <a:pt x="5515" y="7718"/>
                </a:lnTo>
                <a:lnTo>
                  <a:pt x="5581" y="7690"/>
                </a:lnTo>
                <a:lnTo>
                  <a:pt x="5647" y="7661"/>
                </a:lnTo>
                <a:lnTo>
                  <a:pt x="5712" y="7631"/>
                </a:lnTo>
                <a:lnTo>
                  <a:pt x="5776" y="7600"/>
                </a:lnTo>
                <a:lnTo>
                  <a:pt x="5840" y="7568"/>
                </a:lnTo>
                <a:lnTo>
                  <a:pt x="5903" y="7535"/>
                </a:lnTo>
                <a:lnTo>
                  <a:pt x="5966" y="7501"/>
                </a:lnTo>
                <a:lnTo>
                  <a:pt x="6027" y="7465"/>
                </a:lnTo>
                <a:lnTo>
                  <a:pt x="6089" y="7429"/>
                </a:lnTo>
                <a:lnTo>
                  <a:pt x="6149" y="7391"/>
                </a:lnTo>
                <a:lnTo>
                  <a:pt x="6208" y="7352"/>
                </a:lnTo>
                <a:lnTo>
                  <a:pt x="6267" y="7313"/>
                </a:lnTo>
                <a:lnTo>
                  <a:pt x="6325" y="7272"/>
                </a:lnTo>
                <a:lnTo>
                  <a:pt x="6383" y="7231"/>
                </a:lnTo>
                <a:lnTo>
                  <a:pt x="6439" y="7188"/>
                </a:lnTo>
                <a:lnTo>
                  <a:pt x="6495" y="7145"/>
                </a:lnTo>
                <a:lnTo>
                  <a:pt x="6550" y="7100"/>
                </a:lnTo>
                <a:lnTo>
                  <a:pt x="6605" y="7055"/>
                </a:lnTo>
                <a:lnTo>
                  <a:pt x="6658" y="7008"/>
                </a:lnTo>
                <a:lnTo>
                  <a:pt x="6711" y="6961"/>
                </a:lnTo>
                <a:lnTo>
                  <a:pt x="6762" y="6913"/>
                </a:lnTo>
                <a:lnTo>
                  <a:pt x="6813" y="6864"/>
                </a:lnTo>
                <a:lnTo>
                  <a:pt x="6863" y="6814"/>
                </a:lnTo>
                <a:lnTo>
                  <a:pt x="6912" y="6763"/>
                </a:lnTo>
                <a:lnTo>
                  <a:pt x="6960" y="6711"/>
                </a:lnTo>
                <a:lnTo>
                  <a:pt x="7008" y="6658"/>
                </a:lnTo>
                <a:lnTo>
                  <a:pt x="7054" y="6605"/>
                </a:lnTo>
                <a:lnTo>
                  <a:pt x="7100" y="6551"/>
                </a:lnTo>
                <a:lnTo>
                  <a:pt x="7144" y="6496"/>
                </a:lnTo>
                <a:lnTo>
                  <a:pt x="7188" y="6440"/>
                </a:lnTo>
                <a:lnTo>
                  <a:pt x="7230" y="6383"/>
                </a:lnTo>
                <a:lnTo>
                  <a:pt x="7272" y="6326"/>
                </a:lnTo>
                <a:lnTo>
                  <a:pt x="7312" y="6268"/>
                </a:lnTo>
                <a:lnTo>
                  <a:pt x="7352" y="6209"/>
                </a:lnTo>
                <a:lnTo>
                  <a:pt x="7391" y="6149"/>
                </a:lnTo>
                <a:lnTo>
                  <a:pt x="7428" y="6089"/>
                </a:lnTo>
                <a:lnTo>
                  <a:pt x="7465" y="6028"/>
                </a:lnTo>
                <a:lnTo>
                  <a:pt x="7500" y="5966"/>
                </a:lnTo>
                <a:lnTo>
                  <a:pt x="7534" y="5904"/>
                </a:lnTo>
                <a:lnTo>
                  <a:pt x="7568" y="5841"/>
                </a:lnTo>
                <a:lnTo>
                  <a:pt x="7600" y="5777"/>
                </a:lnTo>
                <a:lnTo>
                  <a:pt x="7631" y="5713"/>
                </a:lnTo>
                <a:lnTo>
                  <a:pt x="7661" y="5647"/>
                </a:lnTo>
                <a:lnTo>
                  <a:pt x="7690" y="5582"/>
                </a:lnTo>
                <a:lnTo>
                  <a:pt x="7717" y="5516"/>
                </a:lnTo>
                <a:lnTo>
                  <a:pt x="7744" y="5449"/>
                </a:lnTo>
                <a:lnTo>
                  <a:pt x="7769" y="5381"/>
                </a:lnTo>
                <a:lnTo>
                  <a:pt x="7793" y="5313"/>
                </a:lnTo>
                <a:lnTo>
                  <a:pt x="7816" y="5245"/>
                </a:lnTo>
                <a:lnTo>
                  <a:pt x="7838" y="5176"/>
                </a:lnTo>
                <a:lnTo>
                  <a:pt x="7859" y="5106"/>
                </a:lnTo>
                <a:lnTo>
                  <a:pt x="7878" y="5036"/>
                </a:lnTo>
                <a:lnTo>
                  <a:pt x="7896" y="4965"/>
                </a:lnTo>
                <a:lnTo>
                  <a:pt x="7913" y="4894"/>
                </a:lnTo>
                <a:lnTo>
                  <a:pt x="7928" y="4822"/>
                </a:lnTo>
                <a:lnTo>
                  <a:pt x="7943" y="4750"/>
                </a:lnTo>
                <a:lnTo>
                  <a:pt x="7956" y="4678"/>
                </a:lnTo>
                <a:lnTo>
                  <a:pt x="7967" y="4605"/>
                </a:lnTo>
                <a:lnTo>
                  <a:pt x="7977" y="4531"/>
                </a:lnTo>
                <a:lnTo>
                  <a:pt x="7986" y="4457"/>
                </a:lnTo>
                <a:lnTo>
                  <a:pt x="7994" y="4383"/>
                </a:lnTo>
                <a:lnTo>
                  <a:pt x="8000" y="4308"/>
                </a:lnTo>
                <a:lnTo>
                  <a:pt x="8005" y="4233"/>
                </a:lnTo>
                <a:lnTo>
                  <a:pt x="8009" y="4158"/>
                </a:lnTo>
                <a:lnTo>
                  <a:pt x="8011" y="4082"/>
                </a:lnTo>
                <a:lnTo>
                  <a:pt x="8012" y="4006"/>
                </a:lnTo>
                <a:lnTo>
                  <a:pt x="8011" y="3930"/>
                </a:lnTo>
                <a:lnTo>
                  <a:pt x="8009" y="3854"/>
                </a:lnTo>
                <a:lnTo>
                  <a:pt x="8005" y="3779"/>
                </a:lnTo>
                <a:lnTo>
                  <a:pt x="8000" y="3704"/>
                </a:lnTo>
                <a:lnTo>
                  <a:pt x="7994" y="3629"/>
                </a:lnTo>
                <a:lnTo>
                  <a:pt x="7986" y="3555"/>
                </a:lnTo>
                <a:lnTo>
                  <a:pt x="7977" y="3481"/>
                </a:lnTo>
                <a:lnTo>
                  <a:pt x="7967" y="3407"/>
                </a:lnTo>
                <a:lnTo>
                  <a:pt x="7956" y="3334"/>
                </a:lnTo>
                <a:lnTo>
                  <a:pt x="7943" y="3262"/>
                </a:lnTo>
                <a:lnTo>
                  <a:pt x="7928" y="3190"/>
                </a:lnTo>
                <a:lnTo>
                  <a:pt x="7913" y="3118"/>
                </a:lnTo>
                <a:lnTo>
                  <a:pt x="7896" y="3047"/>
                </a:lnTo>
                <a:lnTo>
                  <a:pt x="7878" y="2976"/>
                </a:lnTo>
                <a:lnTo>
                  <a:pt x="7859" y="2906"/>
                </a:lnTo>
                <a:lnTo>
                  <a:pt x="7838" y="2836"/>
                </a:lnTo>
                <a:lnTo>
                  <a:pt x="7816" y="2767"/>
                </a:lnTo>
                <a:lnTo>
                  <a:pt x="7793" y="2699"/>
                </a:lnTo>
                <a:lnTo>
                  <a:pt x="7769" y="2631"/>
                </a:lnTo>
                <a:lnTo>
                  <a:pt x="7744" y="2563"/>
                </a:lnTo>
                <a:lnTo>
                  <a:pt x="7717" y="2496"/>
                </a:lnTo>
                <a:lnTo>
                  <a:pt x="7690" y="2430"/>
                </a:lnTo>
                <a:lnTo>
                  <a:pt x="7661" y="2365"/>
                </a:lnTo>
                <a:lnTo>
                  <a:pt x="7631" y="2300"/>
                </a:lnTo>
                <a:lnTo>
                  <a:pt x="7600" y="2235"/>
                </a:lnTo>
                <a:lnTo>
                  <a:pt x="7568" y="2171"/>
                </a:lnTo>
                <a:lnTo>
                  <a:pt x="7534" y="2108"/>
                </a:lnTo>
                <a:lnTo>
                  <a:pt x="7500" y="2046"/>
                </a:lnTo>
                <a:lnTo>
                  <a:pt x="7465" y="1984"/>
                </a:lnTo>
                <a:lnTo>
                  <a:pt x="7428" y="1923"/>
                </a:lnTo>
                <a:lnTo>
                  <a:pt x="7391" y="1863"/>
                </a:lnTo>
                <a:lnTo>
                  <a:pt x="7352" y="1803"/>
                </a:lnTo>
                <a:lnTo>
                  <a:pt x="7312" y="1744"/>
                </a:lnTo>
                <a:lnTo>
                  <a:pt x="7272" y="1686"/>
                </a:lnTo>
                <a:lnTo>
                  <a:pt x="7230" y="1629"/>
                </a:lnTo>
                <a:lnTo>
                  <a:pt x="7188" y="1572"/>
                </a:lnTo>
                <a:lnTo>
                  <a:pt x="7144" y="1516"/>
                </a:lnTo>
                <a:lnTo>
                  <a:pt x="7100" y="1461"/>
                </a:lnTo>
                <a:lnTo>
                  <a:pt x="7054" y="1407"/>
                </a:lnTo>
                <a:lnTo>
                  <a:pt x="7008" y="1354"/>
                </a:lnTo>
                <a:lnTo>
                  <a:pt x="6960" y="1301"/>
                </a:lnTo>
                <a:lnTo>
                  <a:pt x="6912" y="1249"/>
                </a:lnTo>
                <a:lnTo>
                  <a:pt x="6863" y="1198"/>
                </a:lnTo>
                <a:lnTo>
                  <a:pt x="6813" y="1148"/>
                </a:lnTo>
                <a:lnTo>
                  <a:pt x="6762" y="1099"/>
                </a:lnTo>
                <a:lnTo>
                  <a:pt x="6711" y="1051"/>
                </a:lnTo>
                <a:lnTo>
                  <a:pt x="6658" y="1004"/>
                </a:lnTo>
                <a:lnTo>
                  <a:pt x="6605" y="957"/>
                </a:lnTo>
                <a:lnTo>
                  <a:pt x="6550" y="912"/>
                </a:lnTo>
                <a:lnTo>
                  <a:pt x="6495" y="867"/>
                </a:lnTo>
                <a:lnTo>
                  <a:pt x="6439" y="824"/>
                </a:lnTo>
                <a:lnTo>
                  <a:pt x="6383" y="781"/>
                </a:lnTo>
                <a:lnTo>
                  <a:pt x="6325" y="740"/>
                </a:lnTo>
                <a:lnTo>
                  <a:pt x="6267" y="699"/>
                </a:lnTo>
                <a:lnTo>
                  <a:pt x="6208" y="660"/>
                </a:lnTo>
                <a:lnTo>
                  <a:pt x="6149" y="621"/>
                </a:lnTo>
                <a:lnTo>
                  <a:pt x="6089" y="583"/>
                </a:lnTo>
                <a:lnTo>
                  <a:pt x="6027" y="547"/>
                </a:lnTo>
                <a:lnTo>
                  <a:pt x="5966" y="512"/>
                </a:lnTo>
                <a:lnTo>
                  <a:pt x="5903" y="477"/>
                </a:lnTo>
                <a:lnTo>
                  <a:pt x="5840" y="444"/>
                </a:lnTo>
                <a:lnTo>
                  <a:pt x="5776" y="412"/>
                </a:lnTo>
                <a:lnTo>
                  <a:pt x="5712" y="381"/>
                </a:lnTo>
                <a:lnTo>
                  <a:pt x="5647" y="351"/>
                </a:lnTo>
                <a:lnTo>
                  <a:pt x="5581" y="322"/>
                </a:lnTo>
                <a:lnTo>
                  <a:pt x="5515" y="294"/>
                </a:lnTo>
                <a:lnTo>
                  <a:pt x="5448" y="268"/>
                </a:lnTo>
                <a:lnTo>
                  <a:pt x="5381" y="242"/>
                </a:lnTo>
                <a:lnTo>
                  <a:pt x="5313" y="218"/>
                </a:lnTo>
                <a:lnTo>
                  <a:pt x="5244" y="195"/>
                </a:lnTo>
                <a:lnTo>
                  <a:pt x="5175" y="173"/>
                </a:lnTo>
                <a:lnTo>
                  <a:pt x="5106" y="153"/>
                </a:lnTo>
                <a:lnTo>
                  <a:pt x="5035" y="134"/>
                </a:lnTo>
                <a:lnTo>
                  <a:pt x="4965" y="116"/>
                </a:lnTo>
                <a:lnTo>
                  <a:pt x="4894" y="99"/>
                </a:lnTo>
                <a:lnTo>
                  <a:pt x="4822" y="83"/>
                </a:lnTo>
                <a:lnTo>
                  <a:pt x="4750" y="69"/>
                </a:lnTo>
                <a:lnTo>
                  <a:pt x="4677" y="56"/>
                </a:lnTo>
                <a:lnTo>
                  <a:pt x="4604" y="44"/>
                </a:lnTo>
                <a:lnTo>
                  <a:pt x="4531" y="34"/>
                </a:lnTo>
                <a:lnTo>
                  <a:pt x="4457" y="25"/>
                </a:lnTo>
                <a:lnTo>
                  <a:pt x="4383" y="18"/>
                </a:lnTo>
                <a:lnTo>
                  <a:pt x="4308" y="11"/>
                </a:lnTo>
                <a:lnTo>
                  <a:pt x="4233" y="6"/>
                </a:lnTo>
                <a:lnTo>
                  <a:pt x="4157" y="3"/>
                </a:lnTo>
                <a:lnTo>
                  <a:pt x="4082" y="1"/>
                </a:lnTo>
                <a:lnTo>
                  <a:pt x="4006" y="0"/>
                </a:lnTo>
                <a:close/>
              </a:path>
            </a:pathLst>
          </a:custGeom>
          <a:solidFill>
            <a:schemeClr val="accent2">
              <a:lumMod val="60000"/>
              <a:lumOff val="40000"/>
              <a:alpha val="24706"/>
            </a:schemeClr>
          </a:solidFill>
          <a:ln>
            <a:noFill/>
          </a:ln>
        </p:spPr>
        <p:txBody>
          <a:bodyPr rot="0" vert="horz" wrap="square" lIns="91440" tIns="45720" rIns="91440" bIns="45720" anchor="t" anchorCtr="0" upright="1">
            <a:noAutofit/>
          </a:bodyPr>
          <a:lstStyle/>
          <a:p>
            <a:endParaRPr lang="en-GB"/>
          </a:p>
        </p:txBody>
      </p:sp>
      <p:grpSp>
        <p:nvGrpSpPr>
          <p:cNvPr id="16" name="Group 15">
            <a:extLst>
              <a:ext uri="{FF2B5EF4-FFF2-40B4-BE49-F238E27FC236}">
                <a16:creationId xmlns:a16="http://schemas.microsoft.com/office/drawing/2014/main" id="{79E8BCDD-DE0E-3837-7316-FDEC8552CB31}"/>
              </a:ext>
            </a:extLst>
          </p:cNvPr>
          <p:cNvGrpSpPr/>
          <p:nvPr/>
        </p:nvGrpSpPr>
        <p:grpSpPr>
          <a:xfrm>
            <a:off x="5804274" y="516696"/>
            <a:ext cx="6703862" cy="5718112"/>
            <a:chOff x="7460276" y="2740991"/>
            <a:chExt cx="6703862" cy="5718112"/>
          </a:xfrm>
        </p:grpSpPr>
        <p:sp>
          <p:nvSpPr>
            <p:cNvPr id="17" name="TextBox 16">
              <a:extLst>
                <a:ext uri="{FF2B5EF4-FFF2-40B4-BE49-F238E27FC236}">
                  <a16:creationId xmlns:a16="http://schemas.microsoft.com/office/drawing/2014/main" id="{7172FAC6-5021-B8A6-3192-C789830DA16C}"/>
                </a:ext>
              </a:extLst>
            </p:cNvPr>
            <p:cNvSpPr txBox="1"/>
            <p:nvPr/>
          </p:nvSpPr>
          <p:spPr>
            <a:xfrm>
              <a:off x="7843560" y="4034375"/>
              <a:ext cx="1437958" cy="191334"/>
            </a:xfrm>
            <a:prstGeom prst="rect">
              <a:avLst/>
            </a:prstGeom>
            <a:noFill/>
          </p:spPr>
          <p:txBody>
            <a:bodyPr wrap="square" lIns="0" tIns="0" rIns="0" bIns="0" rtlCol="0">
              <a:spAutoFit/>
            </a:bodyPr>
            <a:lstStyle/>
            <a:p>
              <a:pPr>
                <a:lnSpc>
                  <a:spcPct val="110000"/>
                </a:lnSpc>
                <a:spcBef>
                  <a:spcPts val="1000"/>
                </a:spcBef>
              </a:pPr>
              <a:r>
                <a:rPr lang="en-US" sz="1200" dirty="0">
                  <a:latin typeface="National 2" panose="02000003000000000000" pitchFamily="2" charset="77"/>
                </a:rPr>
                <a:t>Preferences</a:t>
              </a:r>
            </a:p>
          </p:txBody>
        </p:sp>
        <p:sp>
          <p:nvSpPr>
            <p:cNvPr id="18" name="TextBox 17">
              <a:extLst>
                <a:ext uri="{FF2B5EF4-FFF2-40B4-BE49-F238E27FC236}">
                  <a16:creationId xmlns:a16="http://schemas.microsoft.com/office/drawing/2014/main" id="{F4F6F66D-015E-579C-2356-8BC1BBADA383}"/>
                </a:ext>
              </a:extLst>
            </p:cNvPr>
            <p:cNvSpPr txBox="1"/>
            <p:nvPr/>
          </p:nvSpPr>
          <p:spPr>
            <a:xfrm>
              <a:off x="7460276" y="5388120"/>
              <a:ext cx="1437958" cy="191334"/>
            </a:xfrm>
            <a:prstGeom prst="rect">
              <a:avLst/>
            </a:prstGeom>
            <a:noFill/>
          </p:spPr>
          <p:txBody>
            <a:bodyPr wrap="square" lIns="0" tIns="0" rIns="0" bIns="0" rtlCol="0">
              <a:spAutoFit/>
            </a:bodyPr>
            <a:lstStyle/>
            <a:p>
              <a:pPr>
                <a:lnSpc>
                  <a:spcPct val="110000"/>
                </a:lnSpc>
                <a:spcBef>
                  <a:spcPts val="1000"/>
                </a:spcBef>
              </a:pPr>
              <a:r>
                <a:rPr lang="en-US" sz="1200" dirty="0">
                  <a:latin typeface="National 2" panose="02000003000000000000" pitchFamily="2" charset="77"/>
                </a:rPr>
                <a:t>Age</a:t>
              </a:r>
            </a:p>
          </p:txBody>
        </p:sp>
        <p:sp>
          <p:nvSpPr>
            <p:cNvPr id="19" name="TextBox 18">
              <a:extLst>
                <a:ext uri="{FF2B5EF4-FFF2-40B4-BE49-F238E27FC236}">
                  <a16:creationId xmlns:a16="http://schemas.microsoft.com/office/drawing/2014/main" id="{7924B839-E164-290D-C905-3F64B17C8ADF}"/>
                </a:ext>
              </a:extLst>
            </p:cNvPr>
            <p:cNvSpPr txBox="1"/>
            <p:nvPr/>
          </p:nvSpPr>
          <p:spPr>
            <a:xfrm>
              <a:off x="7751905" y="6712671"/>
              <a:ext cx="1437958" cy="191334"/>
            </a:xfrm>
            <a:prstGeom prst="rect">
              <a:avLst/>
            </a:prstGeom>
            <a:noFill/>
          </p:spPr>
          <p:txBody>
            <a:bodyPr wrap="square" lIns="0" tIns="0" rIns="0" bIns="0" rtlCol="0">
              <a:spAutoFit/>
            </a:bodyPr>
            <a:lstStyle/>
            <a:p>
              <a:pPr>
                <a:lnSpc>
                  <a:spcPct val="110000"/>
                </a:lnSpc>
                <a:spcBef>
                  <a:spcPts val="1000"/>
                </a:spcBef>
              </a:pPr>
              <a:r>
                <a:rPr lang="en-US" sz="1200">
                  <a:latin typeface="National 2" panose="02000003000000000000" pitchFamily="2" charset="77"/>
                </a:rPr>
                <a:t>Ethnicity</a:t>
              </a:r>
            </a:p>
          </p:txBody>
        </p:sp>
        <p:sp>
          <p:nvSpPr>
            <p:cNvPr id="20" name="TextBox 19">
              <a:extLst>
                <a:ext uri="{FF2B5EF4-FFF2-40B4-BE49-F238E27FC236}">
                  <a16:creationId xmlns:a16="http://schemas.microsoft.com/office/drawing/2014/main" id="{87125EC6-911D-40AA-3DD1-F5E35A45C430}"/>
                </a:ext>
              </a:extLst>
            </p:cNvPr>
            <p:cNvSpPr txBox="1"/>
            <p:nvPr/>
          </p:nvSpPr>
          <p:spPr>
            <a:xfrm>
              <a:off x="8470884" y="7856542"/>
              <a:ext cx="1437958" cy="191334"/>
            </a:xfrm>
            <a:prstGeom prst="rect">
              <a:avLst/>
            </a:prstGeom>
            <a:noFill/>
          </p:spPr>
          <p:txBody>
            <a:bodyPr wrap="square" lIns="0" tIns="0" rIns="0" bIns="0" rtlCol="0">
              <a:spAutoFit/>
            </a:bodyPr>
            <a:lstStyle/>
            <a:p>
              <a:pPr>
                <a:lnSpc>
                  <a:spcPct val="110000"/>
                </a:lnSpc>
                <a:spcBef>
                  <a:spcPts val="1000"/>
                </a:spcBef>
              </a:pPr>
              <a:r>
                <a:rPr lang="en-US" sz="1200">
                  <a:latin typeface="National 2" panose="02000003000000000000" pitchFamily="2" charset="77"/>
                </a:rPr>
                <a:t>Experiences</a:t>
              </a:r>
            </a:p>
          </p:txBody>
        </p:sp>
        <p:sp>
          <p:nvSpPr>
            <p:cNvPr id="21" name="TextBox 20">
              <a:extLst>
                <a:ext uri="{FF2B5EF4-FFF2-40B4-BE49-F238E27FC236}">
                  <a16:creationId xmlns:a16="http://schemas.microsoft.com/office/drawing/2014/main" id="{6136467A-4725-937D-A09B-F787206EA0C3}"/>
                </a:ext>
              </a:extLst>
            </p:cNvPr>
            <p:cNvSpPr txBox="1"/>
            <p:nvPr/>
          </p:nvSpPr>
          <p:spPr>
            <a:xfrm>
              <a:off x="10832436" y="8267769"/>
              <a:ext cx="1437958" cy="191334"/>
            </a:xfrm>
            <a:prstGeom prst="rect">
              <a:avLst/>
            </a:prstGeom>
            <a:noFill/>
          </p:spPr>
          <p:txBody>
            <a:bodyPr wrap="square" lIns="0" tIns="0" rIns="0" bIns="0" rtlCol="0">
              <a:spAutoFit/>
            </a:bodyPr>
            <a:lstStyle/>
            <a:p>
              <a:pPr>
                <a:lnSpc>
                  <a:spcPct val="110000"/>
                </a:lnSpc>
                <a:spcBef>
                  <a:spcPts val="1000"/>
                </a:spcBef>
              </a:pPr>
              <a:r>
                <a:rPr lang="en-US" sz="1200">
                  <a:latin typeface="National 2" panose="02000003000000000000" pitchFamily="2" charset="77"/>
                </a:rPr>
                <a:t>Education</a:t>
              </a:r>
            </a:p>
          </p:txBody>
        </p:sp>
        <p:sp>
          <p:nvSpPr>
            <p:cNvPr id="22" name="TextBox 21">
              <a:extLst>
                <a:ext uri="{FF2B5EF4-FFF2-40B4-BE49-F238E27FC236}">
                  <a16:creationId xmlns:a16="http://schemas.microsoft.com/office/drawing/2014/main" id="{F5078C1F-3055-0AAE-709B-2234873CE482}"/>
                </a:ext>
              </a:extLst>
            </p:cNvPr>
            <p:cNvSpPr txBox="1"/>
            <p:nvPr/>
          </p:nvSpPr>
          <p:spPr>
            <a:xfrm>
              <a:off x="12270394" y="6978710"/>
              <a:ext cx="1437958" cy="191334"/>
            </a:xfrm>
            <a:prstGeom prst="rect">
              <a:avLst/>
            </a:prstGeom>
            <a:noFill/>
          </p:spPr>
          <p:txBody>
            <a:bodyPr wrap="square" lIns="0" tIns="0" rIns="0" bIns="0" rtlCol="0">
              <a:spAutoFit/>
            </a:bodyPr>
            <a:lstStyle/>
            <a:p>
              <a:pPr>
                <a:lnSpc>
                  <a:spcPct val="110000"/>
                </a:lnSpc>
                <a:spcBef>
                  <a:spcPts val="1000"/>
                </a:spcBef>
              </a:pPr>
              <a:r>
                <a:rPr lang="en-US" sz="1200">
                  <a:latin typeface="National 2" panose="02000003000000000000" pitchFamily="2" charset="77"/>
                </a:rPr>
                <a:t>Sexuality</a:t>
              </a:r>
            </a:p>
          </p:txBody>
        </p:sp>
        <p:sp>
          <p:nvSpPr>
            <p:cNvPr id="23" name="TextBox 22">
              <a:extLst>
                <a:ext uri="{FF2B5EF4-FFF2-40B4-BE49-F238E27FC236}">
                  <a16:creationId xmlns:a16="http://schemas.microsoft.com/office/drawing/2014/main" id="{1BE843B2-4292-1D6B-2D9C-D34A23D02591}"/>
                </a:ext>
              </a:extLst>
            </p:cNvPr>
            <p:cNvSpPr txBox="1"/>
            <p:nvPr/>
          </p:nvSpPr>
          <p:spPr>
            <a:xfrm>
              <a:off x="12726180" y="5250239"/>
              <a:ext cx="1437958" cy="191334"/>
            </a:xfrm>
            <a:prstGeom prst="rect">
              <a:avLst/>
            </a:prstGeom>
            <a:noFill/>
          </p:spPr>
          <p:txBody>
            <a:bodyPr wrap="square" lIns="0" tIns="0" rIns="0" bIns="0" rtlCol="0">
              <a:spAutoFit/>
            </a:bodyPr>
            <a:lstStyle/>
            <a:p>
              <a:pPr>
                <a:lnSpc>
                  <a:spcPct val="110000"/>
                </a:lnSpc>
                <a:spcBef>
                  <a:spcPts val="1000"/>
                </a:spcBef>
              </a:pPr>
              <a:r>
                <a:rPr lang="en-US" sz="1200">
                  <a:latin typeface="National 2" panose="02000003000000000000" pitchFamily="2" charset="77"/>
                </a:rPr>
                <a:t>Gender</a:t>
              </a:r>
            </a:p>
          </p:txBody>
        </p:sp>
        <p:sp>
          <p:nvSpPr>
            <p:cNvPr id="24" name="TextBox 23">
              <a:extLst>
                <a:ext uri="{FF2B5EF4-FFF2-40B4-BE49-F238E27FC236}">
                  <a16:creationId xmlns:a16="http://schemas.microsoft.com/office/drawing/2014/main" id="{CF12F083-415F-B89C-88FF-B4C0CD2F493B}"/>
                </a:ext>
              </a:extLst>
            </p:cNvPr>
            <p:cNvSpPr txBox="1"/>
            <p:nvPr/>
          </p:nvSpPr>
          <p:spPr>
            <a:xfrm>
              <a:off x="11433976" y="3639908"/>
              <a:ext cx="1437958" cy="394467"/>
            </a:xfrm>
            <a:prstGeom prst="rect">
              <a:avLst/>
            </a:prstGeom>
            <a:noFill/>
          </p:spPr>
          <p:txBody>
            <a:bodyPr wrap="square" lIns="0" tIns="0" rIns="0" bIns="0" rtlCol="0">
              <a:spAutoFit/>
            </a:bodyPr>
            <a:lstStyle/>
            <a:p>
              <a:pPr algn="ctr">
                <a:lnSpc>
                  <a:spcPct val="110000"/>
                </a:lnSpc>
                <a:spcBef>
                  <a:spcPts val="1000"/>
                </a:spcBef>
              </a:pPr>
              <a:r>
                <a:rPr lang="en-US" sz="1200">
                  <a:latin typeface="National 2" panose="02000003000000000000" pitchFamily="2" charset="77"/>
                </a:rPr>
                <a:t>Socio-economic position</a:t>
              </a:r>
            </a:p>
          </p:txBody>
        </p:sp>
        <p:sp>
          <p:nvSpPr>
            <p:cNvPr id="25" name="TextBox 24">
              <a:extLst>
                <a:ext uri="{FF2B5EF4-FFF2-40B4-BE49-F238E27FC236}">
                  <a16:creationId xmlns:a16="http://schemas.microsoft.com/office/drawing/2014/main" id="{EEBDC083-0DFD-2E23-295B-FA1865A7919D}"/>
                </a:ext>
              </a:extLst>
            </p:cNvPr>
            <p:cNvSpPr txBox="1"/>
            <p:nvPr/>
          </p:nvSpPr>
          <p:spPr>
            <a:xfrm>
              <a:off x="9394478" y="2740991"/>
              <a:ext cx="1437958" cy="394467"/>
            </a:xfrm>
            <a:prstGeom prst="rect">
              <a:avLst/>
            </a:prstGeom>
            <a:noFill/>
          </p:spPr>
          <p:txBody>
            <a:bodyPr wrap="square" lIns="0" tIns="0" rIns="0" bIns="0" rtlCol="0">
              <a:spAutoFit/>
            </a:bodyPr>
            <a:lstStyle/>
            <a:p>
              <a:pPr algn="ctr">
                <a:lnSpc>
                  <a:spcPct val="110000"/>
                </a:lnSpc>
                <a:spcBef>
                  <a:spcPts val="1000"/>
                </a:spcBef>
              </a:pPr>
              <a:r>
                <a:rPr lang="en-US" sz="1200" dirty="0">
                  <a:latin typeface="National 2" panose="02000003000000000000" pitchFamily="2" charset="77"/>
                </a:rPr>
                <a:t>Work / career milestones</a:t>
              </a:r>
            </a:p>
          </p:txBody>
        </p:sp>
      </p:grpSp>
    </p:spTree>
    <p:extLst>
      <p:ext uri="{BB962C8B-B14F-4D97-AF65-F5344CB8AC3E}">
        <p14:creationId xmlns:p14="http://schemas.microsoft.com/office/powerpoint/2010/main" val="404217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6AD9C0B-75DC-C890-6A46-43E8519AE20B}"/>
              </a:ext>
            </a:extLst>
          </p:cNvPr>
          <p:cNvSpPr/>
          <p:nvPr/>
        </p:nvSpPr>
        <p:spPr>
          <a:xfrm>
            <a:off x="6338516" y="3797469"/>
            <a:ext cx="5368176" cy="2536830"/>
          </a:xfrm>
          <a:prstGeom prst="roundRect">
            <a:avLst/>
          </a:prstGeom>
          <a:solidFill>
            <a:srgbClr val="00A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Rounded Corners 17">
            <a:extLst>
              <a:ext uri="{FF2B5EF4-FFF2-40B4-BE49-F238E27FC236}">
                <a16:creationId xmlns:a16="http://schemas.microsoft.com/office/drawing/2014/main" id="{05FE6EA1-5A53-B50F-5ECF-B6D3169C1756}"/>
              </a:ext>
            </a:extLst>
          </p:cNvPr>
          <p:cNvSpPr/>
          <p:nvPr/>
        </p:nvSpPr>
        <p:spPr>
          <a:xfrm>
            <a:off x="562051" y="3797469"/>
            <a:ext cx="5368176" cy="2536830"/>
          </a:xfrm>
          <a:prstGeom prst="roundRect">
            <a:avLst/>
          </a:prstGeom>
          <a:solidFill>
            <a:srgbClr val="00A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Rectangle: Rounded Corners 16">
            <a:extLst>
              <a:ext uri="{FF2B5EF4-FFF2-40B4-BE49-F238E27FC236}">
                <a16:creationId xmlns:a16="http://schemas.microsoft.com/office/drawing/2014/main" id="{ECC3B11D-ECA2-2079-5374-C5A656584A26}"/>
              </a:ext>
            </a:extLst>
          </p:cNvPr>
          <p:cNvSpPr/>
          <p:nvPr/>
        </p:nvSpPr>
        <p:spPr>
          <a:xfrm>
            <a:off x="6338516" y="968544"/>
            <a:ext cx="5368176" cy="2536830"/>
          </a:xfrm>
          <a:prstGeom prst="roundRect">
            <a:avLst/>
          </a:prstGeom>
          <a:solidFill>
            <a:srgbClr val="00A6A7"/>
          </a:solidFill>
          <a:ln>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Rectangle: Rounded Corners 15">
            <a:extLst>
              <a:ext uri="{FF2B5EF4-FFF2-40B4-BE49-F238E27FC236}">
                <a16:creationId xmlns:a16="http://schemas.microsoft.com/office/drawing/2014/main" id="{CD0F06EA-7AF6-08BB-6A5C-3AD60E5D8D85}"/>
              </a:ext>
            </a:extLst>
          </p:cNvPr>
          <p:cNvSpPr/>
          <p:nvPr/>
        </p:nvSpPr>
        <p:spPr>
          <a:xfrm>
            <a:off x="562051" y="968544"/>
            <a:ext cx="5368176" cy="2536830"/>
          </a:xfrm>
          <a:prstGeom prst="roundRect">
            <a:avLst/>
          </a:prstGeom>
          <a:solidFill>
            <a:srgbClr val="00A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TextBox 7">
            <a:extLst>
              <a:ext uri="{FF2B5EF4-FFF2-40B4-BE49-F238E27FC236}">
                <a16:creationId xmlns:a16="http://schemas.microsoft.com/office/drawing/2014/main" id="{055C299D-2160-3C7D-F495-5B56A89FB1C8}"/>
              </a:ext>
            </a:extLst>
          </p:cNvPr>
          <p:cNvSpPr txBox="1"/>
          <p:nvPr/>
        </p:nvSpPr>
        <p:spPr>
          <a:xfrm>
            <a:off x="640567" y="1158137"/>
            <a:ext cx="5289659" cy="648704"/>
          </a:xfrm>
          <a:prstGeom prst="rect">
            <a:avLst/>
          </a:prstGeom>
          <a:noFill/>
        </p:spPr>
        <p:txBody>
          <a:bodyPr wrap="square">
            <a:spAutoFit/>
          </a:bodyPr>
          <a:lstStyle/>
          <a:p>
            <a:pPr marL="342900" marR="24130" lvl="0" indent="-342900">
              <a:lnSpc>
                <a:spcPct val="103000"/>
              </a:lnSpc>
              <a:spcBef>
                <a:spcPts val="585"/>
              </a:spcBef>
              <a:spcAft>
                <a:spcPts val="0"/>
              </a:spcAft>
              <a:buClr>
                <a:schemeClr val="accent2"/>
              </a:buClr>
              <a:buSzPct val="100000"/>
              <a:buFont typeface="+mj-lt"/>
              <a:buAutoNum type="arabicPeriod"/>
              <a:tabLst>
                <a:tab pos="577850" algn="l"/>
                <a:tab pos="578485" algn="l"/>
              </a:tabLst>
            </a:pPr>
            <a:r>
              <a:rPr lang="en-US" sz="1800" b="1" dirty="0">
                <a:latin typeface="National 2" panose="02000003000000000000" pitchFamily="2" charset="77"/>
              </a:rPr>
              <a:t>What preconceived ideas or assumptions do I have about hiring youth?</a:t>
            </a:r>
            <a:endParaRPr lang="en-NZ" sz="1800" b="1" dirty="0">
              <a:latin typeface="National 2" panose="02000003000000000000" pitchFamily="2" charset="77"/>
            </a:endParaRPr>
          </a:p>
        </p:txBody>
      </p:sp>
      <p:sp>
        <p:nvSpPr>
          <p:cNvPr id="10" name="TextBox 9">
            <a:extLst>
              <a:ext uri="{FF2B5EF4-FFF2-40B4-BE49-F238E27FC236}">
                <a16:creationId xmlns:a16="http://schemas.microsoft.com/office/drawing/2014/main" id="{07B68A6A-616B-C4DD-DD5F-6AA729729CB1}"/>
              </a:ext>
            </a:extLst>
          </p:cNvPr>
          <p:cNvSpPr txBox="1"/>
          <p:nvPr/>
        </p:nvSpPr>
        <p:spPr>
          <a:xfrm>
            <a:off x="640567" y="3943932"/>
            <a:ext cx="5289659" cy="935449"/>
          </a:xfrm>
          <a:prstGeom prst="rect">
            <a:avLst/>
          </a:prstGeom>
          <a:noFill/>
        </p:spPr>
        <p:txBody>
          <a:bodyPr wrap="square">
            <a:spAutoFit/>
          </a:bodyPr>
          <a:lstStyle/>
          <a:p>
            <a:pPr marL="342900" marR="24130" lvl="0" indent="-342900">
              <a:lnSpc>
                <a:spcPct val="103000"/>
              </a:lnSpc>
              <a:spcBef>
                <a:spcPts val="585"/>
              </a:spcBef>
              <a:spcAft>
                <a:spcPts val="0"/>
              </a:spcAft>
              <a:buClr>
                <a:schemeClr val="accent2"/>
              </a:buClr>
              <a:buSzPct val="100000"/>
              <a:buFont typeface="+mj-lt"/>
              <a:buAutoNum type="arabicPeriod" startAt="3"/>
              <a:tabLst>
                <a:tab pos="577850" algn="l"/>
                <a:tab pos="578485" algn="l"/>
              </a:tabLst>
            </a:pPr>
            <a:r>
              <a:rPr lang="en-US" sz="1800" b="1" dirty="0">
                <a:latin typeface="National 2" panose="02000003000000000000" pitchFamily="2" charset="77"/>
              </a:rPr>
              <a:t>How might my experiences and different aspects of my identity impact on my ability to understand the changing workforce?</a:t>
            </a:r>
          </a:p>
        </p:txBody>
      </p:sp>
      <p:sp>
        <p:nvSpPr>
          <p:cNvPr id="11" name="TextBox 10">
            <a:extLst>
              <a:ext uri="{FF2B5EF4-FFF2-40B4-BE49-F238E27FC236}">
                <a16:creationId xmlns:a16="http://schemas.microsoft.com/office/drawing/2014/main" id="{A6D67933-BEE2-A98B-50CD-27561A797DED}"/>
              </a:ext>
            </a:extLst>
          </p:cNvPr>
          <p:cNvSpPr txBox="1"/>
          <p:nvPr/>
        </p:nvSpPr>
        <p:spPr>
          <a:xfrm>
            <a:off x="6486726" y="1158137"/>
            <a:ext cx="5486401" cy="935449"/>
          </a:xfrm>
          <a:prstGeom prst="rect">
            <a:avLst/>
          </a:prstGeom>
          <a:noFill/>
        </p:spPr>
        <p:txBody>
          <a:bodyPr wrap="square">
            <a:spAutoFit/>
          </a:bodyPr>
          <a:lstStyle/>
          <a:p>
            <a:pPr marL="342900" marR="24130" lvl="0" indent="-342900">
              <a:lnSpc>
                <a:spcPct val="103000"/>
              </a:lnSpc>
              <a:spcBef>
                <a:spcPts val="585"/>
              </a:spcBef>
              <a:spcAft>
                <a:spcPts val="0"/>
              </a:spcAft>
              <a:buClr>
                <a:schemeClr val="accent2"/>
              </a:buClr>
              <a:buSzPct val="100000"/>
              <a:buFont typeface="+mj-lt"/>
              <a:buAutoNum type="arabicPeriod" startAt="2"/>
              <a:tabLst>
                <a:tab pos="577850" algn="l"/>
                <a:tab pos="578485" algn="l"/>
              </a:tabLst>
            </a:pPr>
            <a:r>
              <a:rPr lang="en-US" sz="1800" b="1" dirty="0">
                <a:latin typeface="National 2" panose="02000003000000000000" pitchFamily="2" charset="77"/>
              </a:rPr>
              <a:t>How might these preconceived ideas or assumptions impact on my ability to listen neutrally?</a:t>
            </a:r>
          </a:p>
        </p:txBody>
      </p:sp>
      <p:sp>
        <p:nvSpPr>
          <p:cNvPr id="13" name="TextBox 12">
            <a:extLst>
              <a:ext uri="{FF2B5EF4-FFF2-40B4-BE49-F238E27FC236}">
                <a16:creationId xmlns:a16="http://schemas.microsoft.com/office/drawing/2014/main" id="{C561B604-6EA3-6161-85FB-5EBD09DBAE72}"/>
              </a:ext>
            </a:extLst>
          </p:cNvPr>
          <p:cNvSpPr txBox="1"/>
          <p:nvPr/>
        </p:nvSpPr>
        <p:spPr>
          <a:xfrm>
            <a:off x="6417033" y="4046374"/>
            <a:ext cx="5289659" cy="650114"/>
          </a:xfrm>
          <a:prstGeom prst="rect">
            <a:avLst/>
          </a:prstGeom>
          <a:noFill/>
        </p:spPr>
        <p:txBody>
          <a:bodyPr wrap="square">
            <a:spAutoFit/>
          </a:bodyPr>
          <a:lstStyle/>
          <a:p>
            <a:pPr marL="342900" marR="24130" lvl="0" indent="-342900">
              <a:lnSpc>
                <a:spcPct val="103000"/>
              </a:lnSpc>
              <a:spcBef>
                <a:spcPts val="585"/>
              </a:spcBef>
              <a:spcAft>
                <a:spcPts val="0"/>
              </a:spcAft>
              <a:buClr>
                <a:schemeClr val="accent2"/>
              </a:buClr>
              <a:buSzPct val="100000"/>
              <a:buFont typeface="+mj-lt"/>
              <a:buAutoNum type="arabicPeriod" startAt="4"/>
              <a:tabLst>
                <a:tab pos="577850" algn="l"/>
                <a:tab pos="578485" algn="l"/>
              </a:tabLst>
            </a:pPr>
            <a:r>
              <a:rPr lang="en-US" sz="1800" b="1" dirty="0">
                <a:latin typeface="National 2" panose="02000003000000000000" pitchFamily="2" charset="77"/>
              </a:rPr>
              <a:t>What can I do to </a:t>
            </a:r>
            <a:r>
              <a:rPr lang="en-US" sz="1800" b="1" dirty="0" err="1">
                <a:latin typeface="National 2" panose="02000003000000000000" pitchFamily="2" charset="77"/>
              </a:rPr>
              <a:t>minimise</a:t>
            </a:r>
            <a:r>
              <a:rPr lang="en-US" sz="1800" b="1" dirty="0">
                <a:latin typeface="National 2" panose="02000003000000000000" pitchFamily="2" charset="77"/>
              </a:rPr>
              <a:t> the impact of my assumptions on my employment practices?</a:t>
            </a:r>
          </a:p>
        </p:txBody>
      </p:sp>
    </p:spTree>
    <p:extLst>
      <p:ext uri="{BB962C8B-B14F-4D97-AF65-F5344CB8AC3E}">
        <p14:creationId xmlns:p14="http://schemas.microsoft.com/office/powerpoint/2010/main" val="273381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E44B4-62CC-4718-93C2-35823FBD77DA}"/>
              </a:ext>
            </a:extLst>
          </p:cNvPr>
          <p:cNvSpPr>
            <a:spLocks noGrp="1"/>
          </p:cNvSpPr>
          <p:nvPr>
            <p:ph type="title"/>
          </p:nvPr>
        </p:nvSpPr>
        <p:spPr>
          <a:xfrm>
            <a:off x="580166" y="726415"/>
            <a:ext cx="10751325" cy="491415"/>
          </a:xfrm>
        </p:spPr>
        <p:txBody>
          <a:bodyPr/>
          <a:lstStyle/>
          <a:p>
            <a:r>
              <a:rPr lang="mi-NZ" dirty="0" err="1"/>
              <a:t>Youth</a:t>
            </a:r>
            <a:r>
              <a:rPr lang="mi-NZ" dirty="0"/>
              <a:t> </a:t>
            </a:r>
            <a:r>
              <a:rPr lang="mi-NZ" dirty="0" err="1"/>
              <a:t>employment</a:t>
            </a:r>
            <a:r>
              <a:rPr lang="mi-NZ" dirty="0"/>
              <a:t> </a:t>
            </a:r>
            <a:r>
              <a:rPr lang="mi-NZ" dirty="0" err="1"/>
              <a:t>journey</a:t>
            </a:r>
            <a:r>
              <a:rPr lang="mi-NZ" dirty="0"/>
              <a:t> </a:t>
            </a:r>
            <a:r>
              <a:rPr lang="mi-NZ" dirty="0" err="1"/>
              <a:t>stages</a:t>
            </a:r>
            <a:endParaRPr lang="en-NZ" dirty="0"/>
          </a:p>
        </p:txBody>
      </p:sp>
      <p:sp>
        <p:nvSpPr>
          <p:cNvPr id="5" name="TextBox 4">
            <a:extLst>
              <a:ext uri="{FF2B5EF4-FFF2-40B4-BE49-F238E27FC236}">
                <a16:creationId xmlns:a16="http://schemas.microsoft.com/office/drawing/2014/main" id="{3F993A57-6D89-8451-62F5-847BD04E48EB}"/>
              </a:ext>
            </a:extLst>
          </p:cNvPr>
          <p:cNvSpPr txBox="1"/>
          <p:nvPr/>
        </p:nvSpPr>
        <p:spPr>
          <a:xfrm>
            <a:off x="481977" y="1225463"/>
            <a:ext cx="5359240" cy="5328433"/>
          </a:xfrm>
          <a:prstGeom prst="roundRect">
            <a:avLst>
              <a:gd name="adj" fmla="val 9172"/>
            </a:avLst>
          </a:prstGeom>
          <a:solidFill>
            <a:schemeClr val="bg1">
              <a:lumMod val="95000"/>
            </a:schemeClr>
          </a:solidFill>
        </p:spPr>
        <p:txBody>
          <a:bodyPr wrap="square" lIns="180000" tIns="288000" rIns="144000" bIns="45720" anchor="t">
            <a:noAutofit/>
          </a:bodyPr>
          <a:lstStyle/>
          <a:p>
            <a:pPr>
              <a:lnSpc>
                <a:spcPct val="110000"/>
              </a:lnSpc>
              <a:spcBef>
                <a:spcPts val="200"/>
              </a:spcBef>
              <a:defRPr/>
            </a:pPr>
            <a:endParaRPr lang="en-AU" sz="1050" b="1" dirty="0">
              <a:latin typeface="National 2" panose="02000003000000000000" pitchFamily="50" charset="0"/>
              <a:ea typeface="National Book" panose="02000503000000020004" pitchFamily="2" charset="77"/>
            </a:endParaRPr>
          </a:p>
          <a:p>
            <a:pPr marL="0" marR="0" lvl="0" indent="0" algn="l" defTabSz="1472956">
              <a:lnSpc>
                <a:spcPct val="110000"/>
              </a:lnSpc>
              <a:spcBef>
                <a:spcPts val="200"/>
              </a:spcBef>
              <a:spcAft>
                <a:spcPts val="0"/>
              </a:spcAft>
              <a:buClrTx/>
              <a:buSzTx/>
              <a:buFontTx/>
              <a:buNone/>
              <a:tabLst/>
              <a:defRPr/>
            </a:pPr>
            <a:endParaRPr kumimoji="0" lang="en-AU" sz="1050" b="1" i="0" u="sng" strike="noStrike" kern="1200" cap="none" spc="0" normalizeH="0" baseline="0" noProof="0" dirty="0">
              <a:ln>
                <a:noFill/>
              </a:ln>
              <a:solidFill>
                <a:schemeClr val="tx1">
                  <a:lumMod val="75000"/>
                  <a:lumOff val="25000"/>
                </a:schemeClr>
              </a:solidFill>
              <a:effectLst/>
              <a:uLnTx/>
              <a:uFillTx/>
              <a:latin typeface="National 2" panose="02000003000000000000" pitchFamily="50" charset="0"/>
              <a:ea typeface="National Book" panose="02000503000000020004" pitchFamily="2" charset="77"/>
            </a:endParaRPr>
          </a:p>
          <a:p>
            <a:pPr marL="0" marR="0" lvl="0" indent="0" algn="l" defTabSz="1472956">
              <a:lnSpc>
                <a:spcPct val="110000"/>
              </a:lnSpc>
              <a:spcBef>
                <a:spcPts val="200"/>
              </a:spcBef>
              <a:spcAft>
                <a:spcPts val="0"/>
              </a:spcAft>
              <a:buClrTx/>
              <a:buSzTx/>
              <a:buFontTx/>
              <a:buNone/>
              <a:tabLst/>
              <a:defRPr/>
            </a:pPr>
            <a:endParaRPr kumimoji="0" lang="en-AU" sz="1050" b="1" i="0" u="sng" strike="noStrike" kern="1200" cap="none" spc="0" normalizeH="0" baseline="0" noProof="0" dirty="0">
              <a:ln>
                <a:noFill/>
              </a:ln>
              <a:solidFill>
                <a:schemeClr val="tx1">
                  <a:lumMod val="75000"/>
                  <a:lumOff val="25000"/>
                </a:schemeClr>
              </a:solidFill>
              <a:effectLst/>
              <a:uLnTx/>
              <a:uFillTx/>
              <a:latin typeface="National 2" panose="02000003000000000000" pitchFamily="50" charset="0"/>
              <a:ea typeface="National Book" panose="02000503000000020004" pitchFamily="2" charset="77"/>
            </a:endParaRPr>
          </a:p>
          <a:p>
            <a:pPr marL="0" marR="0" lvl="0" indent="0" algn="l" defTabSz="1472956">
              <a:lnSpc>
                <a:spcPct val="110000"/>
              </a:lnSpc>
              <a:spcAft>
                <a:spcPts val="0"/>
              </a:spcAft>
              <a:buClrTx/>
              <a:buSzTx/>
              <a:buFontTx/>
              <a:buNone/>
              <a:tabLst/>
              <a:defRPr/>
            </a:pPr>
            <a:r>
              <a:rPr kumimoji="0" lang="en-AU" sz="1050" b="1" i="0" u="sng" strike="noStrike" kern="1200" cap="none" spc="0" normalizeH="0" baseline="0" noProof="0" dirty="0">
                <a:ln>
                  <a:noFill/>
                </a:ln>
                <a:solidFill>
                  <a:schemeClr val="tx1">
                    <a:lumMod val="75000"/>
                    <a:lumOff val="25000"/>
                  </a:schemeClr>
                </a:solidFill>
                <a:effectLst/>
                <a:uLnTx/>
                <a:uFillTx/>
                <a:latin typeface="National 2" panose="02000003000000000000" pitchFamily="50" charset="0"/>
                <a:ea typeface="National Book" panose="02000503000000020004" pitchFamily="2" charset="77"/>
              </a:rPr>
              <a:t>WHY IT’S IMPORTANT:</a:t>
            </a:r>
            <a:endParaRPr lang="en-AU" sz="1050" u="sng" dirty="0">
              <a:solidFill>
                <a:schemeClr val="tx1">
                  <a:lumMod val="75000"/>
                  <a:lumOff val="25000"/>
                </a:schemeClr>
              </a:solidFill>
              <a:latin typeface="National 2" panose="02000003000000000000" pitchFamily="50" charset="0"/>
              <a:ea typeface="National Book" panose="02000503000000020004" pitchFamily="2" charset="77"/>
            </a:endParaRPr>
          </a:p>
          <a:p>
            <a:pPr>
              <a:lnSpc>
                <a:spcPct val="110000"/>
              </a:lnSpc>
              <a:spcBef>
                <a:spcPts val="200"/>
              </a:spcBef>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Getting the conditions right before </a:t>
            </a:r>
            <a:r>
              <a:rPr lang="en-AU" sz="1050" dirty="0" err="1">
                <a:solidFill>
                  <a:schemeClr val="tx1">
                    <a:lumMod val="75000"/>
                    <a:lumOff val="25000"/>
                  </a:schemeClr>
                </a:solidFill>
                <a:latin typeface="National 2" panose="02000003000000000000" pitchFamily="50" charset="0"/>
                <a:ea typeface="National Book" panose="02000503000000020004" pitchFamily="2" charset="77"/>
              </a:rPr>
              <a:t>rangatahi</a:t>
            </a:r>
            <a:r>
              <a:rPr lang="en-AU" sz="1050" dirty="0">
                <a:solidFill>
                  <a:schemeClr val="tx1">
                    <a:lumMod val="75000"/>
                    <a:lumOff val="25000"/>
                  </a:schemeClr>
                </a:solidFill>
                <a:latin typeface="National 2" panose="02000003000000000000" pitchFamily="50" charset="0"/>
                <a:ea typeface="National Book" panose="02000503000000020004" pitchFamily="2" charset="77"/>
              </a:rPr>
              <a:t> Māori and Pacific youth arrive </a:t>
            </a:r>
          </a:p>
          <a:p>
            <a:pPr>
              <a:lnSpc>
                <a:spcPct val="110000"/>
              </a:lnSpc>
              <a:spcBef>
                <a:spcPts val="200"/>
              </a:spcBef>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ensures the culture and environment is prepared to receive them, setting everyone up for success. This allows them to thrive in sustainable careers while allowing you to have engaged employees.</a:t>
            </a:r>
            <a:br>
              <a:rPr lang="en-AU" sz="1050" dirty="0">
                <a:latin typeface="National 2" panose="02000003000000000000" pitchFamily="50" charset="0"/>
                <a:ea typeface="National Book" panose="02000503000000020004" pitchFamily="2" charset="77"/>
              </a:rPr>
            </a:br>
            <a:endParaRPr lang="en-AU" sz="1050" dirty="0">
              <a:solidFill>
                <a:schemeClr val="tx1">
                  <a:lumMod val="75000"/>
                  <a:lumOff val="25000"/>
                </a:schemeClr>
              </a:solidFill>
              <a:latin typeface="National 2" panose="02000003000000000000" pitchFamily="50" charset="0"/>
              <a:ea typeface="National Book" panose="02000503000000020004" pitchFamily="2" charset="77"/>
            </a:endParaRPr>
          </a:p>
          <a:p>
            <a:pPr>
              <a:lnSpc>
                <a:spcPct val="110000"/>
              </a:lnSpc>
              <a:spcBef>
                <a:spcPts val="200"/>
              </a:spcBef>
              <a:defRPr/>
            </a:pPr>
            <a:r>
              <a:rPr lang="en-AU" sz="1050" b="1" dirty="0">
                <a:solidFill>
                  <a:schemeClr val="tx1">
                    <a:lumMod val="75000"/>
                    <a:lumOff val="25000"/>
                  </a:schemeClr>
                </a:solidFill>
                <a:latin typeface="National 2" panose="02000003000000000000" pitchFamily="50" charset="0"/>
                <a:ea typeface="National Book" panose="02000503000000020004" pitchFamily="2" charset="77"/>
                <a:cs typeface="Arial"/>
              </a:rPr>
              <a:t>WHY WOULD YOU ENTER AT THIS POINT</a:t>
            </a:r>
            <a:endParaRPr lang="en-AU" sz="1050" b="1" dirty="0">
              <a:solidFill>
                <a:schemeClr val="tx1">
                  <a:lumMod val="75000"/>
                  <a:lumOff val="25000"/>
                </a:schemeClr>
              </a:solidFill>
              <a:highlight>
                <a:srgbClr val="FFFF00"/>
              </a:highlight>
              <a:latin typeface="National 2" panose="02000003000000000000" pitchFamily="50" charset="0"/>
              <a:ea typeface="National Book" panose="02000503000000020004" pitchFamily="2" charset="77"/>
              <a:cs typeface="Arial"/>
            </a:endParaRPr>
          </a:p>
          <a:p>
            <a:pPr>
              <a:lnSpc>
                <a:spcPct val="110000"/>
              </a:lnSpc>
              <a:spcBef>
                <a:spcPts val="200"/>
              </a:spcBef>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cs typeface="Arial"/>
              </a:rPr>
              <a:t>Set your business up for success by future-proofing for the </a:t>
            </a:r>
            <a:r>
              <a:rPr lang="en-AU" sz="1050" dirty="0" err="1">
                <a:solidFill>
                  <a:schemeClr val="tx1">
                    <a:lumMod val="75000"/>
                    <a:lumOff val="25000"/>
                  </a:schemeClr>
                </a:solidFill>
                <a:latin typeface="National 2" panose="02000003000000000000" pitchFamily="50" charset="0"/>
                <a:ea typeface="National Book" panose="02000503000000020004" pitchFamily="2" charset="77"/>
                <a:cs typeface="Arial"/>
              </a:rPr>
              <a:t>rangatahi</a:t>
            </a:r>
            <a:r>
              <a:rPr lang="en-AU" sz="1050" dirty="0">
                <a:solidFill>
                  <a:schemeClr val="tx1">
                    <a:lumMod val="75000"/>
                    <a:lumOff val="25000"/>
                  </a:schemeClr>
                </a:solidFill>
                <a:latin typeface="National 2" panose="02000003000000000000" pitchFamily="50" charset="0"/>
                <a:ea typeface="National Book" panose="02000503000000020004" pitchFamily="2" charset="77"/>
                <a:cs typeface="Arial"/>
              </a:rPr>
              <a:t> Māori and Pacific youth workforce:</a:t>
            </a:r>
          </a:p>
          <a:p>
            <a:pPr>
              <a:lnSpc>
                <a:spcPct val="110000"/>
              </a:lnSpc>
              <a:spcBef>
                <a:spcPts val="200"/>
              </a:spcBef>
              <a:defRPr/>
            </a:pPr>
            <a:endParaRPr lang="en-AU" sz="1050" b="1" i="0" u="none" strike="noStrike" kern="1200" cap="none" spc="0" normalizeH="0" baseline="0" noProof="0" dirty="0">
              <a:ln>
                <a:noFill/>
              </a:ln>
              <a:solidFill>
                <a:schemeClr val="tx1">
                  <a:lumMod val="75000"/>
                  <a:lumOff val="25000"/>
                </a:schemeClr>
              </a:solidFill>
              <a:effectLst/>
              <a:uLnTx/>
              <a:uFillTx/>
              <a:latin typeface="National 2" panose="02000003000000000000" pitchFamily="50" charset="0"/>
              <a:ea typeface="National Book" panose="02000503000000020004" pitchFamily="2" charset="77"/>
              <a:cs typeface="Arial"/>
            </a:endParaRPr>
          </a:p>
          <a:p>
            <a:pPr marL="285750" indent="-285750">
              <a:lnSpc>
                <a:spcPct val="110000"/>
              </a:lnSpc>
              <a:spcBef>
                <a:spcPts val="200"/>
              </a:spcBef>
              <a:buFont typeface="Arial"/>
              <a:buChar char="•"/>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cs typeface="Arial"/>
              </a:rPr>
              <a:t>Looking to grow and attract new employees that can contribute to the success of your business</a:t>
            </a:r>
          </a:p>
          <a:p>
            <a:pPr marL="285750" indent="-285750">
              <a:lnSpc>
                <a:spcPct val="110000"/>
              </a:lnSpc>
              <a:spcBef>
                <a:spcPts val="200"/>
              </a:spcBef>
              <a:buFont typeface="Arial"/>
              <a:buChar char="•"/>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cs typeface="Arial"/>
              </a:rPr>
              <a:t>Develop policies, procedures, and practices to create a culture that will attract and retain </a:t>
            </a:r>
            <a:r>
              <a:rPr lang="en-AU" sz="1050" dirty="0" err="1">
                <a:solidFill>
                  <a:schemeClr val="tx1">
                    <a:lumMod val="75000"/>
                    <a:lumOff val="25000"/>
                  </a:schemeClr>
                </a:solidFill>
                <a:latin typeface="National 2" panose="02000003000000000000" pitchFamily="50" charset="0"/>
                <a:ea typeface="National Book" panose="02000503000000020004" pitchFamily="2" charset="77"/>
                <a:cs typeface="Arial"/>
              </a:rPr>
              <a:t>rangatahi</a:t>
            </a:r>
            <a:r>
              <a:rPr lang="en-AU" sz="1050" dirty="0">
                <a:solidFill>
                  <a:schemeClr val="tx1">
                    <a:lumMod val="75000"/>
                    <a:lumOff val="25000"/>
                  </a:schemeClr>
                </a:solidFill>
                <a:latin typeface="National 2" panose="02000003000000000000" pitchFamily="50" charset="0"/>
                <a:ea typeface="National Book" panose="02000503000000020004" pitchFamily="2" charset="77"/>
                <a:cs typeface="Arial"/>
              </a:rPr>
              <a:t> Māori and Pacific youth.</a:t>
            </a:r>
            <a:br>
              <a:rPr lang="en-AU" sz="1050" dirty="0">
                <a:latin typeface="National 2" panose="02000003000000000000" pitchFamily="50" charset="0"/>
                <a:ea typeface="National Book" panose="02000503000000020004" pitchFamily="2" charset="77"/>
                <a:cs typeface="Arial"/>
              </a:rPr>
            </a:br>
            <a:endParaRPr lang="en-AU" sz="1050" b="1" dirty="0">
              <a:solidFill>
                <a:schemeClr val="tx1">
                  <a:lumMod val="75000"/>
                  <a:lumOff val="25000"/>
                </a:schemeClr>
              </a:solidFill>
              <a:latin typeface="National 2" panose="02000003000000000000" pitchFamily="50" charset="0"/>
              <a:ea typeface="National Book" panose="02000503000000020004" pitchFamily="2" charset="77"/>
            </a:endParaRPr>
          </a:p>
          <a:p>
            <a:pPr marL="0" marR="0" lvl="0" indent="0" algn="l" defTabSz="1472956">
              <a:lnSpc>
                <a:spcPct val="110000"/>
              </a:lnSpc>
              <a:spcBef>
                <a:spcPts val="200"/>
              </a:spcBef>
              <a:spcAft>
                <a:spcPts val="0"/>
              </a:spcAft>
              <a:buClrTx/>
              <a:buSzTx/>
              <a:buFontTx/>
              <a:buNone/>
              <a:tabLst/>
              <a:defRPr/>
            </a:pPr>
            <a:r>
              <a:rPr kumimoji="0" lang="en-AU" sz="1050" b="1" i="0" u="none" strike="noStrike" kern="1200" cap="none" spc="0" normalizeH="0" baseline="0" noProof="0" dirty="0">
                <a:ln>
                  <a:noFill/>
                </a:ln>
                <a:solidFill>
                  <a:schemeClr val="tx1">
                    <a:lumMod val="75000"/>
                    <a:lumOff val="25000"/>
                  </a:schemeClr>
                </a:solidFill>
                <a:effectLst/>
                <a:uLnTx/>
                <a:uFillTx/>
                <a:latin typeface="National 2" panose="02000003000000000000" pitchFamily="50" charset="0"/>
                <a:ea typeface="National Book" panose="02000503000000020004" pitchFamily="2" charset="77"/>
              </a:rPr>
              <a:t>WHO IS INVOLVED:</a:t>
            </a:r>
            <a:endParaRPr lang="en-AU" sz="1050" i="0" u="none" strike="noStrike" kern="1200" cap="none" spc="0" normalizeH="0" baseline="0" noProof="0" dirty="0">
              <a:ln>
                <a:noFill/>
              </a:ln>
              <a:solidFill>
                <a:schemeClr val="tx1">
                  <a:lumMod val="75000"/>
                  <a:lumOff val="25000"/>
                </a:schemeClr>
              </a:solidFill>
              <a:effectLst/>
              <a:uLnTx/>
              <a:uFillTx/>
              <a:latin typeface="National 2" panose="02000003000000000000" pitchFamily="50" charset="0"/>
              <a:ea typeface="National Book" panose="02000503000000020004" pitchFamily="2" charset="77"/>
              <a:cs typeface="Arial"/>
            </a:endParaRPr>
          </a:p>
          <a:p>
            <a:pPr marL="271145" indent="-271145">
              <a:lnSpc>
                <a:spcPct val="110000"/>
              </a:lnSpc>
              <a:spcBef>
                <a:spcPts val="200"/>
              </a:spcBef>
              <a:buFont typeface="Arial" panose="020B0604020202020204" pitchFamily="34" charset="0"/>
              <a:buChar char="•"/>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Leadership team </a:t>
            </a:r>
          </a:p>
          <a:p>
            <a:pPr marL="271145" indent="-271145">
              <a:lnSpc>
                <a:spcPct val="110000"/>
              </a:lnSpc>
              <a:spcBef>
                <a:spcPts val="200"/>
              </a:spcBef>
              <a:buFont typeface="Arial" panose="020B0604020202020204" pitchFamily="34" charset="0"/>
              <a:buChar char="•"/>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Human resources &amp; People and Diversity</a:t>
            </a:r>
            <a:endParaRPr lang="en-AU" sz="1050" dirty="0">
              <a:solidFill>
                <a:schemeClr val="tx1">
                  <a:lumMod val="75000"/>
                  <a:lumOff val="25000"/>
                </a:schemeClr>
              </a:solidFill>
              <a:latin typeface="National 2" panose="02000003000000000000" pitchFamily="50" charset="0"/>
            </a:endParaRPr>
          </a:p>
          <a:p>
            <a:pPr marL="271145" indent="-271145">
              <a:lnSpc>
                <a:spcPct val="110000"/>
              </a:lnSpc>
              <a:spcBef>
                <a:spcPts val="200"/>
              </a:spcBef>
              <a:buFont typeface="Arial" panose="020B0604020202020204" pitchFamily="34" charset="0"/>
              <a:buChar char="•"/>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Marketing / Communications</a:t>
            </a:r>
          </a:p>
          <a:p>
            <a:pPr marL="271145" indent="-271145">
              <a:lnSpc>
                <a:spcPct val="110000"/>
              </a:lnSpc>
              <a:spcBef>
                <a:spcPts val="200"/>
              </a:spcBef>
              <a:buFont typeface="Arial" panose="020B0604020202020204" pitchFamily="34" charset="0"/>
              <a:buChar char="•"/>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Hiring managers</a:t>
            </a:r>
          </a:p>
          <a:p>
            <a:pPr>
              <a:lnSpc>
                <a:spcPct val="110000"/>
              </a:lnSpc>
              <a:spcBef>
                <a:spcPts val="200"/>
              </a:spcBef>
              <a:defRPr/>
            </a:pPr>
            <a:endParaRPr lang="en-AU" sz="1200" b="1" i="1" dirty="0">
              <a:solidFill>
                <a:srgbClr val="7F7F7F"/>
              </a:solidFill>
              <a:latin typeface="National 2" panose="02000003000000000000" pitchFamily="50" charset="0"/>
              <a:ea typeface="National Book" panose="02000503000000020004" pitchFamily="2" charset="77"/>
            </a:endParaRPr>
          </a:p>
        </p:txBody>
      </p:sp>
      <p:sp>
        <p:nvSpPr>
          <p:cNvPr id="9" name="TextBox 8">
            <a:extLst>
              <a:ext uri="{FF2B5EF4-FFF2-40B4-BE49-F238E27FC236}">
                <a16:creationId xmlns:a16="http://schemas.microsoft.com/office/drawing/2014/main" id="{42674537-93FD-FDC0-BEEA-19C36850F69D}"/>
              </a:ext>
            </a:extLst>
          </p:cNvPr>
          <p:cNvSpPr txBox="1"/>
          <p:nvPr/>
        </p:nvSpPr>
        <p:spPr>
          <a:xfrm>
            <a:off x="721917" y="1299756"/>
            <a:ext cx="5075737" cy="653833"/>
          </a:xfrm>
          <a:prstGeom prst="rect">
            <a:avLst/>
          </a:prstGeom>
          <a:noFill/>
        </p:spPr>
        <p:txBody>
          <a:bodyPr wrap="square">
            <a:spAutoFit/>
          </a:bodyPr>
          <a:lstStyle/>
          <a:p>
            <a:pPr>
              <a:lnSpc>
                <a:spcPct val="110000"/>
              </a:lnSpc>
              <a:defRPr/>
            </a:pPr>
            <a:r>
              <a:rPr lang="en-AU" sz="1800" dirty="0">
                <a:solidFill>
                  <a:schemeClr val="bg1"/>
                </a:solidFill>
                <a:highlight>
                  <a:srgbClr val="00AFD0"/>
                </a:highlight>
                <a:latin typeface="National 2" panose="02000003000000000000" pitchFamily="50" charset="0"/>
                <a:ea typeface="National Book" panose="02000503000000020004" pitchFamily="2" charset="77"/>
              </a:rPr>
              <a:t>Preparing to recruit </a:t>
            </a:r>
            <a:r>
              <a:rPr lang="en-AU" sz="1800" i="1" dirty="0">
                <a:solidFill>
                  <a:schemeClr val="tx1">
                    <a:lumMod val="50000"/>
                    <a:lumOff val="50000"/>
                  </a:schemeClr>
                </a:solidFill>
                <a:latin typeface="National 2" panose="02000003000000000000" pitchFamily="50" charset="0"/>
                <a:ea typeface="National Book" panose="02000503000000020004" pitchFamily="2" charset="77"/>
              </a:rPr>
              <a:t>  </a:t>
            </a:r>
            <a:r>
              <a:rPr lang="en-AU" sz="1600" dirty="0">
                <a:solidFill>
                  <a:schemeClr val="tx1">
                    <a:lumMod val="50000"/>
                    <a:lumOff val="50000"/>
                  </a:schemeClr>
                </a:solidFill>
                <a:latin typeface="National 2" panose="02000003000000000000" pitchFamily="50" charset="0"/>
                <a:ea typeface="National Book" panose="02000503000000020004" pitchFamily="2" charset="77"/>
              </a:rPr>
              <a:t>Getting your business ready for youth to join</a:t>
            </a:r>
            <a:endParaRPr lang="en-AU" sz="1600" dirty="0">
              <a:solidFill>
                <a:schemeClr val="tx1">
                  <a:lumMod val="50000"/>
                  <a:lumOff val="50000"/>
                </a:schemeClr>
              </a:solidFill>
              <a:latin typeface="National 2" panose="02000003000000000000" pitchFamily="50" charset="0"/>
              <a:ea typeface="National Book" panose="02000503000000020004" pitchFamily="2" charset="77"/>
              <a:cs typeface="Arial"/>
            </a:endParaRPr>
          </a:p>
        </p:txBody>
      </p:sp>
      <p:sp>
        <p:nvSpPr>
          <p:cNvPr id="10" name="TextBox 9">
            <a:extLst>
              <a:ext uri="{FF2B5EF4-FFF2-40B4-BE49-F238E27FC236}">
                <a16:creationId xmlns:a16="http://schemas.microsoft.com/office/drawing/2014/main" id="{285813AE-97CA-7C94-517D-6C32B05834A6}"/>
              </a:ext>
            </a:extLst>
          </p:cNvPr>
          <p:cNvSpPr txBox="1"/>
          <p:nvPr/>
        </p:nvSpPr>
        <p:spPr>
          <a:xfrm>
            <a:off x="242965" y="5854395"/>
            <a:ext cx="5052357" cy="692434"/>
          </a:xfrm>
          <a:prstGeom prst="rect">
            <a:avLst/>
          </a:prstGeom>
          <a:noFill/>
        </p:spPr>
        <p:txBody>
          <a:bodyPr wrap="square" lIns="91440" tIns="45720" rIns="91440" bIns="45720" anchor="t">
            <a:spAutoFit/>
          </a:bodyPr>
          <a:lstStyle/>
          <a:p>
            <a:pPr algn="ctr">
              <a:lnSpc>
                <a:spcPct val="110000"/>
              </a:lnSpc>
              <a:spcBef>
                <a:spcPts val="200"/>
              </a:spcBef>
              <a:defRPr/>
            </a:pPr>
            <a:br>
              <a:rPr lang="en-AU" sz="1400" dirty="0">
                <a:latin typeface="National Book" panose="02000503000000020004" pitchFamily="2" charset="77"/>
                <a:ea typeface="National Book" panose="02000503000000020004" pitchFamily="2" charset="77"/>
              </a:rPr>
            </a:br>
            <a:r>
              <a:rPr lang="en-AU" sz="1100" dirty="0">
                <a:solidFill>
                  <a:schemeClr val="tx1">
                    <a:lumMod val="50000"/>
                    <a:lumOff val="50000"/>
                  </a:schemeClr>
                </a:solidFill>
                <a:latin typeface="National Book"/>
                <a:ea typeface="National Book" panose="02000503000000020004" pitchFamily="2" charset="77"/>
              </a:rPr>
              <a:t>Key elements of this phase</a:t>
            </a:r>
            <a:br>
              <a:rPr lang="en-AU" sz="1100" dirty="0">
                <a:latin typeface="National Book" panose="02000503000000020004" pitchFamily="2" charset="77"/>
                <a:ea typeface="National Book" panose="02000503000000020004" pitchFamily="2" charset="77"/>
              </a:rPr>
            </a:br>
            <a:r>
              <a:rPr lang="en-AU" sz="1100" dirty="0">
                <a:solidFill>
                  <a:srgbClr val="00AFD0"/>
                </a:solidFill>
                <a:latin typeface="National Book"/>
                <a:ea typeface="National Book" panose="02000503000000020004" pitchFamily="2" charset="77"/>
              </a:rPr>
              <a:t>CULTURE, THRIVE, ENVIRONMENT</a:t>
            </a:r>
            <a:endParaRPr lang="en-AU" sz="1100" dirty="0">
              <a:solidFill>
                <a:srgbClr val="00AFD0"/>
              </a:solidFill>
              <a:latin typeface="National Book"/>
              <a:ea typeface="National Book" panose="02000503000000020004" pitchFamily="2" charset="77"/>
              <a:cs typeface="Arial"/>
            </a:endParaRPr>
          </a:p>
        </p:txBody>
      </p:sp>
      <p:sp>
        <p:nvSpPr>
          <p:cNvPr id="13" name="TextBox 12">
            <a:extLst>
              <a:ext uri="{FF2B5EF4-FFF2-40B4-BE49-F238E27FC236}">
                <a16:creationId xmlns:a16="http://schemas.microsoft.com/office/drawing/2014/main" id="{1ABE298B-18A5-BDA3-ACE2-AB363C7FC352}"/>
              </a:ext>
            </a:extLst>
          </p:cNvPr>
          <p:cNvSpPr txBox="1"/>
          <p:nvPr/>
        </p:nvSpPr>
        <p:spPr>
          <a:xfrm>
            <a:off x="6086913" y="1153808"/>
            <a:ext cx="5612525" cy="5368714"/>
          </a:xfrm>
          <a:prstGeom prst="roundRect">
            <a:avLst>
              <a:gd name="adj" fmla="val 7923"/>
            </a:avLst>
          </a:prstGeom>
          <a:solidFill>
            <a:schemeClr val="bg1">
              <a:lumMod val="95000"/>
            </a:schemeClr>
          </a:solidFill>
        </p:spPr>
        <p:txBody>
          <a:bodyPr wrap="square" lIns="180000" tIns="288000" rIns="144000" bIns="45720" anchor="t">
            <a:noAutofit/>
          </a:bodyPr>
          <a:lstStyle/>
          <a:p>
            <a:pPr marL="269875" indent="-269875">
              <a:lnSpc>
                <a:spcPct val="110000"/>
              </a:lnSpc>
              <a:spcBef>
                <a:spcPts val="200"/>
              </a:spcBef>
              <a:tabLst>
                <a:tab pos="4300538" algn="l"/>
              </a:tabLst>
              <a:defRPr/>
            </a:pPr>
            <a:endParaRPr lang="en-AU" sz="1050" b="1" dirty="0">
              <a:latin typeface="National 2" panose="02000003000000000000" pitchFamily="50" charset="0"/>
              <a:ea typeface="National Book" panose="02000503000000020004" pitchFamily="2" charset="77"/>
            </a:endParaRPr>
          </a:p>
          <a:p>
            <a:pPr marL="269875" marR="0" lvl="0" indent="-269875" defTabSz="1472956">
              <a:lnSpc>
                <a:spcPct val="110000"/>
              </a:lnSpc>
              <a:spcBef>
                <a:spcPts val="200"/>
              </a:spcBef>
              <a:spcAft>
                <a:spcPts val="0"/>
              </a:spcAft>
              <a:buClrTx/>
              <a:buSzTx/>
              <a:buFontTx/>
              <a:buNone/>
              <a:tabLst>
                <a:tab pos="4300538" algn="l"/>
              </a:tabLst>
              <a:defRPr/>
            </a:pPr>
            <a:endParaRPr kumimoji="0" lang="en-AU" sz="1050" b="1" i="0" u="sng" strike="noStrike" kern="1200" cap="none" spc="0" normalizeH="0" baseline="0" noProof="0" dirty="0">
              <a:ln>
                <a:noFill/>
              </a:ln>
              <a:solidFill>
                <a:schemeClr val="tx1">
                  <a:lumMod val="75000"/>
                  <a:lumOff val="25000"/>
                </a:schemeClr>
              </a:solidFill>
              <a:effectLst/>
              <a:uLnTx/>
              <a:uFillTx/>
              <a:latin typeface="National 2" panose="02000003000000000000" pitchFamily="50" charset="0"/>
              <a:ea typeface="National Book" panose="02000503000000020004" pitchFamily="2" charset="77"/>
            </a:endParaRPr>
          </a:p>
          <a:p>
            <a:pPr marL="269875" marR="0" lvl="0" indent="-269875" defTabSz="1472956">
              <a:lnSpc>
                <a:spcPct val="110000"/>
              </a:lnSpc>
              <a:spcBef>
                <a:spcPts val="200"/>
              </a:spcBef>
              <a:spcAft>
                <a:spcPts val="0"/>
              </a:spcAft>
              <a:buClrTx/>
              <a:buSzTx/>
              <a:buFontTx/>
              <a:buNone/>
              <a:tabLst>
                <a:tab pos="4300538" algn="l"/>
              </a:tabLst>
              <a:defRPr/>
            </a:pPr>
            <a:endParaRPr kumimoji="0" lang="en-AU" sz="1050" b="1" i="0" u="sng" strike="noStrike" kern="1200" cap="none" spc="0" normalizeH="0" baseline="0" noProof="0" dirty="0">
              <a:ln>
                <a:noFill/>
              </a:ln>
              <a:solidFill>
                <a:schemeClr val="tx1">
                  <a:lumMod val="75000"/>
                  <a:lumOff val="25000"/>
                </a:schemeClr>
              </a:solidFill>
              <a:effectLst/>
              <a:uLnTx/>
              <a:uFillTx/>
              <a:latin typeface="National 2" panose="02000003000000000000" pitchFamily="50" charset="0"/>
              <a:ea typeface="National Book" panose="02000503000000020004" pitchFamily="2" charset="77"/>
            </a:endParaRPr>
          </a:p>
          <a:p>
            <a:pPr marL="269875" marR="0" lvl="0" indent="-269875" defTabSz="1472956">
              <a:lnSpc>
                <a:spcPct val="110000"/>
              </a:lnSpc>
              <a:spcBef>
                <a:spcPts val="200"/>
              </a:spcBef>
              <a:spcAft>
                <a:spcPts val="0"/>
              </a:spcAft>
              <a:buClrTx/>
              <a:buSzTx/>
              <a:buFontTx/>
              <a:buNone/>
              <a:tabLst>
                <a:tab pos="4300538" algn="l"/>
              </a:tabLst>
              <a:defRPr/>
            </a:pPr>
            <a:r>
              <a:rPr kumimoji="0" lang="en-AU" sz="1050" b="1" i="0" u="sng" strike="noStrike" kern="1200" cap="none" spc="0" normalizeH="0" baseline="0" noProof="0" dirty="0">
                <a:ln>
                  <a:noFill/>
                </a:ln>
                <a:solidFill>
                  <a:schemeClr val="tx1">
                    <a:lumMod val="75000"/>
                    <a:lumOff val="25000"/>
                  </a:schemeClr>
                </a:solidFill>
                <a:effectLst/>
                <a:uLnTx/>
                <a:uFillTx/>
                <a:latin typeface="National 2" panose="02000003000000000000" pitchFamily="50" charset="0"/>
                <a:ea typeface="National Book" panose="02000503000000020004" pitchFamily="2" charset="77"/>
              </a:rPr>
              <a:t>WHY IT’S IMPORTANT:</a:t>
            </a:r>
            <a:endParaRPr lang="en-AU" sz="1050" u="sng" dirty="0">
              <a:solidFill>
                <a:schemeClr val="tx1">
                  <a:lumMod val="75000"/>
                  <a:lumOff val="25000"/>
                </a:schemeClr>
              </a:solidFill>
              <a:latin typeface="National 2" panose="02000003000000000000" pitchFamily="50" charset="0"/>
              <a:ea typeface="National Book" panose="02000503000000020004" pitchFamily="2" charset="77"/>
            </a:endParaRPr>
          </a:p>
          <a:p>
            <a:pPr marL="13970" indent="-13970">
              <a:lnSpc>
                <a:spcPct val="110000"/>
              </a:lnSpc>
              <a:spcBef>
                <a:spcPts val="200"/>
              </a:spcBef>
              <a:tabLst>
                <a:tab pos="4300538" algn="l"/>
              </a:tabLst>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Connecting authentically and providing transparent and accessible processes will attract a diverse skillset and mindsets. Allowing clear guidance and shared expectations to be set up establishes the foundations for a trusting relationship.</a:t>
            </a:r>
          </a:p>
          <a:p>
            <a:pPr marL="269875" indent="-269875">
              <a:lnSpc>
                <a:spcPct val="110000"/>
              </a:lnSpc>
              <a:spcBef>
                <a:spcPts val="200"/>
              </a:spcBef>
              <a:tabLst>
                <a:tab pos="4300538" algn="l"/>
              </a:tabLst>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     </a:t>
            </a:r>
            <a:endParaRPr lang="en-AU" sz="1050" dirty="0">
              <a:solidFill>
                <a:schemeClr val="tx1">
                  <a:lumMod val="75000"/>
                  <a:lumOff val="25000"/>
                </a:schemeClr>
              </a:solidFill>
              <a:latin typeface="National 2" panose="02000003000000000000" pitchFamily="50" charset="0"/>
              <a:ea typeface="National Book" panose="02000503000000020004" pitchFamily="2" charset="77"/>
              <a:cs typeface="Arial"/>
            </a:endParaRPr>
          </a:p>
          <a:p>
            <a:pPr marL="269875" indent="-269875">
              <a:lnSpc>
                <a:spcPct val="110000"/>
              </a:lnSpc>
              <a:spcBef>
                <a:spcPts val="200"/>
              </a:spcBef>
              <a:tabLst>
                <a:tab pos="4300538" algn="l"/>
              </a:tabLst>
              <a:defRPr/>
            </a:pPr>
            <a:r>
              <a:rPr lang="en-AU" sz="1050" b="1" dirty="0">
                <a:solidFill>
                  <a:schemeClr val="tx1">
                    <a:lumMod val="75000"/>
                    <a:lumOff val="25000"/>
                  </a:schemeClr>
                </a:solidFill>
                <a:latin typeface="National 2" panose="02000003000000000000" pitchFamily="50" charset="0"/>
                <a:ea typeface="National Book" panose="02000503000000020004" pitchFamily="2" charset="77"/>
              </a:rPr>
              <a:t>WHY WOULD YOU ENTER AT THIS POINT</a:t>
            </a:r>
          </a:p>
          <a:p>
            <a:pPr indent="-269875">
              <a:lnSpc>
                <a:spcPct val="110000"/>
              </a:lnSpc>
              <a:spcBef>
                <a:spcPts val="200"/>
              </a:spcBef>
              <a:tabLst>
                <a:tab pos="4300538" algn="l"/>
              </a:tabLst>
              <a:defRPr/>
            </a:pPr>
            <a:r>
              <a:rPr lang="en-AU" sz="1050" dirty="0">
                <a:solidFill>
                  <a:schemeClr val="tx1">
                    <a:lumMod val="75000"/>
                    <a:lumOff val="25000"/>
                  </a:schemeClr>
                </a:solidFill>
                <a:latin typeface="National 2" panose="02000003000000000000" pitchFamily="50" charset="0"/>
                <a:cs typeface="Arial"/>
              </a:rPr>
              <a:t>Bring in the latest skills, knowledge and perspective of </a:t>
            </a:r>
            <a:r>
              <a:rPr lang="en-AU" sz="1050" dirty="0" err="1">
                <a:solidFill>
                  <a:schemeClr val="tx1">
                    <a:lumMod val="75000"/>
                    <a:lumOff val="25000"/>
                  </a:schemeClr>
                </a:solidFill>
                <a:latin typeface="National 2" panose="02000003000000000000" pitchFamily="50" charset="0"/>
                <a:cs typeface="Arial"/>
              </a:rPr>
              <a:t>rangatahi</a:t>
            </a:r>
            <a:r>
              <a:rPr lang="en-AU" sz="1050" dirty="0">
                <a:solidFill>
                  <a:schemeClr val="tx1">
                    <a:lumMod val="75000"/>
                    <a:lumOff val="25000"/>
                  </a:schemeClr>
                </a:solidFill>
                <a:latin typeface="National 2" panose="02000003000000000000" pitchFamily="50" charset="0"/>
                <a:cs typeface="Arial"/>
              </a:rPr>
              <a:t> Māori and Pacific youth:</a:t>
            </a:r>
          </a:p>
          <a:p>
            <a:pPr marL="269875" indent="-269875">
              <a:lnSpc>
                <a:spcPct val="110000"/>
              </a:lnSpc>
              <a:spcBef>
                <a:spcPts val="200"/>
              </a:spcBef>
              <a:tabLst>
                <a:tab pos="4300538" algn="l"/>
              </a:tabLst>
              <a:defRPr/>
            </a:pPr>
            <a:endParaRPr lang="en-AU" sz="1050" dirty="0">
              <a:solidFill>
                <a:schemeClr val="tx1">
                  <a:lumMod val="75000"/>
                  <a:lumOff val="25000"/>
                </a:schemeClr>
              </a:solidFill>
              <a:latin typeface="National 2" panose="02000003000000000000" pitchFamily="50" charset="0"/>
              <a:ea typeface="National Book" panose="02000503000000020004" pitchFamily="2" charset="77"/>
            </a:endParaRPr>
          </a:p>
          <a:p>
            <a:pPr marL="269875" indent="-269875">
              <a:lnSpc>
                <a:spcPct val="110000"/>
              </a:lnSpc>
              <a:spcBef>
                <a:spcPts val="200"/>
              </a:spcBef>
              <a:buFont typeface="Arial"/>
              <a:buChar char="•"/>
              <a:tabLst>
                <a:tab pos="4300538" algn="l"/>
              </a:tabLst>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Understanding the current </a:t>
            </a:r>
            <a:r>
              <a:rPr lang="en-AU" sz="1050" dirty="0" err="1">
                <a:solidFill>
                  <a:schemeClr val="tx1">
                    <a:lumMod val="75000"/>
                    <a:lumOff val="25000"/>
                  </a:schemeClr>
                </a:solidFill>
                <a:latin typeface="National 2" panose="02000003000000000000" pitchFamily="50" charset="0"/>
                <a:ea typeface="National Book" panose="02000503000000020004" pitchFamily="2" charset="77"/>
              </a:rPr>
              <a:t>rangatahi</a:t>
            </a:r>
            <a:r>
              <a:rPr lang="en-AU" sz="1050" dirty="0">
                <a:solidFill>
                  <a:schemeClr val="tx1">
                    <a:lumMod val="75000"/>
                    <a:lumOff val="25000"/>
                  </a:schemeClr>
                </a:solidFill>
                <a:latin typeface="National 2" panose="02000003000000000000" pitchFamily="50" charset="0"/>
                <a:ea typeface="National Book" panose="02000503000000020004" pitchFamily="2" charset="77"/>
              </a:rPr>
              <a:t> Māori and Pacific youth job market needs and wants</a:t>
            </a:r>
          </a:p>
          <a:p>
            <a:pPr marL="269875" indent="-269875">
              <a:lnSpc>
                <a:spcPct val="110000"/>
              </a:lnSpc>
              <a:spcBef>
                <a:spcPts val="200"/>
              </a:spcBef>
              <a:buFont typeface="Arial"/>
              <a:buChar char="•"/>
              <a:tabLst>
                <a:tab pos="4300538" algn="l"/>
              </a:tabLst>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Align your expectations and understanding of </a:t>
            </a:r>
            <a:r>
              <a:rPr lang="en-AU" sz="1050" dirty="0" err="1">
                <a:solidFill>
                  <a:schemeClr val="tx1">
                    <a:lumMod val="75000"/>
                    <a:lumOff val="25000"/>
                  </a:schemeClr>
                </a:solidFill>
                <a:latin typeface="National 2" panose="02000003000000000000" pitchFamily="50" charset="0"/>
                <a:ea typeface="National Book" panose="02000503000000020004" pitchFamily="2" charset="77"/>
              </a:rPr>
              <a:t>rangatahi</a:t>
            </a:r>
            <a:r>
              <a:rPr lang="en-AU" sz="1050" dirty="0">
                <a:solidFill>
                  <a:schemeClr val="tx1">
                    <a:lumMod val="75000"/>
                    <a:lumOff val="25000"/>
                  </a:schemeClr>
                </a:solidFill>
                <a:latin typeface="National 2" panose="02000003000000000000" pitchFamily="50" charset="0"/>
                <a:ea typeface="National Book" panose="02000503000000020004" pitchFamily="2" charset="77"/>
              </a:rPr>
              <a:t> Māori and Pacific youth </a:t>
            </a:r>
          </a:p>
          <a:p>
            <a:pPr marL="269875" indent="-269875">
              <a:lnSpc>
                <a:spcPct val="110000"/>
              </a:lnSpc>
              <a:spcBef>
                <a:spcPts val="200"/>
              </a:spcBef>
              <a:buFont typeface="Arial"/>
              <a:buChar char="•"/>
              <a:tabLst>
                <a:tab pos="4300538" algn="l"/>
              </a:tabLst>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Increase applicants and attract a diverse group of potential employees.</a:t>
            </a:r>
          </a:p>
          <a:p>
            <a:pPr marL="269875" indent="-269875">
              <a:lnSpc>
                <a:spcPct val="110000"/>
              </a:lnSpc>
              <a:spcBef>
                <a:spcPts val="200"/>
              </a:spcBef>
              <a:tabLst>
                <a:tab pos="4300538" algn="l"/>
              </a:tabLst>
              <a:defRPr/>
            </a:pPr>
            <a:endParaRPr lang="en-AU" sz="1050" b="1" dirty="0">
              <a:solidFill>
                <a:schemeClr val="tx1">
                  <a:lumMod val="75000"/>
                  <a:lumOff val="25000"/>
                </a:schemeClr>
              </a:solidFill>
              <a:latin typeface="National 2" panose="02000003000000000000" pitchFamily="50" charset="0"/>
              <a:ea typeface="National Book" panose="02000503000000020004" pitchFamily="2" charset="77"/>
            </a:endParaRPr>
          </a:p>
          <a:p>
            <a:pPr marL="269875" indent="-269875">
              <a:lnSpc>
                <a:spcPct val="110000"/>
              </a:lnSpc>
              <a:spcBef>
                <a:spcPts val="200"/>
              </a:spcBef>
              <a:tabLst>
                <a:tab pos="4300538" algn="l"/>
              </a:tabLst>
              <a:defRPr/>
            </a:pPr>
            <a:r>
              <a:rPr lang="en-AU" sz="1050" b="1" dirty="0">
                <a:solidFill>
                  <a:schemeClr val="tx1">
                    <a:lumMod val="75000"/>
                    <a:lumOff val="25000"/>
                  </a:schemeClr>
                </a:solidFill>
                <a:latin typeface="National 2" panose="02000003000000000000" pitchFamily="50" charset="0"/>
                <a:ea typeface="National Book" panose="02000503000000020004" pitchFamily="2" charset="77"/>
              </a:rPr>
              <a:t>WHO</a:t>
            </a:r>
            <a:r>
              <a:rPr kumimoji="0" lang="en-AU" sz="1050" b="1" i="0" u="none" strike="noStrike" kern="1200" cap="none" spc="0" normalizeH="0" baseline="0" noProof="0" dirty="0">
                <a:ln>
                  <a:noFill/>
                </a:ln>
                <a:solidFill>
                  <a:schemeClr val="tx1">
                    <a:lumMod val="75000"/>
                    <a:lumOff val="25000"/>
                  </a:schemeClr>
                </a:solidFill>
                <a:effectLst/>
                <a:uLnTx/>
                <a:uFillTx/>
                <a:latin typeface="National 2" panose="02000003000000000000" pitchFamily="50" charset="0"/>
                <a:ea typeface="National Book" panose="02000503000000020004" pitchFamily="2" charset="77"/>
              </a:rPr>
              <a:t> IS INVOLVED:</a:t>
            </a:r>
            <a:endParaRPr lang="en-AU" sz="1050" dirty="0">
              <a:solidFill>
                <a:schemeClr val="tx1">
                  <a:lumMod val="75000"/>
                  <a:lumOff val="25000"/>
                </a:schemeClr>
              </a:solidFill>
              <a:latin typeface="National 2" panose="02000003000000000000" pitchFamily="50" charset="0"/>
              <a:ea typeface="National Book" panose="02000503000000020004" pitchFamily="2" charset="77"/>
              <a:cs typeface="Arial"/>
            </a:endParaRPr>
          </a:p>
          <a:p>
            <a:pPr marL="269875" indent="-269875">
              <a:lnSpc>
                <a:spcPct val="110000"/>
              </a:lnSpc>
              <a:spcBef>
                <a:spcPts val="200"/>
              </a:spcBef>
              <a:buFont typeface="Arial" panose="020B0604020202020204" pitchFamily="34" charset="0"/>
              <a:buChar char="•"/>
              <a:tabLst>
                <a:tab pos="4300538" algn="l"/>
              </a:tabLst>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Hiring managers</a:t>
            </a:r>
          </a:p>
          <a:p>
            <a:pPr marL="269875" indent="-269875">
              <a:lnSpc>
                <a:spcPct val="110000"/>
              </a:lnSpc>
              <a:spcBef>
                <a:spcPts val="200"/>
              </a:spcBef>
              <a:buFont typeface="Arial" panose="020B0604020202020204" pitchFamily="34" charset="0"/>
              <a:buChar char="•"/>
              <a:tabLst>
                <a:tab pos="4300538" algn="l"/>
              </a:tabLst>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Human Resources &amp; People and Diversity</a:t>
            </a:r>
          </a:p>
          <a:p>
            <a:pPr marL="269875" indent="-269875">
              <a:lnSpc>
                <a:spcPct val="110000"/>
              </a:lnSpc>
              <a:spcBef>
                <a:spcPts val="200"/>
              </a:spcBef>
              <a:buFont typeface="Arial" panose="020B0604020202020204" pitchFamily="34" charset="0"/>
              <a:buChar char="•"/>
              <a:tabLst>
                <a:tab pos="4300538" algn="l"/>
              </a:tabLst>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Grad and intern program owners.</a:t>
            </a:r>
          </a:p>
          <a:p>
            <a:pPr marL="285750" marR="0" lvl="0" indent="-285750" algn="l" defTabSz="1472956" rtl="0" eaLnBrk="1" fontAlgn="auto" latinLnBrk="0" hangingPunct="1">
              <a:lnSpc>
                <a:spcPct val="110000"/>
              </a:lnSpc>
              <a:spcBef>
                <a:spcPts val="200"/>
              </a:spcBef>
              <a:spcAft>
                <a:spcPts val="0"/>
              </a:spcAft>
              <a:buClrTx/>
              <a:buSzTx/>
              <a:buFont typeface="Arial" panose="020B0604020202020204" pitchFamily="34" charset="0"/>
              <a:buChar char="•"/>
              <a:tabLst/>
              <a:defRPr/>
            </a:pPr>
            <a:endParaRPr kumimoji="0" lang="en-AU" sz="1050" b="0" i="0" u="none" strike="noStrike" kern="1200" cap="none" spc="0" normalizeH="0" baseline="0" noProof="0" dirty="0">
              <a:ln>
                <a:noFill/>
              </a:ln>
              <a:solidFill>
                <a:schemeClr val="tx1">
                  <a:lumMod val="50000"/>
                  <a:lumOff val="50000"/>
                </a:schemeClr>
              </a:solidFill>
              <a:effectLst/>
              <a:uLnTx/>
              <a:uFillTx/>
              <a:latin typeface="National 2" panose="02000003000000000000" pitchFamily="50" charset="0"/>
              <a:ea typeface="National Book" panose="02000503000000020004" pitchFamily="2" charset="77"/>
            </a:endParaRPr>
          </a:p>
        </p:txBody>
      </p:sp>
      <p:sp>
        <p:nvSpPr>
          <p:cNvPr id="15" name="TextBox 14">
            <a:extLst>
              <a:ext uri="{FF2B5EF4-FFF2-40B4-BE49-F238E27FC236}">
                <a16:creationId xmlns:a16="http://schemas.microsoft.com/office/drawing/2014/main" id="{4D6767EC-58D2-24E3-9BA8-296120C5BD9A}"/>
              </a:ext>
            </a:extLst>
          </p:cNvPr>
          <p:cNvSpPr txBox="1"/>
          <p:nvPr/>
        </p:nvSpPr>
        <p:spPr>
          <a:xfrm>
            <a:off x="6097398" y="1290829"/>
            <a:ext cx="6094602" cy="652166"/>
          </a:xfrm>
          <a:prstGeom prst="rect">
            <a:avLst/>
          </a:prstGeom>
          <a:noFill/>
        </p:spPr>
        <p:txBody>
          <a:bodyPr wrap="square">
            <a:spAutoFit/>
          </a:bodyPr>
          <a:lstStyle/>
          <a:p>
            <a:pPr marL="13970" indent="-13970">
              <a:lnSpc>
                <a:spcPct val="110000"/>
              </a:lnSpc>
              <a:spcBef>
                <a:spcPts val="200"/>
              </a:spcBef>
              <a:tabLst>
                <a:tab pos="4300538" algn="l"/>
              </a:tabLst>
              <a:defRPr/>
            </a:pPr>
            <a:r>
              <a:rPr lang="en-AU" dirty="0">
                <a:solidFill>
                  <a:schemeClr val="bg1"/>
                </a:solidFill>
                <a:highlight>
                  <a:srgbClr val="00B8A4"/>
                </a:highlight>
                <a:latin typeface="National 2" panose="02000003000000000000" pitchFamily="50" charset="0"/>
                <a:ea typeface="National Book" panose="02000503000000020004" pitchFamily="2" charset="77"/>
              </a:rPr>
              <a:t>Recruitment &amp; onboarding</a:t>
            </a:r>
            <a:r>
              <a:rPr lang="en-AU" sz="1600" dirty="0">
                <a:solidFill>
                  <a:schemeClr val="tx1">
                    <a:lumMod val="50000"/>
                    <a:lumOff val="50000"/>
                  </a:schemeClr>
                </a:solidFill>
                <a:latin typeface="National 2" panose="02000003000000000000" pitchFamily="50" charset="0"/>
                <a:ea typeface="National Book" panose="02000503000000020004" pitchFamily="2" charset="77"/>
              </a:rPr>
              <a:t> Removing barriers to create accessibility and transparency</a:t>
            </a:r>
            <a:endParaRPr lang="en-AU" sz="1600" dirty="0">
              <a:solidFill>
                <a:schemeClr val="tx1">
                  <a:lumMod val="50000"/>
                  <a:lumOff val="50000"/>
                </a:schemeClr>
              </a:solidFill>
              <a:latin typeface="National 2" panose="02000003000000000000" pitchFamily="50" charset="0"/>
              <a:ea typeface="National Book" panose="02000503000000020004" pitchFamily="2" charset="77"/>
              <a:cs typeface="Arial"/>
            </a:endParaRPr>
          </a:p>
        </p:txBody>
      </p:sp>
      <p:sp>
        <p:nvSpPr>
          <p:cNvPr id="17" name="TextBox 16">
            <a:extLst>
              <a:ext uri="{FF2B5EF4-FFF2-40B4-BE49-F238E27FC236}">
                <a16:creationId xmlns:a16="http://schemas.microsoft.com/office/drawing/2014/main" id="{BA73EEB4-5F21-E9E3-0D15-11D7D4A97B32}"/>
              </a:ext>
            </a:extLst>
          </p:cNvPr>
          <p:cNvSpPr txBox="1"/>
          <p:nvPr/>
        </p:nvSpPr>
        <p:spPr>
          <a:xfrm>
            <a:off x="5369732" y="5742018"/>
            <a:ext cx="5052357" cy="853503"/>
          </a:xfrm>
          <a:prstGeom prst="rect">
            <a:avLst/>
          </a:prstGeom>
          <a:noFill/>
        </p:spPr>
        <p:txBody>
          <a:bodyPr wrap="square">
            <a:spAutoFit/>
          </a:bodyPr>
          <a:lstStyle/>
          <a:p>
            <a:pPr algn="ctr">
              <a:lnSpc>
                <a:spcPct val="110000"/>
              </a:lnSpc>
              <a:spcBef>
                <a:spcPts val="200"/>
              </a:spcBef>
              <a:defRPr/>
            </a:pPr>
            <a:br>
              <a:rPr lang="en-AU" sz="1100" dirty="0">
                <a:solidFill>
                  <a:srgbClr val="00AFD0"/>
                </a:solidFill>
                <a:latin typeface="National Book" panose="02000503000000020004" pitchFamily="2" charset="77"/>
                <a:ea typeface="National Book" panose="02000503000000020004" pitchFamily="2" charset="77"/>
              </a:rPr>
            </a:br>
            <a:r>
              <a:rPr lang="en-AU" sz="1100" dirty="0">
                <a:solidFill>
                  <a:schemeClr val="tx1">
                    <a:lumMod val="50000"/>
                    <a:lumOff val="50000"/>
                  </a:schemeClr>
                </a:solidFill>
                <a:latin typeface="National Book" panose="02000503000000020004" pitchFamily="2" charset="77"/>
                <a:ea typeface="National Book" panose="02000503000000020004" pitchFamily="2" charset="77"/>
              </a:rPr>
              <a:t>Key elements of this phase</a:t>
            </a:r>
            <a:br>
              <a:rPr lang="en-AU" sz="1100" dirty="0">
                <a:solidFill>
                  <a:srgbClr val="00B8A4"/>
                </a:solidFill>
                <a:latin typeface="National Book" panose="02000503000000020004" pitchFamily="2" charset="77"/>
                <a:ea typeface="National Book" panose="02000503000000020004" pitchFamily="2" charset="77"/>
              </a:rPr>
            </a:br>
            <a:r>
              <a:rPr lang="en-AU" sz="1100" dirty="0">
                <a:solidFill>
                  <a:srgbClr val="00B8A4"/>
                </a:solidFill>
                <a:latin typeface="National Book" panose="02000503000000020004" pitchFamily="2" charset="77"/>
                <a:ea typeface="National Book" panose="02000503000000020004" pitchFamily="2" charset="77"/>
              </a:rPr>
              <a:t>LANGUAGE, METHOD, EASE, TRUST, WHĀNAU</a:t>
            </a:r>
            <a:endParaRPr lang="en-AU" sz="1100" b="1" dirty="0">
              <a:solidFill>
                <a:srgbClr val="00B8A4"/>
              </a:solidFill>
              <a:latin typeface="National Book" panose="02000503000000020004" pitchFamily="2" charset="77"/>
              <a:ea typeface="National Book" panose="02000503000000020004" pitchFamily="2" charset="77"/>
            </a:endParaRPr>
          </a:p>
          <a:p>
            <a:pPr algn="ctr">
              <a:lnSpc>
                <a:spcPct val="110000"/>
              </a:lnSpc>
              <a:spcBef>
                <a:spcPts val="200"/>
              </a:spcBef>
              <a:defRPr/>
            </a:pPr>
            <a:endParaRPr lang="en-AU" sz="1100" dirty="0">
              <a:solidFill>
                <a:srgbClr val="00AFD0"/>
              </a:solidFill>
              <a:latin typeface="National Book" panose="02000503000000020004" pitchFamily="2" charset="77"/>
              <a:ea typeface="National Book" panose="02000503000000020004" pitchFamily="2" charset="77"/>
              <a:cs typeface="Arial"/>
            </a:endParaRPr>
          </a:p>
        </p:txBody>
      </p:sp>
      <p:grpSp>
        <p:nvGrpSpPr>
          <p:cNvPr id="18" name="Group 17">
            <a:extLst>
              <a:ext uri="{FF2B5EF4-FFF2-40B4-BE49-F238E27FC236}">
                <a16:creationId xmlns:a16="http://schemas.microsoft.com/office/drawing/2014/main" id="{3DE6A5EE-88ED-EEBF-E579-472A48BA4842}"/>
              </a:ext>
            </a:extLst>
          </p:cNvPr>
          <p:cNvGrpSpPr/>
          <p:nvPr/>
        </p:nvGrpSpPr>
        <p:grpSpPr>
          <a:xfrm>
            <a:off x="9584056" y="4728128"/>
            <a:ext cx="2027778" cy="2027779"/>
            <a:chOff x="3901201" y="3244981"/>
            <a:chExt cx="5733879" cy="5733879"/>
          </a:xfrm>
        </p:grpSpPr>
        <p:grpSp>
          <p:nvGrpSpPr>
            <p:cNvPr id="19" name="Group 18">
              <a:extLst>
                <a:ext uri="{FF2B5EF4-FFF2-40B4-BE49-F238E27FC236}">
                  <a16:creationId xmlns:a16="http://schemas.microsoft.com/office/drawing/2014/main" id="{2DDD43C5-BDA7-6939-70BD-0CC30E23A8B0}"/>
                </a:ext>
              </a:extLst>
            </p:cNvPr>
            <p:cNvGrpSpPr/>
            <p:nvPr/>
          </p:nvGrpSpPr>
          <p:grpSpPr>
            <a:xfrm>
              <a:off x="3901201" y="3244981"/>
              <a:ext cx="5733879" cy="5733879"/>
              <a:chOff x="6767906" y="3454123"/>
              <a:chExt cx="5733879" cy="5733879"/>
            </a:xfrm>
          </p:grpSpPr>
          <p:sp>
            <p:nvSpPr>
              <p:cNvPr id="24" name="Block Arc 23">
                <a:extLst>
                  <a:ext uri="{FF2B5EF4-FFF2-40B4-BE49-F238E27FC236}">
                    <a16:creationId xmlns:a16="http://schemas.microsoft.com/office/drawing/2014/main" id="{5905A521-CD3E-DB19-5DFD-F5BD635780AE}"/>
                  </a:ext>
                </a:extLst>
              </p:cNvPr>
              <p:cNvSpPr/>
              <p:nvPr/>
            </p:nvSpPr>
            <p:spPr>
              <a:xfrm rot="12600000">
                <a:off x="7804724" y="4101900"/>
                <a:ext cx="4287520" cy="4287520"/>
              </a:xfrm>
              <a:prstGeom prst="blockArc">
                <a:avLst>
                  <a:gd name="adj1" fmla="val 8951158"/>
                  <a:gd name="adj2" fmla="val 14390409"/>
                  <a:gd name="adj3" fmla="val 28131"/>
                </a:avLst>
              </a:prstGeom>
              <a:solidFill>
                <a:schemeClr val="bg1">
                  <a:lumMod val="7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
                  <a:solidFill>
                    <a:schemeClr val="tx1"/>
                  </a:solidFill>
                  <a:latin typeface="National Book" panose="02000503000000020004" pitchFamily="2" charset="77"/>
                  <a:ea typeface="National Book" panose="02000503000000020004" pitchFamily="2" charset="77"/>
                </a:endParaRPr>
              </a:p>
            </p:txBody>
          </p:sp>
          <p:sp>
            <p:nvSpPr>
              <p:cNvPr id="25" name="Block Arc 24">
                <a:extLst>
                  <a:ext uri="{FF2B5EF4-FFF2-40B4-BE49-F238E27FC236}">
                    <a16:creationId xmlns:a16="http://schemas.microsoft.com/office/drawing/2014/main" id="{0E74F821-D059-D653-BA63-531F5D134825}"/>
                  </a:ext>
                </a:extLst>
              </p:cNvPr>
              <p:cNvSpPr/>
              <p:nvPr/>
            </p:nvSpPr>
            <p:spPr>
              <a:xfrm rot="18076869">
                <a:off x="7787913" y="4094058"/>
                <a:ext cx="4287520" cy="4287520"/>
              </a:xfrm>
              <a:prstGeom prst="blockArc">
                <a:avLst>
                  <a:gd name="adj1" fmla="val 8851232"/>
                  <a:gd name="adj2" fmla="val 14333413"/>
                  <a:gd name="adj3" fmla="val 27774"/>
                </a:avLst>
              </a:prstGeom>
              <a:solidFill>
                <a:schemeClr val="bg1">
                  <a:lumMod val="7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
                  <a:solidFill>
                    <a:schemeClr val="tx1"/>
                  </a:solidFill>
                  <a:latin typeface="National Book" panose="02000503000000020004" pitchFamily="2" charset="77"/>
                  <a:ea typeface="National Book" panose="02000503000000020004" pitchFamily="2" charset="77"/>
                </a:endParaRPr>
              </a:p>
            </p:txBody>
          </p:sp>
          <p:sp>
            <p:nvSpPr>
              <p:cNvPr id="26" name="Block Arc 25">
                <a:extLst>
                  <a:ext uri="{FF2B5EF4-FFF2-40B4-BE49-F238E27FC236}">
                    <a16:creationId xmlns:a16="http://schemas.microsoft.com/office/drawing/2014/main" id="{0B08CDBC-0643-0860-D1C8-B06D261C3A7C}"/>
                  </a:ext>
                </a:extLst>
              </p:cNvPr>
              <p:cNvSpPr/>
              <p:nvPr/>
            </p:nvSpPr>
            <p:spPr>
              <a:xfrm rot="1800000">
                <a:off x="7719804" y="3857744"/>
                <a:ext cx="4520222" cy="4520222"/>
              </a:xfrm>
              <a:prstGeom prst="blockArc">
                <a:avLst>
                  <a:gd name="adj1" fmla="val 8977109"/>
                  <a:gd name="adj2" fmla="val 14498262"/>
                  <a:gd name="adj3" fmla="val 27760"/>
                </a:avLst>
              </a:prstGeom>
              <a:solidFill>
                <a:schemeClr val="bg1">
                  <a:lumMod val="7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
                  <a:solidFill>
                    <a:schemeClr val="tx1"/>
                  </a:solidFill>
                  <a:latin typeface="National Book" panose="02000503000000020004" pitchFamily="2" charset="77"/>
                  <a:ea typeface="National Book" panose="02000503000000020004" pitchFamily="2" charset="77"/>
                </a:endParaRPr>
              </a:p>
            </p:txBody>
          </p:sp>
          <p:sp>
            <p:nvSpPr>
              <p:cNvPr id="27" name="Block Arc 26">
                <a:extLst>
                  <a:ext uri="{FF2B5EF4-FFF2-40B4-BE49-F238E27FC236}">
                    <a16:creationId xmlns:a16="http://schemas.microsoft.com/office/drawing/2014/main" id="{CA9FB043-1C5F-DB66-5FE5-A21DF3DD0669}"/>
                  </a:ext>
                </a:extLst>
              </p:cNvPr>
              <p:cNvSpPr/>
              <p:nvPr/>
            </p:nvSpPr>
            <p:spPr>
              <a:xfrm rot="7200000">
                <a:off x="6767906" y="3454123"/>
                <a:ext cx="5733879" cy="5733879"/>
              </a:xfrm>
              <a:prstGeom prst="blockArc">
                <a:avLst>
                  <a:gd name="adj1" fmla="val 9000707"/>
                  <a:gd name="adj2" fmla="val 14455085"/>
                  <a:gd name="adj3" fmla="val 27710"/>
                </a:avLst>
              </a:prstGeom>
              <a:solidFill>
                <a:srgbClr val="00B8A4"/>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
                  <a:solidFill>
                    <a:schemeClr val="tx1"/>
                  </a:solidFill>
                  <a:latin typeface="National Book" panose="02000503000000020004" pitchFamily="2" charset="77"/>
                  <a:ea typeface="National Book" panose="02000503000000020004" pitchFamily="2" charset="77"/>
                </a:endParaRPr>
              </a:p>
            </p:txBody>
          </p:sp>
        </p:grpSp>
        <p:sp>
          <p:nvSpPr>
            <p:cNvPr id="20" name="TextBox 19">
              <a:extLst>
                <a:ext uri="{FF2B5EF4-FFF2-40B4-BE49-F238E27FC236}">
                  <a16:creationId xmlns:a16="http://schemas.microsoft.com/office/drawing/2014/main" id="{3FE7747F-9674-2C84-0E27-FE5EC64C9BF2}"/>
                </a:ext>
              </a:extLst>
            </p:cNvPr>
            <p:cNvSpPr txBox="1"/>
            <p:nvPr/>
          </p:nvSpPr>
          <p:spPr>
            <a:xfrm rot="2873105">
              <a:off x="5632652" y="6251524"/>
              <a:ext cx="1684072" cy="647179"/>
            </a:xfrm>
            <a:prstGeom prst="rect">
              <a:avLst/>
            </a:prstGeom>
            <a:noFill/>
          </p:spPr>
          <p:txBody>
            <a:bodyPr wrap="square">
              <a:prstTxWarp prst="textArchDown">
                <a:avLst/>
              </a:prstTxWarp>
              <a:spAutoFit/>
            </a:bodyPr>
            <a:lstStyle/>
            <a:p>
              <a:pPr algn="ctr"/>
              <a:endParaRPr lang="en-AU" sz="300" b="1">
                <a:solidFill>
                  <a:schemeClr val="accent2">
                    <a:lumMod val="60000"/>
                    <a:lumOff val="40000"/>
                  </a:schemeClr>
                </a:solidFill>
                <a:latin typeface="National Book" panose="02000503000000020004" pitchFamily="2" charset="77"/>
                <a:ea typeface="National Book" panose="02000503000000020004" pitchFamily="2" charset="77"/>
              </a:endParaRPr>
            </a:p>
            <a:p>
              <a:pPr algn="ctr"/>
              <a:r>
                <a:rPr lang="en-AU" sz="900" b="1">
                  <a:solidFill>
                    <a:schemeClr val="bg1"/>
                  </a:solidFill>
                  <a:latin typeface="National Book" panose="02000503000000020004" pitchFamily="2" charset="77"/>
                  <a:ea typeface="National Book" panose="02000503000000020004" pitchFamily="2" charset="77"/>
                </a:rPr>
                <a:t>Developing </a:t>
              </a:r>
              <a:br>
                <a:rPr lang="en-AU" sz="900" b="1">
                  <a:solidFill>
                    <a:schemeClr val="bg1"/>
                  </a:solidFill>
                  <a:latin typeface="National Book" panose="02000503000000020004" pitchFamily="2" charset="77"/>
                  <a:ea typeface="National Book" panose="02000503000000020004" pitchFamily="2" charset="77"/>
                </a:rPr>
              </a:br>
              <a:r>
                <a:rPr lang="en-AU" sz="900" b="1">
                  <a:solidFill>
                    <a:schemeClr val="bg1"/>
                  </a:solidFill>
                  <a:latin typeface="National Book" panose="02000503000000020004" pitchFamily="2" charset="77"/>
                  <a:ea typeface="National Book" panose="02000503000000020004" pitchFamily="2" charset="77"/>
                </a:rPr>
                <a:t>your staff</a:t>
              </a:r>
            </a:p>
          </p:txBody>
        </p:sp>
        <p:sp>
          <p:nvSpPr>
            <p:cNvPr id="21" name="TextBox 20">
              <a:extLst>
                <a:ext uri="{FF2B5EF4-FFF2-40B4-BE49-F238E27FC236}">
                  <a16:creationId xmlns:a16="http://schemas.microsoft.com/office/drawing/2014/main" id="{740C7BAA-E472-2263-24ED-B38C2AD13553}"/>
                </a:ext>
              </a:extLst>
            </p:cNvPr>
            <p:cNvSpPr txBox="1"/>
            <p:nvPr/>
          </p:nvSpPr>
          <p:spPr>
            <a:xfrm rot="18647191">
              <a:off x="6714464" y="6295516"/>
              <a:ext cx="1684072" cy="629483"/>
            </a:xfrm>
            <a:prstGeom prst="rect">
              <a:avLst/>
            </a:prstGeom>
            <a:noFill/>
          </p:spPr>
          <p:txBody>
            <a:bodyPr wrap="square">
              <a:prstTxWarp prst="textArchDown">
                <a:avLst/>
              </a:prstTxWarp>
              <a:spAutoFit/>
            </a:bodyPr>
            <a:lstStyle/>
            <a:p>
              <a:pPr algn="ctr"/>
              <a:endParaRPr lang="en-AU" sz="300" b="1">
                <a:solidFill>
                  <a:schemeClr val="accent2">
                    <a:lumMod val="60000"/>
                    <a:lumOff val="40000"/>
                  </a:schemeClr>
                </a:solidFill>
                <a:latin typeface="National Book" panose="02000503000000020004" pitchFamily="2" charset="77"/>
                <a:ea typeface="National Book" panose="02000503000000020004" pitchFamily="2" charset="77"/>
              </a:endParaRPr>
            </a:p>
            <a:p>
              <a:pPr algn="ctr"/>
              <a:r>
                <a:rPr lang="en-AU" sz="900" b="1">
                  <a:solidFill>
                    <a:schemeClr val="bg1"/>
                  </a:solidFill>
                  <a:latin typeface="National Book" panose="02000503000000020004" pitchFamily="2" charset="77"/>
                  <a:ea typeface="National Book" panose="02000503000000020004" pitchFamily="2" charset="77"/>
                </a:rPr>
                <a:t>Supporting</a:t>
              </a:r>
              <a:br>
                <a:rPr lang="en-AU" sz="900" b="1">
                  <a:solidFill>
                    <a:schemeClr val="bg1"/>
                  </a:solidFill>
                  <a:latin typeface="National Book" panose="02000503000000020004" pitchFamily="2" charset="77"/>
                  <a:ea typeface="National Book" panose="02000503000000020004" pitchFamily="2" charset="77"/>
                </a:rPr>
              </a:br>
              <a:r>
                <a:rPr lang="en-AU" sz="900" b="1">
                  <a:solidFill>
                    <a:schemeClr val="bg1"/>
                  </a:solidFill>
                  <a:latin typeface="National Book" panose="02000503000000020004" pitchFamily="2" charset="77"/>
                  <a:ea typeface="National Book" panose="02000503000000020004" pitchFamily="2" charset="77"/>
                </a:rPr>
                <a:t>new staff</a:t>
              </a:r>
            </a:p>
          </p:txBody>
        </p:sp>
        <p:sp>
          <p:nvSpPr>
            <p:cNvPr id="22" name="TextBox 21">
              <a:extLst>
                <a:ext uri="{FF2B5EF4-FFF2-40B4-BE49-F238E27FC236}">
                  <a16:creationId xmlns:a16="http://schemas.microsoft.com/office/drawing/2014/main" id="{7F80ED3E-2738-0233-5E56-F717BA1F75F9}"/>
                </a:ext>
              </a:extLst>
            </p:cNvPr>
            <p:cNvSpPr txBox="1"/>
            <p:nvPr/>
          </p:nvSpPr>
          <p:spPr>
            <a:xfrm rot="18989587">
              <a:off x="5805997" y="4478616"/>
              <a:ext cx="2693358" cy="3100117"/>
            </a:xfrm>
            <a:prstGeom prst="rect">
              <a:avLst/>
            </a:prstGeom>
            <a:noFill/>
          </p:spPr>
          <p:txBody>
            <a:bodyPr spcFirstLastPara="1" wrap="square" numCol="1">
              <a:prstTxWarp prst="textArchUp">
                <a:avLst>
                  <a:gd name="adj" fmla="val 7719010"/>
                </a:avLst>
              </a:prstTxWarp>
              <a:spAutoFit/>
            </a:bodyPr>
            <a:lstStyle>
              <a:defPPr>
                <a:defRPr lang="en-US"/>
              </a:defPPr>
              <a:lvl1pPr algn="ctr">
                <a:defRPr sz="2400" b="1">
                  <a:solidFill>
                    <a:schemeClr val="bg1"/>
                  </a:solidFill>
                  <a:latin typeface="National 2" panose="02000003000000000000" pitchFamily="2" charset="77"/>
                </a:defRPr>
              </a:lvl1pPr>
            </a:lstStyle>
            <a:p>
              <a:r>
                <a:rPr lang="en-AU" sz="900">
                  <a:latin typeface="National Book" panose="02000503000000020004" pitchFamily="2" charset="77"/>
                  <a:ea typeface="National Book" panose="02000503000000020004" pitchFamily="2" charset="77"/>
                </a:rPr>
                <a:t>Preparing </a:t>
              </a:r>
              <a:br>
                <a:rPr lang="en-AU" sz="900">
                  <a:latin typeface="National Book" panose="02000503000000020004" pitchFamily="2" charset="77"/>
                  <a:ea typeface="National Book" panose="02000503000000020004" pitchFamily="2" charset="77"/>
                </a:rPr>
              </a:br>
              <a:r>
                <a:rPr lang="en-AU" sz="900">
                  <a:latin typeface="National Book" panose="02000503000000020004" pitchFamily="2" charset="77"/>
                  <a:ea typeface="National Book" panose="02000503000000020004" pitchFamily="2" charset="77"/>
                </a:rPr>
                <a:t>to recruit</a:t>
              </a:r>
            </a:p>
          </p:txBody>
        </p:sp>
        <p:sp>
          <p:nvSpPr>
            <p:cNvPr id="23" name="TextBox 22">
              <a:extLst>
                <a:ext uri="{FF2B5EF4-FFF2-40B4-BE49-F238E27FC236}">
                  <a16:creationId xmlns:a16="http://schemas.microsoft.com/office/drawing/2014/main" id="{DF47BDE9-E1D0-CA87-051E-35B01142FD9B}"/>
                </a:ext>
              </a:extLst>
            </p:cNvPr>
            <p:cNvSpPr txBox="1"/>
            <p:nvPr/>
          </p:nvSpPr>
          <p:spPr>
            <a:xfrm rot="3015784">
              <a:off x="6292961" y="4662139"/>
              <a:ext cx="2307943" cy="1410919"/>
            </a:xfrm>
            <a:prstGeom prst="rect">
              <a:avLst/>
            </a:prstGeom>
            <a:noFill/>
          </p:spPr>
          <p:txBody>
            <a:bodyPr wrap="square" numCol="2">
              <a:prstTxWarp prst="textArchUp">
                <a:avLst>
                  <a:gd name="adj" fmla="val 7719010"/>
                </a:avLst>
              </a:prstTxWarp>
              <a:spAutoFit/>
            </a:bodyPr>
            <a:lstStyle/>
            <a:p>
              <a:pPr algn="ctr"/>
              <a:r>
                <a:rPr lang="en-AU" sz="1200" b="1" dirty="0">
                  <a:solidFill>
                    <a:schemeClr val="bg1"/>
                  </a:solidFill>
                  <a:latin typeface="National Book" panose="02000503000000020004" pitchFamily="2" charset="77"/>
                  <a:ea typeface="National Book" panose="02000503000000020004" pitchFamily="2" charset="77"/>
                </a:rPr>
                <a:t>Recruitment &amp; </a:t>
              </a:r>
              <a:br>
                <a:rPr lang="en-AU" sz="1200" b="1" dirty="0">
                  <a:solidFill>
                    <a:schemeClr val="bg1"/>
                  </a:solidFill>
                  <a:latin typeface="National Book" panose="02000503000000020004" pitchFamily="2" charset="77"/>
                  <a:ea typeface="National Book" panose="02000503000000020004" pitchFamily="2" charset="77"/>
                </a:rPr>
              </a:br>
              <a:r>
                <a:rPr lang="en-AU" sz="1200" b="1" dirty="0">
                  <a:solidFill>
                    <a:schemeClr val="bg1"/>
                  </a:solidFill>
                  <a:latin typeface="National Book" panose="02000503000000020004" pitchFamily="2" charset="77"/>
                  <a:ea typeface="National Book" panose="02000503000000020004" pitchFamily="2" charset="77"/>
                </a:rPr>
                <a:t>onboarding </a:t>
              </a:r>
            </a:p>
          </p:txBody>
        </p:sp>
      </p:grpSp>
      <p:grpSp>
        <p:nvGrpSpPr>
          <p:cNvPr id="28" name="Group 27">
            <a:extLst>
              <a:ext uri="{FF2B5EF4-FFF2-40B4-BE49-F238E27FC236}">
                <a16:creationId xmlns:a16="http://schemas.microsoft.com/office/drawing/2014/main" id="{51048D5F-C1A3-5AA4-A15C-DF0DBE7875D4}"/>
              </a:ext>
            </a:extLst>
          </p:cNvPr>
          <p:cNvGrpSpPr/>
          <p:nvPr/>
        </p:nvGrpSpPr>
        <p:grpSpPr>
          <a:xfrm>
            <a:off x="4180592" y="4977180"/>
            <a:ext cx="1581765" cy="1576716"/>
            <a:chOff x="4917236" y="3884916"/>
            <a:chExt cx="4309115" cy="4295362"/>
          </a:xfrm>
        </p:grpSpPr>
        <p:grpSp>
          <p:nvGrpSpPr>
            <p:cNvPr id="29" name="Group 28">
              <a:extLst>
                <a:ext uri="{FF2B5EF4-FFF2-40B4-BE49-F238E27FC236}">
                  <a16:creationId xmlns:a16="http://schemas.microsoft.com/office/drawing/2014/main" id="{392F72F9-A6D6-DF2D-840F-5554C2BA3179}"/>
                </a:ext>
              </a:extLst>
            </p:cNvPr>
            <p:cNvGrpSpPr/>
            <p:nvPr/>
          </p:nvGrpSpPr>
          <p:grpSpPr>
            <a:xfrm>
              <a:off x="4917236" y="3884916"/>
              <a:ext cx="4309115" cy="4295362"/>
              <a:chOff x="7783941" y="4094058"/>
              <a:chExt cx="4309115" cy="4295362"/>
            </a:xfrm>
          </p:grpSpPr>
          <p:sp>
            <p:nvSpPr>
              <p:cNvPr id="34" name="Block Arc 33">
                <a:extLst>
                  <a:ext uri="{FF2B5EF4-FFF2-40B4-BE49-F238E27FC236}">
                    <a16:creationId xmlns:a16="http://schemas.microsoft.com/office/drawing/2014/main" id="{21EFA6C9-07A8-0531-A5ED-CC574FAE3063}"/>
                  </a:ext>
                </a:extLst>
              </p:cNvPr>
              <p:cNvSpPr/>
              <p:nvPr/>
            </p:nvSpPr>
            <p:spPr>
              <a:xfrm rot="12600000">
                <a:off x="7804724" y="4101901"/>
                <a:ext cx="4287520" cy="4287519"/>
              </a:xfrm>
              <a:prstGeom prst="blockArc">
                <a:avLst>
                  <a:gd name="adj1" fmla="val 8951158"/>
                  <a:gd name="adj2" fmla="val 14390409"/>
                  <a:gd name="adj3" fmla="val 28131"/>
                </a:avLst>
              </a:prstGeom>
              <a:solidFill>
                <a:schemeClr val="bg1">
                  <a:lumMod val="7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
                  <a:solidFill>
                    <a:schemeClr val="tx1"/>
                  </a:solidFill>
                  <a:latin typeface="National Book" panose="02000503000000020004" pitchFamily="2" charset="77"/>
                  <a:ea typeface="National Book" panose="02000503000000020004" pitchFamily="2" charset="77"/>
                </a:endParaRPr>
              </a:p>
            </p:txBody>
          </p:sp>
          <p:sp>
            <p:nvSpPr>
              <p:cNvPr id="35" name="Block Arc 34">
                <a:extLst>
                  <a:ext uri="{FF2B5EF4-FFF2-40B4-BE49-F238E27FC236}">
                    <a16:creationId xmlns:a16="http://schemas.microsoft.com/office/drawing/2014/main" id="{6B2E316A-84EA-F378-08D0-71EA0614030A}"/>
                  </a:ext>
                </a:extLst>
              </p:cNvPr>
              <p:cNvSpPr/>
              <p:nvPr/>
            </p:nvSpPr>
            <p:spPr>
              <a:xfrm rot="18076869">
                <a:off x="7787913" y="4094058"/>
                <a:ext cx="4287520" cy="4287520"/>
              </a:xfrm>
              <a:prstGeom prst="blockArc">
                <a:avLst>
                  <a:gd name="adj1" fmla="val 8851232"/>
                  <a:gd name="adj2" fmla="val 14333413"/>
                  <a:gd name="adj3" fmla="val 27774"/>
                </a:avLst>
              </a:prstGeom>
              <a:solidFill>
                <a:schemeClr val="bg1">
                  <a:lumMod val="7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
                  <a:solidFill>
                    <a:schemeClr val="tx1"/>
                  </a:solidFill>
                  <a:latin typeface="National Book" panose="02000503000000020004" pitchFamily="2" charset="77"/>
                  <a:ea typeface="National Book" panose="02000503000000020004" pitchFamily="2" charset="77"/>
                </a:endParaRPr>
              </a:p>
            </p:txBody>
          </p:sp>
          <p:sp>
            <p:nvSpPr>
              <p:cNvPr id="36" name="Block Arc 35">
                <a:extLst>
                  <a:ext uri="{FF2B5EF4-FFF2-40B4-BE49-F238E27FC236}">
                    <a16:creationId xmlns:a16="http://schemas.microsoft.com/office/drawing/2014/main" id="{89ACECB5-7872-6B87-C16B-261D42A53F03}"/>
                  </a:ext>
                </a:extLst>
              </p:cNvPr>
              <p:cNvSpPr/>
              <p:nvPr/>
            </p:nvSpPr>
            <p:spPr>
              <a:xfrm rot="7200000">
                <a:off x="7805536" y="4101900"/>
                <a:ext cx="4287520" cy="4287520"/>
              </a:xfrm>
              <a:prstGeom prst="blockArc">
                <a:avLst>
                  <a:gd name="adj1" fmla="val 9000707"/>
                  <a:gd name="adj2" fmla="val 14455085"/>
                  <a:gd name="adj3" fmla="val 27710"/>
                </a:avLst>
              </a:prstGeom>
              <a:solidFill>
                <a:schemeClr val="bg1">
                  <a:lumMod val="7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
                  <a:solidFill>
                    <a:schemeClr val="tx1"/>
                  </a:solidFill>
                  <a:latin typeface="National Book" panose="02000503000000020004" pitchFamily="2" charset="77"/>
                  <a:ea typeface="National Book" panose="02000503000000020004" pitchFamily="2" charset="77"/>
                </a:endParaRPr>
              </a:p>
            </p:txBody>
          </p:sp>
          <p:sp>
            <p:nvSpPr>
              <p:cNvPr id="37" name="Block Arc 36">
                <a:extLst>
                  <a:ext uri="{FF2B5EF4-FFF2-40B4-BE49-F238E27FC236}">
                    <a16:creationId xmlns:a16="http://schemas.microsoft.com/office/drawing/2014/main" id="{70CAFCA6-87BF-5E85-351F-DD03FBBFEEC8}"/>
                  </a:ext>
                </a:extLst>
              </p:cNvPr>
              <p:cNvSpPr/>
              <p:nvPr/>
            </p:nvSpPr>
            <p:spPr>
              <a:xfrm rot="1800000">
                <a:off x="7783941" y="4098410"/>
                <a:ext cx="4289551" cy="4289552"/>
              </a:xfrm>
              <a:prstGeom prst="blockArc">
                <a:avLst>
                  <a:gd name="adj1" fmla="val 8977109"/>
                  <a:gd name="adj2" fmla="val 14498262"/>
                  <a:gd name="adj3" fmla="val 27760"/>
                </a:avLst>
              </a:prstGeom>
              <a:solidFill>
                <a:schemeClr val="bg1">
                  <a:lumMod val="7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
                  <a:solidFill>
                    <a:schemeClr val="tx1"/>
                  </a:solidFill>
                  <a:latin typeface="National Book" panose="02000503000000020004" pitchFamily="2" charset="77"/>
                  <a:ea typeface="National Book" panose="02000503000000020004" pitchFamily="2" charset="77"/>
                </a:endParaRPr>
              </a:p>
            </p:txBody>
          </p:sp>
        </p:grpSp>
        <p:sp>
          <p:nvSpPr>
            <p:cNvPr id="30" name="TextBox 29">
              <a:extLst>
                <a:ext uri="{FF2B5EF4-FFF2-40B4-BE49-F238E27FC236}">
                  <a16:creationId xmlns:a16="http://schemas.microsoft.com/office/drawing/2014/main" id="{1C800FA7-9F71-ABDB-FD57-3FD6B9BF28EA}"/>
                </a:ext>
              </a:extLst>
            </p:cNvPr>
            <p:cNvSpPr txBox="1"/>
            <p:nvPr/>
          </p:nvSpPr>
          <p:spPr>
            <a:xfrm rot="2873105">
              <a:off x="5721656" y="6238690"/>
              <a:ext cx="1684073" cy="647180"/>
            </a:xfrm>
            <a:prstGeom prst="rect">
              <a:avLst/>
            </a:prstGeom>
            <a:noFill/>
          </p:spPr>
          <p:txBody>
            <a:bodyPr wrap="square">
              <a:prstTxWarp prst="textArchDown">
                <a:avLst/>
              </a:prstTxWarp>
              <a:spAutoFit/>
            </a:bodyPr>
            <a:lstStyle/>
            <a:p>
              <a:pPr algn="ctr"/>
              <a:endParaRPr lang="en-AU" sz="300" b="1">
                <a:solidFill>
                  <a:schemeClr val="accent2">
                    <a:lumMod val="60000"/>
                    <a:lumOff val="40000"/>
                  </a:schemeClr>
                </a:solidFill>
                <a:latin typeface="National Book" panose="02000503000000020004" pitchFamily="2" charset="77"/>
                <a:ea typeface="National Book" panose="02000503000000020004" pitchFamily="2" charset="77"/>
              </a:endParaRPr>
            </a:p>
            <a:p>
              <a:pPr algn="ctr"/>
              <a:r>
                <a:rPr lang="en-AU" sz="900" b="1">
                  <a:solidFill>
                    <a:schemeClr val="bg1"/>
                  </a:solidFill>
                  <a:latin typeface="National Book" panose="02000503000000020004" pitchFamily="2" charset="77"/>
                  <a:ea typeface="National Book" panose="02000503000000020004" pitchFamily="2" charset="77"/>
                </a:rPr>
                <a:t>Developing </a:t>
              </a:r>
              <a:br>
                <a:rPr lang="en-AU" sz="900" b="1">
                  <a:solidFill>
                    <a:schemeClr val="bg1"/>
                  </a:solidFill>
                  <a:latin typeface="National Book" panose="02000503000000020004" pitchFamily="2" charset="77"/>
                  <a:ea typeface="National Book" panose="02000503000000020004" pitchFamily="2" charset="77"/>
                </a:rPr>
              </a:br>
              <a:r>
                <a:rPr lang="en-AU" sz="900" b="1">
                  <a:solidFill>
                    <a:schemeClr val="bg1"/>
                  </a:solidFill>
                  <a:latin typeface="National Book" panose="02000503000000020004" pitchFamily="2" charset="77"/>
                  <a:ea typeface="National Book" panose="02000503000000020004" pitchFamily="2" charset="77"/>
                </a:rPr>
                <a:t>your staff</a:t>
              </a:r>
            </a:p>
          </p:txBody>
        </p:sp>
        <p:sp>
          <p:nvSpPr>
            <p:cNvPr id="31" name="TextBox 30">
              <a:extLst>
                <a:ext uri="{FF2B5EF4-FFF2-40B4-BE49-F238E27FC236}">
                  <a16:creationId xmlns:a16="http://schemas.microsoft.com/office/drawing/2014/main" id="{8BE0719E-7720-E112-FC9A-C5D259D9C61C}"/>
                </a:ext>
              </a:extLst>
            </p:cNvPr>
            <p:cNvSpPr txBox="1"/>
            <p:nvPr/>
          </p:nvSpPr>
          <p:spPr>
            <a:xfrm rot="3015784">
              <a:off x="6061546" y="4785367"/>
              <a:ext cx="2307942" cy="2178525"/>
            </a:xfrm>
            <a:prstGeom prst="rect">
              <a:avLst/>
            </a:prstGeom>
            <a:noFill/>
          </p:spPr>
          <p:txBody>
            <a:bodyPr wrap="square" numCol="2">
              <a:prstTxWarp prst="textArchUp">
                <a:avLst>
                  <a:gd name="adj" fmla="val 7719010"/>
                </a:avLst>
              </a:prstTxWarp>
              <a:spAutoFit/>
            </a:bodyPr>
            <a:lstStyle/>
            <a:p>
              <a:pPr algn="ctr"/>
              <a:r>
                <a:rPr lang="en-AU" sz="900" b="1" dirty="0">
                  <a:solidFill>
                    <a:schemeClr val="bg1"/>
                  </a:solidFill>
                  <a:latin typeface="National Book" panose="02000503000000020004" pitchFamily="2" charset="77"/>
                  <a:ea typeface="National Book" panose="02000503000000020004" pitchFamily="2" charset="77"/>
                </a:rPr>
                <a:t>Recruitment &amp; </a:t>
              </a:r>
              <a:br>
                <a:rPr lang="en-AU" sz="900" b="1" dirty="0">
                  <a:solidFill>
                    <a:schemeClr val="bg1"/>
                  </a:solidFill>
                  <a:latin typeface="National Book" panose="02000503000000020004" pitchFamily="2" charset="77"/>
                  <a:ea typeface="National Book" panose="02000503000000020004" pitchFamily="2" charset="77"/>
                </a:rPr>
              </a:br>
              <a:r>
                <a:rPr lang="en-AU" sz="900" b="1" dirty="0">
                  <a:solidFill>
                    <a:schemeClr val="bg1"/>
                  </a:solidFill>
                  <a:latin typeface="National Book" panose="02000503000000020004" pitchFamily="2" charset="77"/>
                  <a:ea typeface="National Book" panose="02000503000000020004" pitchFamily="2" charset="77"/>
                </a:rPr>
                <a:t>onboarding </a:t>
              </a:r>
            </a:p>
          </p:txBody>
        </p:sp>
        <p:sp>
          <p:nvSpPr>
            <p:cNvPr id="32" name="TextBox 31">
              <a:extLst>
                <a:ext uri="{FF2B5EF4-FFF2-40B4-BE49-F238E27FC236}">
                  <a16:creationId xmlns:a16="http://schemas.microsoft.com/office/drawing/2014/main" id="{C60003B1-8412-0078-E914-7DE98960306C}"/>
                </a:ext>
              </a:extLst>
            </p:cNvPr>
            <p:cNvSpPr txBox="1"/>
            <p:nvPr/>
          </p:nvSpPr>
          <p:spPr>
            <a:xfrm rot="18647191">
              <a:off x="6714464" y="6295516"/>
              <a:ext cx="1684072" cy="629483"/>
            </a:xfrm>
            <a:prstGeom prst="rect">
              <a:avLst/>
            </a:prstGeom>
            <a:noFill/>
          </p:spPr>
          <p:txBody>
            <a:bodyPr wrap="square">
              <a:prstTxWarp prst="textArchDown">
                <a:avLst/>
              </a:prstTxWarp>
              <a:spAutoFit/>
            </a:bodyPr>
            <a:lstStyle/>
            <a:p>
              <a:pPr algn="ctr"/>
              <a:endParaRPr lang="en-AU" sz="300" b="1">
                <a:solidFill>
                  <a:schemeClr val="accent2">
                    <a:lumMod val="60000"/>
                    <a:lumOff val="40000"/>
                  </a:schemeClr>
                </a:solidFill>
                <a:latin typeface="National Book" panose="02000503000000020004" pitchFamily="2" charset="77"/>
                <a:ea typeface="National Book" panose="02000503000000020004" pitchFamily="2" charset="77"/>
              </a:endParaRPr>
            </a:p>
            <a:p>
              <a:pPr algn="ctr"/>
              <a:r>
                <a:rPr lang="en-AU" sz="900" b="1">
                  <a:solidFill>
                    <a:schemeClr val="bg1"/>
                  </a:solidFill>
                  <a:latin typeface="National Book" panose="02000503000000020004" pitchFamily="2" charset="77"/>
                  <a:ea typeface="National Book" panose="02000503000000020004" pitchFamily="2" charset="77"/>
                </a:rPr>
                <a:t>Supporting</a:t>
              </a:r>
              <a:br>
                <a:rPr lang="en-AU" sz="900" b="1">
                  <a:solidFill>
                    <a:schemeClr val="bg1"/>
                  </a:solidFill>
                  <a:latin typeface="National Book" panose="02000503000000020004" pitchFamily="2" charset="77"/>
                  <a:ea typeface="National Book" panose="02000503000000020004" pitchFamily="2" charset="77"/>
                </a:rPr>
              </a:br>
              <a:r>
                <a:rPr lang="en-AU" sz="900" b="1">
                  <a:solidFill>
                    <a:schemeClr val="bg1"/>
                  </a:solidFill>
                  <a:latin typeface="National Book" panose="02000503000000020004" pitchFamily="2" charset="77"/>
                  <a:ea typeface="National Book" panose="02000503000000020004" pitchFamily="2" charset="77"/>
                </a:rPr>
                <a:t>new staff</a:t>
              </a:r>
            </a:p>
          </p:txBody>
        </p:sp>
        <p:sp>
          <p:nvSpPr>
            <p:cNvPr id="33" name="TextBox 32">
              <a:extLst>
                <a:ext uri="{FF2B5EF4-FFF2-40B4-BE49-F238E27FC236}">
                  <a16:creationId xmlns:a16="http://schemas.microsoft.com/office/drawing/2014/main" id="{80966859-7011-D34C-9D30-9A5E6A8FDB0B}"/>
                </a:ext>
              </a:extLst>
            </p:cNvPr>
            <p:cNvSpPr txBox="1"/>
            <p:nvPr/>
          </p:nvSpPr>
          <p:spPr>
            <a:xfrm rot="18989587">
              <a:off x="5931958" y="4643582"/>
              <a:ext cx="2693358" cy="3100116"/>
            </a:xfrm>
            <a:prstGeom prst="rect">
              <a:avLst/>
            </a:prstGeom>
            <a:noFill/>
          </p:spPr>
          <p:txBody>
            <a:bodyPr spcFirstLastPara="1" wrap="square" numCol="1">
              <a:prstTxWarp prst="textArchUp">
                <a:avLst>
                  <a:gd name="adj" fmla="val 7719010"/>
                </a:avLst>
              </a:prstTxWarp>
              <a:spAutoFit/>
            </a:bodyPr>
            <a:lstStyle>
              <a:defPPr>
                <a:defRPr lang="en-US"/>
              </a:defPPr>
              <a:lvl1pPr algn="ctr">
                <a:defRPr sz="2400" b="1">
                  <a:solidFill>
                    <a:schemeClr val="bg1"/>
                  </a:solidFill>
                  <a:latin typeface="National 2" panose="02000003000000000000" pitchFamily="2" charset="77"/>
                </a:defRPr>
              </a:lvl1pPr>
            </a:lstStyle>
            <a:p>
              <a:r>
                <a:rPr lang="en-AU" sz="900" dirty="0">
                  <a:latin typeface="National Book" panose="02000503000000020004" pitchFamily="2" charset="77"/>
                  <a:ea typeface="National Book" panose="02000503000000020004" pitchFamily="2" charset="77"/>
                </a:rPr>
                <a:t>Preparing </a:t>
              </a:r>
              <a:br>
                <a:rPr lang="en-AU" sz="900" dirty="0">
                  <a:latin typeface="National Book" panose="02000503000000020004" pitchFamily="2" charset="77"/>
                  <a:ea typeface="National Book" panose="02000503000000020004" pitchFamily="2" charset="77"/>
                </a:rPr>
              </a:br>
              <a:r>
                <a:rPr lang="en-AU" sz="900" dirty="0">
                  <a:latin typeface="National Book" panose="02000503000000020004" pitchFamily="2" charset="77"/>
                  <a:ea typeface="National Book" panose="02000503000000020004" pitchFamily="2" charset="77"/>
                </a:rPr>
                <a:t>to recruit</a:t>
              </a:r>
            </a:p>
          </p:txBody>
        </p:sp>
      </p:grpSp>
      <p:grpSp>
        <p:nvGrpSpPr>
          <p:cNvPr id="38" name="Group 37">
            <a:extLst>
              <a:ext uri="{FF2B5EF4-FFF2-40B4-BE49-F238E27FC236}">
                <a16:creationId xmlns:a16="http://schemas.microsoft.com/office/drawing/2014/main" id="{94372944-59A9-FD19-F443-195505C9FD88}"/>
              </a:ext>
            </a:extLst>
          </p:cNvPr>
          <p:cNvGrpSpPr/>
          <p:nvPr/>
        </p:nvGrpSpPr>
        <p:grpSpPr>
          <a:xfrm rot="10800000">
            <a:off x="3379194" y="3889679"/>
            <a:ext cx="2718011" cy="2997392"/>
            <a:chOff x="10952475" y="6378084"/>
            <a:chExt cx="2718011" cy="2997392"/>
          </a:xfrm>
        </p:grpSpPr>
        <p:sp>
          <p:nvSpPr>
            <p:cNvPr id="39" name="Block Arc 38">
              <a:extLst>
                <a:ext uri="{FF2B5EF4-FFF2-40B4-BE49-F238E27FC236}">
                  <a16:creationId xmlns:a16="http://schemas.microsoft.com/office/drawing/2014/main" id="{57BE43F8-2E7B-0EB3-0F5C-8E576A522795}"/>
                </a:ext>
              </a:extLst>
            </p:cNvPr>
            <p:cNvSpPr/>
            <p:nvPr/>
          </p:nvSpPr>
          <p:spPr>
            <a:xfrm rot="12753395">
              <a:off x="10952475" y="6378084"/>
              <a:ext cx="2151664" cy="2144857"/>
            </a:xfrm>
            <a:prstGeom prst="blockArc">
              <a:avLst>
                <a:gd name="adj1" fmla="val 8977109"/>
                <a:gd name="adj2" fmla="val 14498262"/>
                <a:gd name="adj3" fmla="val 27760"/>
              </a:avLst>
            </a:prstGeom>
            <a:solidFill>
              <a:srgbClr val="01ABCB"/>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
                <a:solidFill>
                  <a:schemeClr val="tx1"/>
                </a:solidFill>
                <a:latin typeface="National Book" panose="02000503000000020004" pitchFamily="2" charset="77"/>
                <a:ea typeface="National Book" panose="02000503000000020004" pitchFamily="2" charset="77"/>
              </a:endParaRPr>
            </a:p>
          </p:txBody>
        </p:sp>
        <p:sp>
          <p:nvSpPr>
            <p:cNvPr id="40" name="TextBox 39">
              <a:extLst>
                <a:ext uri="{FF2B5EF4-FFF2-40B4-BE49-F238E27FC236}">
                  <a16:creationId xmlns:a16="http://schemas.microsoft.com/office/drawing/2014/main" id="{2B8561FA-8831-0B0B-F60B-D411194082C4}"/>
                </a:ext>
              </a:extLst>
            </p:cNvPr>
            <p:cNvSpPr txBox="1"/>
            <p:nvPr/>
          </p:nvSpPr>
          <p:spPr>
            <a:xfrm rot="7989447">
              <a:off x="12304496" y="8009486"/>
              <a:ext cx="1587144" cy="1144836"/>
            </a:xfrm>
            <a:prstGeom prst="rect">
              <a:avLst/>
            </a:prstGeom>
            <a:noFill/>
          </p:spPr>
          <p:txBody>
            <a:bodyPr wrap="square">
              <a:prstTxWarp prst="textArchDown">
                <a:avLst/>
              </a:prstTxWarp>
              <a:spAutoFit/>
            </a:bodyPr>
            <a:lstStyle/>
            <a:p>
              <a:pPr algn="ctr"/>
              <a:endParaRPr lang="en-AU" sz="1200" b="1" dirty="0">
                <a:solidFill>
                  <a:schemeClr val="accent2">
                    <a:lumMod val="60000"/>
                    <a:lumOff val="40000"/>
                  </a:schemeClr>
                </a:solidFill>
                <a:latin typeface="National Book" panose="02000503000000020004" pitchFamily="2" charset="77"/>
                <a:ea typeface="National Book" panose="02000503000000020004" pitchFamily="2" charset="77"/>
              </a:endParaRPr>
            </a:p>
            <a:p>
              <a:pPr algn="ctr"/>
              <a:r>
                <a:rPr lang="en-AU" sz="1200" b="1" dirty="0">
                  <a:solidFill>
                    <a:schemeClr val="bg1"/>
                  </a:solidFill>
                  <a:latin typeface="National Book" panose="02000503000000020004" pitchFamily="2" charset="77"/>
                </a:rPr>
                <a:t>Preparing </a:t>
              </a:r>
            </a:p>
            <a:p>
              <a:pPr algn="ctr"/>
              <a:r>
                <a:rPr lang="en-AU" sz="1200" b="1" dirty="0">
                  <a:solidFill>
                    <a:schemeClr val="bg1"/>
                  </a:solidFill>
                  <a:latin typeface="National Book" panose="02000503000000020004" pitchFamily="2" charset="77"/>
                </a:rPr>
                <a:t>to recruit</a:t>
              </a:r>
            </a:p>
          </p:txBody>
        </p:sp>
      </p:grpSp>
    </p:spTree>
    <p:extLst>
      <p:ext uri="{BB962C8B-B14F-4D97-AF65-F5344CB8AC3E}">
        <p14:creationId xmlns:p14="http://schemas.microsoft.com/office/powerpoint/2010/main" val="244194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E44B4-62CC-4718-93C2-35823FBD77DA}"/>
              </a:ext>
            </a:extLst>
          </p:cNvPr>
          <p:cNvSpPr>
            <a:spLocks noGrp="1"/>
          </p:cNvSpPr>
          <p:nvPr>
            <p:ph type="title"/>
          </p:nvPr>
        </p:nvSpPr>
        <p:spPr>
          <a:xfrm>
            <a:off x="580166" y="726415"/>
            <a:ext cx="10751325" cy="491415"/>
          </a:xfrm>
        </p:spPr>
        <p:txBody>
          <a:bodyPr/>
          <a:lstStyle/>
          <a:p>
            <a:r>
              <a:rPr lang="mi-NZ" dirty="0" err="1"/>
              <a:t>Youth</a:t>
            </a:r>
            <a:r>
              <a:rPr lang="mi-NZ" dirty="0"/>
              <a:t> </a:t>
            </a:r>
            <a:r>
              <a:rPr lang="mi-NZ" dirty="0" err="1"/>
              <a:t>employment</a:t>
            </a:r>
            <a:r>
              <a:rPr lang="mi-NZ" dirty="0"/>
              <a:t> </a:t>
            </a:r>
            <a:r>
              <a:rPr lang="mi-NZ" dirty="0" err="1"/>
              <a:t>journey</a:t>
            </a:r>
            <a:r>
              <a:rPr lang="mi-NZ" dirty="0"/>
              <a:t> </a:t>
            </a:r>
            <a:r>
              <a:rPr lang="mi-NZ" dirty="0" err="1"/>
              <a:t>stages</a:t>
            </a:r>
            <a:endParaRPr lang="en-NZ" dirty="0"/>
          </a:p>
        </p:txBody>
      </p:sp>
      <p:sp>
        <p:nvSpPr>
          <p:cNvPr id="3" name="TextBox 2">
            <a:extLst>
              <a:ext uri="{FF2B5EF4-FFF2-40B4-BE49-F238E27FC236}">
                <a16:creationId xmlns:a16="http://schemas.microsoft.com/office/drawing/2014/main" id="{9EE5A704-E6B0-5C45-6E7C-9C6D89369A01}"/>
              </a:ext>
            </a:extLst>
          </p:cNvPr>
          <p:cNvSpPr txBox="1"/>
          <p:nvPr/>
        </p:nvSpPr>
        <p:spPr>
          <a:xfrm>
            <a:off x="580166" y="1217829"/>
            <a:ext cx="5266961" cy="5308805"/>
          </a:xfrm>
          <a:prstGeom prst="roundRect">
            <a:avLst>
              <a:gd name="adj" fmla="val 7298"/>
            </a:avLst>
          </a:prstGeom>
          <a:solidFill>
            <a:schemeClr val="bg1">
              <a:lumMod val="95000"/>
            </a:schemeClr>
          </a:solidFill>
        </p:spPr>
        <p:txBody>
          <a:bodyPr wrap="square" lIns="180000" tIns="288000" rIns="144000" bIns="45720" anchor="t">
            <a:noAutofit/>
          </a:bodyPr>
          <a:lstStyle/>
          <a:p>
            <a:pPr marL="1914525" indent="-1903095">
              <a:lnSpc>
                <a:spcPct val="110000"/>
              </a:lnSpc>
              <a:spcBef>
                <a:spcPts val="200"/>
              </a:spcBef>
              <a:defRPr/>
            </a:pPr>
            <a:endParaRPr lang="en-AU" sz="1050" dirty="0">
              <a:solidFill>
                <a:schemeClr val="tx1">
                  <a:lumMod val="50000"/>
                  <a:lumOff val="50000"/>
                </a:schemeClr>
              </a:solidFill>
              <a:latin typeface="National 2" panose="02000003000000000000" pitchFamily="50" charset="0"/>
              <a:ea typeface="National Book" panose="02000503000000020004" pitchFamily="2" charset="77"/>
            </a:endParaRPr>
          </a:p>
          <a:p>
            <a:pPr marL="1914525" marR="0" lvl="0" indent="-1903095" defTabSz="1472956">
              <a:lnSpc>
                <a:spcPct val="110000"/>
              </a:lnSpc>
              <a:spcBef>
                <a:spcPts val="200"/>
              </a:spcBef>
              <a:spcAft>
                <a:spcPts val="0"/>
              </a:spcAft>
              <a:buClrTx/>
              <a:buSzTx/>
              <a:buFontTx/>
              <a:buNone/>
              <a:defRPr/>
            </a:pPr>
            <a:endParaRPr kumimoji="0" lang="en-AU" sz="1050" b="1" i="0" u="none" strike="noStrike" kern="1200" cap="none" spc="0" normalizeH="0" baseline="0" noProof="0" dirty="0">
              <a:ln>
                <a:noFill/>
              </a:ln>
              <a:solidFill>
                <a:schemeClr val="tx1">
                  <a:lumMod val="75000"/>
                  <a:lumOff val="25000"/>
                </a:schemeClr>
              </a:solidFill>
              <a:effectLst/>
              <a:uLnTx/>
              <a:uFillTx/>
              <a:latin typeface="National 2" panose="02000003000000000000" pitchFamily="50" charset="0"/>
              <a:ea typeface="National Book" panose="02000503000000020004" pitchFamily="2" charset="77"/>
            </a:endParaRPr>
          </a:p>
          <a:p>
            <a:pPr marL="1914525" marR="0" lvl="0" indent="-1903095" defTabSz="1472956">
              <a:lnSpc>
                <a:spcPct val="110000"/>
              </a:lnSpc>
              <a:spcBef>
                <a:spcPts val="200"/>
              </a:spcBef>
              <a:spcAft>
                <a:spcPts val="0"/>
              </a:spcAft>
              <a:buClrTx/>
              <a:buSzTx/>
              <a:buFontTx/>
              <a:buNone/>
              <a:defRPr/>
            </a:pPr>
            <a:endParaRPr kumimoji="0" lang="en-AU" sz="1050" b="1" i="0" u="none" strike="noStrike" kern="1200" cap="none" spc="0" normalizeH="0" baseline="0" noProof="0" dirty="0">
              <a:ln>
                <a:noFill/>
              </a:ln>
              <a:solidFill>
                <a:schemeClr val="tx1">
                  <a:lumMod val="75000"/>
                  <a:lumOff val="25000"/>
                </a:schemeClr>
              </a:solidFill>
              <a:effectLst/>
              <a:uLnTx/>
              <a:uFillTx/>
              <a:latin typeface="National 2" panose="02000003000000000000" pitchFamily="50" charset="0"/>
              <a:ea typeface="National Book" panose="02000503000000020004" pitchFamily="2" charset="77"/>
            </a:endParaRPr>
          </a:p>
          <a:p>
            <a:pPr marL="1914525" marR="0" lvl="0" indent="-1903095" defTabSz="1472956">
              <a:lnSpc>
                <a:spcPct val="110000"/>
              </a:lnSpc>
              <a:spcBef>
                <a:spcPts val="200"/>
              </a:spcBef>
              <a:spcAft>
                <a:spcPts val="0"/>
              </a:spcAft>
              <a:buClrTx/>
              <a:buSzTx/>
              <a:buFontTx/>
              <a:buNone/>
              <a:defRPr/>
            </a:pPr>
            <a:r>
              <a:rPr kumimoji="0" lang="en-AU" sz="1050" b="1" i="0" u="sng" strike="noStrike" kern="1200" cap="none" spc="0" normalizeH="0" baseline="0" noProof="0" dirty="0">
                <a:ln>
                  <a:noFill/>
                </a:ln>
                <a:solidFill>
                  <a:schemeClr val="tx1">
                    <a:lumMod val="75000"/>
                    <a:lumOff val="25000"/>
                  </a:schemeClr>
                </a:solidFill>
                <a:effectLst/>
                <a:uLnTx/>
                <a:uFillTx/>
                <a:latin typeface="National 2" panose="02000003000000000000" pitchFamily="50" charset="0"/>
                <a:ea typeface="National Book" panose="02000503000000020004" pitchFamily="2" charset="77"/>
              </a:rPr>
              <a:t>WHY IT’S IMPORTANT:</a:t>
            </a:r>
            <a:endParaRPr lang="en-AU" sz="1050" u="sng" dirty="0">
              <a:solidFill>
                <a:schemeClr val="tx1">
                  <a:lumMod val="75000"/>
                  <a:lumOff val="25000"/>
                </a:schemeClr>
              </a:solidFill>
              <a:latin typeface="National 2" panose="02000003000000000000" pitchFamily="50" charset="0"/>
              <a:ea typeface="National Book" panose="02000503000000020004" pitchFamily="2" charset="77"/>
            </a:endParaRPr>
          </a:p>
          <a:p>
            <a:pPr marL="15875" indent="-4445">
              <a:lnSpc>
                <a:spcPct val="110000"/>
              </a:lnSpc>
              <a:spcBef>
                <a:spcPts val="200"/>
              </a:spcBef>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Allowing your </a:t>
            </a:r>
            <a:r>
              <a:rPr lang="en-AU" sz="1050" dirty="0" err="1">
                <a:solidFill>
                  <a:schemeClr val="tx1">
                    <a:lumMod val="75000"/>
                    <a:lumOff val="25000"/>
                  </a:schemeClr>
                </a:solidFill>
                <a:latin typeface="National 2" panose="02000003000000000000" pitchFamily="50" charset="0"/>
                <a:ea typeface="National Book" panose="02000503000000020004" pitchFamily="2" charset="77"/>
              </a:rPr>
              <a:t>rangatahi</a:t>
            </a:r>
            <a:r>
              <a:rPr lang="en-AU" sz="1050" dirty="0">
                <a:solidFill>
                  <a:schemeClr val="tx1">
                    <a:lumMod val="75000"/>
                    <a:lumOff val="25000"/>
                  </a:schemeClr>
                </a:solidFill>
                <a:latin typeface="National 2" panose="02000003000000000000" pitchFamily="50" charset="0"/>
                <a:ea typeface="National Book" panose="02000503000000020004" pitchFamily="2" charset="77"/>
              </a:rPr>
              <a:t> Māori and Pacific youth to bring their whole self, building a mutual understanding while creating a sense of purpose and belonging results in an engaged and productive workforce.</a:t>
            </a:r>
            <a:endParaRPr lang="en-AU" sz="1050" b="0" i="0" u="none" strike="noStrike" kern="1200" cap="none" spc="0" normalizeH="0" baseline="0" noProof="0" dirty="0">
              <a:ln>
                <a:noFill/>
              </a:ln>
              <a:solidFill>
                <a:schemeClr val="tx1">
                  <a:lumMod val="75000"/>
                  <a:lumOff val="25000"/>
                </a:schemeClr>
              </a:solidFill>
              <a:effectLst/>
              <a:uLnTx/>
              <a:uFillTx/>
              <a:latin typeface="National 2" panose="02000003000000000000" pitchFamily="50" charset="0"/>
              <a:ea typeface="National Book" panose="02000503000000020004" pitchFamily="2" charset="77"/>
            </a:endParaRPr>
          </a:p>
          <a:p>
            <a:pPr marL="1914525" indent="-1903095">
              <a:lnSpc>
                <a:spcPct val="110000"/>
              </a:lnSpc>
              <a:spcBef>
                <a:spcPts val="200"/>
              </a:spcBef>
              <a:defRPr/>
            </a:pPr>
            <a:endParaRPr lang="en-AU" sz="1050" dirty="0">
              <a:solidFill>
                <a:schemeClr val="tx1">
                  <a:lumMod val="75000"/>
                  <a:lumOff val="25000"/>
                </a:schemeClr>
              </a:solidFill>
              <a:latin typeface="National 2" panose="02000003000000000000" pitchFamily="50" charset="0"/>
              <a:ea typeface="National Book" panose="02000503000000020004" pitchFamily="2" charset="77"/>
            </a:endParaRPr>
          </a:p>
          <a:p>
            <a:pPr marL="1914525" indent="-1903095">
              <a:lnSpc>
                <a:spcPct val="110000"/>
              </a:lnSpc>
              <a:spcBef>
                <a:spcPts val="200"/>
              </a:spcBef>
              <a:defRPr/>
            </a:pPr>
            <a:r>
              <a:rPr lang="en-AU" sz="1050" b="1" dirty="0">
                <a:solidFill>
                  <a:schemeClr val="tx1">
                    <a:lumMod val="75000"/>
                    <a:lumOff val="25000"/>
                  </a:schemeClr>
                </a:solidFill>
                <a:latin typeface="National 2" panose="02000003000000000000" pitchFamily="50" charset="0"/>
                <a:ea typeface="National Book" panose="02000503000000020004" pitchFamily="2" charset="77"/>
              </a:rPr>
              <a:t>WHY WOULD YOU ENTER AT THIS POINT?</a:t>
            </a:r>
          </a:p>
          <a:p>
            <a:pPr marL="1914525" indent="-1903095">
              <a:lnSpc>
                <a:spcPct val="110000"/>
              </a:lnSpc>
              <a:spcBef>
                <a:spcPts val="200"/>
              </a:spcBef>
              <a:defRPr/>
            </a:pPr>
            <a:r>
              <a:rPr lang="en-AU" sz="1050" dirty="0">
                <a:solidFill>
                  <a:schemeClr val="tx1">
                    <a:lumMod val="75000"/>
                    <a:lumOff val="25000"/>
                  </a:schemeClr>
                </a:solidFill>
                <a:latin typeface="National 2" panose="02000003000000000000" pitchFamily="50" charset="0"/>
              </a:rPr>
              <a:t>To get the possible start for your employee through providing the tools they need to thrive </a:t>
            </a:r>
          </a:p>
          <a:p>
            <a:pPr marL="182245" indent="-171450">
              <a:lnSpc>
                <a:spcPct val="110000"/>
              </a:lnSpc>
              <a:spcBef>
                <a:spcPts val="200"/>
              </a:spcBef>
              <a:buFont typeface="Arial" panose="020B0604020202020204" pitchFamily="34" charset="0"/>
              <a:buChar char="•"/>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To understand how to get the best from your </a:t>
            </a:r>
            <a:r>
              <a:rPr lang="en-AU" sz="1050" dirty="0" err="1">
                <a:solidFill>
                  <a:schemeClr val="tx1">
                    <a:lumMod val="75000"/>
                    <a:lumOff val="25000"/>
                  </a:schemeClr>
                </a:solidFill>
                <a:latin typeface="National 2" panose="02000003000000000000" pitchFamily="50" charset="0"/>
                <a:ea typeface="National Book" panose="02000503000000020004" pitchFamily="2" charset="77"/>
              </a:rPr>
              <a:t>rangatahi</a:t>
            </a:r>
            <a:r>
              <a:rPr lang="en-AU" sz="1050" dirty="0">
                <a:solidFill>
                  <a:schemeClr val="tx1">
                    <a:lumMod val="75000"/>
                    <a:lumOff val="25000"/>
                  </a:schemeClr>
                </a:solidFill>
                <a:latin typeface="National 2" panose="02000003000000000000" pitchFamily="50" charset="0"/>
                <a:ea typeface="National Book" panose="02000503000000020004" pitchFamily="2" charset="77"/>
              </a:rPr>
              <a:t> Māori and Pacific youth </a:t>
            </a:r>
          </a:p>
          <a:p>
            <a:pPr marL="182245" indent="-171450">
              <a:lnSpc>
                <a:spcPct val="110000"/>
              </a:lnSpc>
              <a:spcBef>
                <a:spcPts val="200"/>
              </a:spcBef>
              <a:buFont typeface="Arial" panose="020B0604020202020204" pitchFamily="34" charset="0"/>
              <a:buChar char="•"/>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Wanting to establish positive relationships with </a:t>
            </a:r>
            <a:r>
              <a:rPr lang="en-AU" sz="1050" dirty="0" err="1">
                <a:solidFill>
                  <a:schemeClr val="tx1">
                    <a:lumMod val="75000"/>
                    <a:lumOff val="25000"/>
                  </a:schemeClr>
                </a:solidFill>
                <a:latin typeface="National 2" panose="02000003000000000000" pitchFamily="50" charset="0"/>
                <a:ea typeface="National Book" panose="02000503000000020004" pitchFamily="2" charset="77"/>
              </a:rPr>
              <a:t>rangatahi</a:t>
            </a:r>
            <a:r>
              <a:rPr lang="en-AU" sz="1050" dirty="0">
                <a:solidFill>
                  <a:schemeClr val="tx1">
                    <a:lumMod val="75000"/>
                    <a:lumOff val="25000"/>
                  </a:schemeClr>
                </a:solidFill>
                <a:latin typeface="National 2" panose="02000003000000000000" pitchFamily="50" charset="0"/>
                <a:ea typeface="National Book" panose="02000503000000020004" pitchFamily="2" charset="77"/>
              </a:rPr>
              <a:t> Māori and Pacific youth to ensure they want to contribute and stay engaged in the work place</a:t>
            </a:r>
          </a:p>
          <a:p>
            <a:pPr marL="182245" indent="-171450">
              <a:lnSpc>
                <a:spcPct val="110000"/>
              </a:lnSpc>
              <a:spcBef>
                <a:spcPts val="200"/>
              </a:spcBef>
              <a:buFont typeface="Arial" panose="020B0604020202020204" pitchFamily="34" charset="0"/>
              <a:buChar char="•"/>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Set them and you up for success.</a:t>
            </a:r>
          </a:p>
          <a:p>
            <a:pPr marL="320675" indent="-309245">
              <a:lnSpc>
                <a:spcPct val="110000"/>
              </a:lnSpc>
              <a:spcBef>
                <a:spcPts val="200"/>
              </a:spcBef>
              <a:defRPr/>
            </a:pPr>
            <a:endParaRPr lang="en-AU" sz="1050" dirty="0">
              <a:solidFill>
                <a:schemeClr val="tx1">
                  <a:lumMod val="75000"/>
                  <a:lumOff val="25000"/>
                </a:schemeClr>
              </a:solidFill>
              <a:latin typeface="National 2" panose="02000003000000000000" pitchFamily="50" charset="0"/>
              <a:ea typeface="National Book" panose="02000503000000020004" pitchFamily="2" charset="77"/>
            </a:endParaRPr>
          </a:p>
          <a:p>
            <a:pPr marL="320675" marR="0" lvl="0" indent="-309245" defTabSz="1472956" rtl="0" eaLnBrk="1" fontAlgn="auto" latinLnBrk="0" hangingPunct="1">
              <a:lnSpc>
                <a:spcPct val="110000"/>
              </a:lnSpc>
              <a:spcBef>
                <a:spcPts val="200"/>
              </a:spcBef>
              <a:spcAft>
                <a:spcPts val="0"/>
              </a:spcAft>
              <a:buClrTx/>
              <a:buSzTx/>
              <a:buFontTx/>
              <a:buNone/>
              <a:defRPr/>
            </a:pPr>
            <a:r>
              <a:rPr kumimoji="0" lang="en-AU" sz="1050" b="1" i="0" u="none" strike="noStrike" kern="1200" cap="none" spc="0" normalizeH="0" baseline="0" noProof="0" dirty="0">
                <a:ln>
                  <a:noFill/>
                </a:ln>
                <a:solidFill>
                  <a:schemeClr val="tx1">
                    <a:lumMod val="75000"/>
                    <a:lumOff val="25000"/>
                  </a:schemeClr>
                </a:solidFill>
                <a:effectLst/>
                <a:uLnTx/>
                <a:uFillTx/>
                <a:latin typeface="National 2" panose="02000003000000000000" pitchFamily="50" charset="0"/>
                <a:ea typeface="National Book" panose="02000503000000020004" pitchFamily="2" charset="77"/>
              </a:rPr>
              <a:t>WHO IS INVOLVED:</a:t>
            </a:r>
            <a:endParaRPr lang="en-AU" sz="1050" b="1" i="0" u="none" strike="noStrike" kern="1200" cap="none" spc="0" normalizeH="0" baseline="0" noProof="0" dirty="0">
              <a:ln>
                <a:noFill/>
              </a:ln>
              <a:solidFill>
                <a:schemeClr val="tx1">
                  <a:lumMod val="75000"/>
                  <a:lumOff val="25000"/>
                </a:schemeClr>
              </a:solidFill>
              <a:effectLst/>
              <a:uLnTx/>
              <a:uFillTx/>
              <a:latin typeface="National 2" panose="02000003000000000000" pitchFamily="50" charset="0"/>
              <a:ea typeface="National Book" panose="02000503000000020004" pitchFamily="2" charset="77"/>
            </a:endParaRPr>
          </a:p>
          <a:p>
            <a:pPr marL="320675" marR="0" lvl="0" indent="-309245" fontAlgn="auto">
              <a:lnSpc>
                <a:spcPct val="110000"/>
              </a:lnSpc>
              <a:spcBef>
                <a:spcPts val="200"/>
              </a:spcBef>
              <a:spcAft>
                <a:spcPts val="0"/>
              </a:spcAft>
              <a:buClrTx/>
              <a:buSzTx/>
              <a:buFont typeface="Arial" panose="020B0604020202020204" pitchFamily="34" charset="0"/>
              <a:buChar char="•"/>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Line managers</a:t>
            </a:r>
          </a:p>
          <a:p>
            <a:pPr marL="320675" marR="0" lvl="0" indent="-309245" fontAlgn="auto">
              <a:lnSpc>
                <a:spcPct val="110000"/>
              </a:lnSpc>
              <a:spcBef>
                <a:spcPts val="200"/>
              </a:spcBef>
              <a:spcAft>
                <a:spcPts val="0"/>
              </a:spcAft>
              <a:buClrTx/>
              <a:buSzTx/>
              <a:buFont typeface="Arial" panose="020B0604020202020204" pitchFamily="34" charset="0"/>
              <a:buChar char="•"/>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Peers</a:t>
            </a:r>
          </a:p>
          <a:p>
            <a:pPr marL="320675" marR="0" lvl="0" indent="-309245" fontAlgn="auto">
              <a:lnSpc>
                <a:spcPct val="110000"/>
              </a:lnSpc>
              <a:spcBef>
                <a:spcPts val="200"/>
              </a:spcBef>
              <a:spcAft>
                <a:spcPts val="0"/>
              </a:spcAft>
              <a:buClrTx/>
              <a:buSzTx/>
              <a:buFont typeface="Arial" panose="020B0604020202020204" pitchFamily="34" charset="0"/>
              <a:buChar char="•"/>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Mentors and coaches.</a:t>
            </a:r>
          </a:p>
          <a:p>
            <a:pPr marL="320675" indent="-309245">
              <a:lnSpc>
                <a:spcPct val="110000"/>
              </a:lnSpc>
              <a:spcBef>
                <a:spcPts val="200"/>
              </a:spcBef>
              <a:buFont typeface="Arial" panose="020B0604020202020204" pitchFamily="34" charset="0"/>
              <a:buChar char="•"/>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People and Diversity</a:t>
            </a:r>
            <a:endParaRPr lang="en-AU" sz="1050" b="0" u="none" strike="noStrike" kern="1200" cap="none" spc="0" normalizeH="0" baseline="0" noProof="0" dirty="0">
              <a:ln>
                <a:noFill/>
              </a:ln>
              <a:solidFill>
                <a:schemeClr val="tx1">
                  <a:lumMod val="75000"/>
                  <a:lumOff val="25000"/>
                </a:schemeClr>
              </a:solidFill>
              <a:effectLst/>
              <a:uLnTx/>
              <a:uFillTx/>
              <a:latin typeface="National 2" panose="02000003000000000000" pitchFamily="50" charset="0"/>
              <a:ea typeface="National Book" panose="02000503000000020004" pitchFamily="2" charset="77"/>
            </a:endParaRPr>
          </a:p>
          <a:p>
            <a:pPr marL="285750" indent="-285750">
              <a:lnSpc>
                <a:spcPct val="110000"/>
              </a:lnSpc>
              <a:spcBef>
                <a:spcPts val="200"/>
              </a:spcBef>
              <a:buFont typeface="Arial" panose="020B0604020202020204" pitchFamily="34" charset="0"/>
              <a:buChar char="•"/>
              <a:defRPr/>
            </a:pPr>
            <a:endParaRPr lang="en-AU" sz="1050" i="1" dirty="0">
              <a:solidFill>
                <a:schemeClr val="tx1">
                  <a:lumMod val="50000"/>
                  <a:lumOff val="50000"/>
                </a:schemeClr>
              </a:solidFill>
              <a:latin typeface="National 2" panose="02000003000000000000" pitchFamily="50" charset="0"/>
              <a:ea typeface="National Book" panose="02000503000000020004" pitchFamily="2" charset="77"/>
            </a:endParaRPr>
          </a:p>
        </p:txBody>
      </p:sp>
      <p:sp>
        <p:nvSpPr>
          <p:cNvPr id="18" name="TextBox 17">
            <a:extLst>
              <a:ext uri="{FF2B5EF4-FFF2-40B4-BE49-F238E27FC236}">
                <a16:creationId xmlns:a16="http://schemas.microsoft.com/office/drawing/2014/main" id="{F6373D16-76CF-A1F4-A78B-D77316F704BD}"/>
              </a:ext>
            </a:extLst>
          </p:cNvPr>
          <p:cNvSpPr txBox="1"/>
          <p:nvPr/>
        </p:nvSpPr>
        <p:spPr>
          <a:xfrm>
            <a:off x="664435" y="1324439"/>
            <a:ext cx="5351804" cy="652166"/>
          </a:xfrm>
          <a:prstGeom prst="rect">
            <a:avLst/>
          </a:prstGeom>
          <a:noFill/>
        </p:spPr>
        <p:txBody>
          <a:bodyPr wrap="square">
            <a:spAutoFit/>
          </a:bodyPr>
          <a:lstStyle/>
          <a:p>
            <a:pPr>
              <a:lnSpc>
                <a:spcPct val="110000"/>
              </a:lnSpc>
              <a:spcBef>
                <a:spcPts val="200"/>
              </a:spcBef>
              <a:defRPr/>
            </a:pPr>
            <a:r>
              <a:rPr lang="en-AU" dirty="0">
                <a:solidFill>
                  <a:schemeClr val="bg1"/>
                </a:solidFill>
                <a:highlight>
                  <a:srgbClr val="EF4D74"/>
                </a:highlight>
                <a:latin typeface="National 2" panose="02000003000000000000" pitchFamily="50" charset="0"/>
              </a:rPr>
              <a:t>Supporting your staff </a:t>
            </a:r>
            <a:r>
              <a:rPr lang="en-AU" dirty="0">
                <a:solidFill>
                  <a:schemeClr val="tx1">
                    <a:lumMod val="50000"/>
                    <a:lumOff val="50000"/>
                  </a:schemeClr>
                </a:solidFill>
                <a:latin typeface="National 2" panose="02000003000000000000" pitchFamily="50" charset="0"/>
                <a:ea typeface="National Book" panose="02000503000000020004" pitchFamily="2" charset="77"/>
              </a:rPr>
              <a:t> </a:t>
            </a:r>
            <a:r>
              <a:rPr lang="en-AU" sz="1600" dirty="0">
                <a:solidFill>
                  <a:schemeClr val="tx1">
                    <a:lumMod val="50000"/>
                    <a:lumOff val="50000"/>
                  </a:schemeClr>
                </a:solidFill>
                <a:latin typeface="National 2" panose="02000003000000000000" pitchFamily="50" charset="0"/>
                <a:ea typeface="National Book" panose="02000503000000020004" pitchFamily="2" charset="77"/>
              </a:rPr>
              <a:t>Establishing relationships and building the foundations for success </a:t>
            </a:r>
            <a:endParaRPr lang="en-AU" sz="1600" dirty="0">
              <a:solidFill>
                <a:schemeClr val="tx1">
                  <a:lumMod val="50000"/>
                  <a:lumOff val="50000"/>
                </a:schemeClr>
              </a:solidFill>
              <a:latin typeface="National 2" panose="02000003000000000000" pitchFamily="50" charset="0"/>
              <a:ea typeface="National Book" panose="02000503000000020004" pitchFamily="2" charset="77"/>
              <a:cs typeface="Arial"/>
            </a:endParaRPr>
          </a:p>
        </p:txBody>
      </p:sp>
      <p:sp>
        <p:nvSpPr>
          <p:cNvPr id="19" name="TextBox 18">
            <a:extLst>
              <a:ext uri="{FF2B5EF4-FFF2-40B4-BE49-F238E27FC236}">
                <a16:creationId xmlns:a16="http://schemas.microsoft.com/office/drawing/2014/main" id="{4B467CD1-31E8-CE4D-CB0D-C51213248382}"/>
              </a:ext>
            </a:extLst>
          </p:cNvPr>
          <p:cNvSpPr txBox="1"/>
          <p:nvPr/>
        </p:nvSpPr>
        <p:spPr>
          <a:xfrm>
            <a:off x="-64860" y="5786966"/>
            <a:ext cx="5439935" cy="658578"/>
          </a:xfrm>
          <a:prstGeom prst="rect">
            <a:avLst/>
          </a:prstGeom>
          <a:noFill/>
        </p:spPr>
        <p:txBody>
          <a:bodyPr wrap="square">
            <a:spAutoFit/>
          </a:bodyPr>
          <a:lstStyle/>
          <a:p>
            <a:pPr algn="ctr">
              <a:lnSpc>
                <a:spcPct val="110000"/>
              </a:lnSpc>
              <a:spcBef>
                <a:spcPts val="200"/>
              </a:spcBef>
              <a:defRPr/>
            </a:pPr>
            <a:br>
              <a:rPr lang="en-AU" sz="1200" dirty="0">
                <a:solidFill>
                  <a:srgbClr val="00AFD0"/>
                </a:solidFill>
                <a:latin typeface="National Book" panose="02000503000000020004" pitchFamily="2" charset="77"/>
                <a:ea typeface="National Book" panose="02000503000000020004" pitchFamily="2" charset="77"/>
              </a:rPr>
            </a:br>
            <a:r>
              <a:rPr lang="en-AU" sz="1100" dirty="0">
                <a:solidFill>
                  <a:schemeClr val="tx1">
                    <a:lumMod val="50000"/>
                    <a:lumOff val="50000"/>
                  </a:schemeClr>
                </a:solidFill>
                <a:latin typeface="National Book" panose="02000503000000020004" pitchFamily="2" charset="77"/>
                <a:ea typeface="National Book" panose="02000503000000020004" pitchFamily="2" charset="77"/>
              </a:rPr>
              <a:t>Key elements of this phase</a:t>
            </a:r>
            <a:br>
              <a:rPr lang="en-AU" sz="1100" dirty="0">
                <a:solidFill>
                  <a:srgbClr val="00AFD0"/>
                </a:solidFill>
                <a:latin typeface="National Book" panose="02000503000000020004" pitchFamily="2" charset="77"/>
                <a:ea typeface="National Book" panose="02000503000000020004" pitchFamily="2" charset="77"/>
              </a:rPr>
            </a:br>
            <a:r>
              <a:rPr lang="en-AU" sz="1100" dirty="0">
                <a:solidFill>
                  <a:srgbClr val="EF4D74"/>
                </a:solidFill>
                <a:latin typeface="National Book" panose="02000503000000020004" pitchFamily="2" charset="77"/>
                <a:ea typeface="National Book" panose="02000503000000020004" pitchFamily="2" charset="77"/>
              </a:rPr>
              <a:t>BELONGING, RELATIONSHIP</a:t>
            </a:r>
            <a:r>
              <a:rPr lang="en-US" sz="1100" dirty="0">
                <a:solidFill>
                  <a:srgbClr val="EF4D74"/>
                </a:solidFill>
                <a:latin typeface="National Book" panose="02000503000000020004" pitchFamily="2" charset="77"/>
                <a:ea typeface="National Book" panose="02000503000000020004" pitchFamily="2" charset="77"/>
              </a:rPr>
              <a:t>-</a:t>
            </a:r>
            <a:r>
              <a:rPr lang="en-AU" sz="1100" dirty="0">
                <a:solidFill>
                  <a:srgbClr val="EF4D74"/>
                </a:solidFill>
                <a:latin typeface="National Book" panose="02000503000000020004" pitchFamily="2" charset="77"/>
                <a:ea typeface="National Book" panose="02000503000000020004" pitchFamily="2" charset="77"/>
              </a:rPr>
              <a:t>BUILDING, HOLISTIC</a:t>
            </a:r>
            <a:endParaRPr lang="en-AU" sz="1100" dirty="0">
              <a:solidFill>
                <a:srgbClr val="EF4D74"/>
              </a:solidFill>
              <a:latin typeface="National Book" panose="02000503000000020004" pitchFamily="2" charset="77"/>
              <a:ea typeface="National Book" panose="02000503000000020004" pitchFamily="2" charset="77"/>
              <a:cs typeface="Arial"/>
            </a:endParaRPr>
          </a:p>
        </p:txBody>
      </p:sp>
      <p:sp>
        <p:nvSpPr>
          <p:cNvPr id="20" name="TextBox 19">
            <a:extLst>
              <a:ext uri="{FF2B5EF4-FFF2-40B4-BE49-F238E27FC236}">
                <a16:creationId xmlns:a16="http://schemas.microsoft.com/office/drawing/2014/main" id="{01CB409E-2155-2218-4846-EDAD8B005E28}"/>
              </a:ext>
            </a:extLst>
          </p:cNvPr>
          <p:cNvSpPr txBox="1"/>
          <p:nvPr/>
        </p:nvSpPr>
        <p:spPr>
          <a:xfrm>
            <a:off x="6096000" y="1152226"/>
            <a:ext cx="5515833" cy="5308805"/>
          </a:xfrm>
          <a:prstGeom prst="roundRect">
            <a:avLst>
              <a:gd name="adj" fmla="val 10421"/>
            </a:avLst>
          </a:prstGeom>
          <a:solidFill>
            <a:schemeClr val="bg1">
              <a:lumMod val="95000"/>
            </a:schemeClr>
          </a:solidFill>
        </p:spPr>
        <p:txBody>
          <a:bodyPr wrap="square" lIns="180000" tIns="288000" rIns="144000" bIns="45720" anchor="t">
            <a:noAutofit/>
          </a:bodyPr>
          <a:lstStyle/>
          <a:p>
            <a:pPr>
              <a:lnSpc>
                <a:spcPct val="110000"/>
              </a:lnSpc>
              <a:spcBef>
                <a:spcPts val="200"/>
              </a:spcBef>
              <a:defRPr/>
            </a:pPr>
            <a:endParaRPr lang="en-AU" sz="1050" dirty="0">
              <a:solidFill>
                <a:schemeClr val="tx1">
                  <a:lumMod val="50000"/>
                  <a:lumOff val="50000"/>
                </a:schemeClr>
              </a:solidFill>
              <a:latin typeface="National 2" panose="02000003000000000000" pitchFamily="50" charset="0"/>
              <a:ea typeface="National Book" panose="02000503000000020004" pitchFamily="2" charset="77"/>
            </a:endParaRPr>
          </a:p>
          <a:p>
            <a:pPr marL="0" marR="0" lvl="0" indent="0" algn="l" defTabSz="1472956">
              <a:lnSpc>
                <a:spcPct val="110000"/>
              </a:lnSpc>
              <a:spcBef>
                <a:spcPts val="200"/>
              </a:spcBef>
              <a:spcAft>
                <a:spcPts val="0"/>
              </a:spcAft>
              <a:buClrTx/>
              <a:buSzTx/>
              <a:buFontTx/>
              <a:buNone/>
              <a:tabLst/>
              <a:defRPr/>
            </a:pPr>
            <a:endParaRPr lang="en-AU" sz="1050" b="1" dirty="0">
              <a:solidFill>
                <a:schemeClr val="tx1">
                  <a:lumMod val="75000"/>
                  <a:lumOff val="25000"/>
                </a:schemeClr>
              </a:solidFill>
              <a:latin typeface="National 2" panose="02000003000000000000" pitchFamily="50" charset="0"/>
              <a:ea typeface="National Book" panose="02000503000000020004" pitchFamily="2" charset="77"/>
            </a:endParaRPr>
          </a:p>
          <a:p>
            <a:pPr marL="0" marR="0" lvl="0" indent="0" algn="l" defTabSz="1472956">
              <a:lnSpc>
                <a:spcPct val="110000"/>
              </a:lnSpc>
              <a:spcBef>
                <a:spcPts val="200"/>
              </a:spcBef>
              <a:spcAft>
                <a:spcPts val="0"/>
              </a:spcAft>
              <a:buClrTx/>
              <a:buSzTx/>
              <a:buFontTx/>
              <a:buNone/>
              <a:tabLst/>
              <a:defRPr/>
            </a:pPr>
            <a:endParaRPr kumimoji="0" lang="en-AU" sz="1050" b="1" i="0" u="sng" strike="noStrike" kern="1200" cap="none" spc="0" normalizeH="0" baseline="0" noProof="0" dirty="0">
              <a:ln>
                <a:noFill/>
              </a:ln>
              <a:solidFill>
                <a:schemeClr val="tx1">
                  <a:lumMod val="75000"/>
                  <a:lumOff val="25000"/>
                </a:schemeClr>
              </a:solidFill>
              <a:effectLst/>
              <a:uLnTx/>
              <a:uFillTx/>
              <a:latin typeface="National 2" panose="02000003000000000000" pitchFamily="50" charset="0"/>
              <a:ea typeface="National Book" panose="02000503000000020004" pitchFamily="2" charset="77"/>
            </a:endParaRPr>
          </a:p>
          <a:p>
            <a:pPr marL="0" marR="0" lvl="0" indent="0" algn="l" defTabSz="1472956">
              <a:lnSpc>
                <a:spcPct val="110000"/>
              </a:lnSpc>
              <a:spcBef>
                <a:spcPts val="200"/>
              </a:spcBef>
              <a:spcAft>
                <a:spcPts val="0"/>
              </a:spcAft>
              <a:buClrTx/>
              <a:buSzTx/>
              <a:buFontTx/>
              <a:buNone/>
              <a:tabLst/>
              <a:defRPr/>
            </a:pPr>
            <a:r>
              <a:rPr kumimoji="0" lang="en-AU" sz="1050" b="1" i="0" u="sng" strike="noStrike" kern="1200" cap="none" spc="0" normalizeH="0" baseline="0" noProof="0" dirty="0">
                <a:ln>
                  <a:noFill/>
                </a:ln>
                <a:solidFill>
                  <a:schemeClr val="tx1">
                    <a:lumMod val="75000"/>
                    <a:lumOff val="25000"/>
                  </a:schemeClr>
                </a:solidFill>
                <a:effectLst/>
                <a:uLnTx/>
                <a:uFillTx/>
                <a:latin typeface="National 2" panose="02000003000000000000" pitchFamily="50" charset="0"/>
                <a:ea typeface="National Book" panose="02000503000000020004" pitchFamily="2" charset="77"/>
              </a:rPr>
              <a:t>WHY IT’S IMPORTANT:</a:t>
            </a:r>
            <a:endParaRPr lang="en-AU" sz="1050" u="sng" dirty="0">
              <a:solidFill>
                <a:schemeClr val="tx1">
                  <a:lumMod val="75000"/>
                  <a:lumOff val="25000"/>
                </a:schemeClr>
              </a:solidFill>
              <a:latin typeface="National 2" panose="02000003000000000000" pitchFamily="50" charset="0"/>
              <a:ea typeface="National Book" panose="02000503000000020004" pitchFamily="2" charset="77"/>
            </a:endParaRPr>
          </a:p>
          <a:p>
            <a:pPr>
              <a:lnSpc>
                <a:spcPct val="110000"/>
              </a:lnSpc>
              <a:spcBef>
                <a:spcPts val="200"/>
              </a:spcBef>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By challenging </a:t>
            </a:r>
            <a:r>
              <a:rPr lang="en-AU" sz="1050" dirty="0" err="1">
                <a:solidFill>
                  <a:schemeClr val="tx1">
                    <a:lumMod val="75000"/>
                    <a:lumOff val="25000"/>
                  </a:schemeClr>
                </a:solidFill>
                <a:latin typeface="National 2" panose="02000003000000000000" pitchFamily="50" charset="0"/>
                <a:ea typeface="National Book" panose="02000503000000020004" pitchFamily="2" charset="77"/>
              </a:rPr>
              <a:t>rangatahi</a:t>
            </a:r>
            <a:r>
              <a:rPr lang="en-AU" sz="1050" dirty="0">
                <a:solidFill>
                  <a:schemeClr val="tx1">
                    <a:lumMod val="75000"/>
                    <a:lumOff val="25000"/>
                  </a:schemeClr>
                </a:solidFill>
                <a:latin typeface="National 2" panose="02000003000000000000" pitchFamily="50" charset="0"/>
                <a:ea typeface="National Book" panose="02000503000000020004" pitchFamily="2" charset="77"/>
              </a:rPr>
              <a:t> Māori and Pacific youth people to upskill, it allows both the business and its people to grow and be agile.</a:t>
            </a:r>
            <a:endParaRPr lang="en-AU" sz="1050" b="0" i="0" u="none" strike="noStrike" kern="1200" cap="none" spc="0" normalizeH="0" baseline="0" noProof="0" dirty="0">
              <a:ln>
                <a:noFill/>
              </a:ln>
              <a:solidFill>
                <a:schemeClr val="tx1">
                  <a:lumMod val="75000"/>
                  <a:lumOff val="25000"/>
                </a:schemeClr>
              </a:solidFill>
              <a:effectLst/>
              <a:uLnTx/>
              <a:uFillTx/>
              <a:latin typeface="National 2" panose="02000003000000000000" pitchFamily="50" charset="0"/>
              <a:ea typeface="National Book" panose="02000503000000020004" pitchFamily="2" charset="77"/>
            </a:endParaRPr>
          </a:p>
          <a:p>
            <a:pPr>
              <a:lnSpc>
                <a:spcPct val="110000"/>
              </a:lnSpc>
              <a:spcBef>
                <a:spcPts val="200"/>
              </a:spcBef>
              <a:defRPr/>
            </a:pPr>
            <a:endParaRPr lang="en-AU" sz="1050" dirty="0">
              <a:solidFill>
                <a:schemeClr val="tx1">
                  <a:lumMod val="75000"/>
                  <a:lumOff val="25000"/>
                </a:schemeClr>
              </a:solidFill>
              <a:latin typeface="National 2" panose="02000003000000000000" pitchFamily="50" charset="0"/>
              <a:ea typeface="National Book" panose="02000503000000020004" pitchFamily="2" charset="77"/>
            </a:endParaRPr>
          </a:p>
          <a:p>
            <a:pPr>
              <a:lnSpc>
                <a:spcPct val="110000"/>
              </a:lnSpc>
              <a:spcBef>
                <a:spcPts val="200"/>
              </a:spcBef>
              <a:defRPr/>
            </a:pPr>
            <a:r>
              <a:rPr lang="en-AU" sz="1050" b="1" dirty="0">
                <a:solidFill>
                  <a:schemeClr val="tx1">
                    <a:lumMod val="75000"/>
                    <a:lumOff val="25000"/>
                  </a:schemeClr>
                </a:solidFill>
                <a:latin typeface="National 2" panose="02000003000000000000" pitchFamily="50" charset="0"/>
                <a:ea typeface="National Book" panose="02000503000000020004" pitchFamily="2" charset="77"/>
              </a:rPr>
              <a:t>WHY WOULD YOU ENTER AT THIS POINT?</a:t>
            </a:r>
          </a:p>
          <a:p>
            <a:pPr>
              <a:lnSpc>
                <a:spcPct val="110000"/>
              </a:lnSpc>
              <a:spcBef>
                <a:spcPts val="200"/>
              </a:spcBef>
              <a:defRPr/>
            </a:pPr>
            <a:r>
              <a:rPr lang="en-AU" sz="1050" dirty="0">
                <a:solidFill>
                  <a:schemeClr val="tx1">
                    <a:lumMod val="75000"/>
                    <a:lumOff val="25000"/>
                  </a:schemeClr>
                </a:solidFill>
                <a:latin typeface="National 2" panose="02000003000000000000" pitchFamily="50" charset="0"/>
              </a:rPr>
              <a:t>Employees have established themselves in the organisation, you recognise their value and skillset and you want to support them to grow and set new challenges</a:t>
            </a:r>
          </a:p>
          <a:p>
            <a:pPr>
              <a:lnSpc>
                <a:spcPct val="110000"/>
              </a:lnSpc>
              <a:spcBef>
                <a:spcPts val="200"/>
              </a:spcBef>
              <a:defRPr/>
            </a:pPr>
            <a:endParaRPr lang="en-AU" sz="1050" b="1" dirty="0">
              <a:solidFill>
                <a:schemeClr val="tx1">
                  <a:lumMod val="75000"/>
                  <a:lumOff val="25000"/>
                </a:schemeClr>
              </a:solidFill>
              <a:latin typeface="National 2" panose="02000003000000000000" pitchFamily="50" charset="0"/>
              <a:ea typeface="National Book" panose="02000503000000020004" pitchFamily="2" charset="77"/>
            </a:endParaRPr>
          </a:p>
          <a:p>
            <a:pPr marL="222250" indent="-222250">
              <a:lnSpc>
                <a:spcPct val="110000"/>
              </a:lnSpc>
              <a:spcBef>
                <a:spcPts val="200"/>
              </a:spcBef>
              <a:buFont typeface="Arial" panose="020B0604020202020204" pitchFamily="34" charset="0"/>
              <a:buChar char="•"/>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Building engagement and retention of your </a:t>
            </a:r>
            <a:r>
              <a:rPr lang="en-AU" sz="1050" dirty="0" err="1">
                <a:solidFill>
                  <a:schemeClr val="tx1">
                    <a:lumMod val="75000"/>
                    <a:lumOff val="25000"/>
                  </a:schemeClr>
                </a:solidFill>
                <a:latin typeface="National 2" panose="02000003000000000000" pitchFamily="50" charset="0"/>
                <a:ea typeface="National Book" panose="02000503000000020004" pitchFamily="2" charset="77"/>
              </a:rPr>
              <a:t>rangatahi</a:t>
            </a:r>
            <a:r>
              <a:rPr lang="en-AU" sz="1050" dirty="0">
                <a:solidFill>
                  <a:schemeClr val="tx1">
                    <a:lumMod val="75000"/>
                    <a:lumOff val="25000"/>
                  </a:schemeClr>
                </a:solidFill>
                <a:latin typeface="National 2" panose="02000003000000000000" pitchFamily="50" charset="0"/>
                <a:ea typeface="National Book" panose="02000503000000020004" pitchFamily="2" charset="77"/>
              </a:rPr>
              <a:t> Māori and Pacific youth workforce, finding alternative solutions to fill your skills gap.</a:t>
            </a:r>
          </a:p>
          <a:p>
            <a:pPr marL="222250" indent="-222250">
              <a:lnSpc>
                <a:spcPct val="110000"/>
              </a:lnSpc>
              <a:spcBef>
                <a:spcPts val="200"/>
              </a:spcBef>
              <a:buFont typeface="Arial" panose="020B0604020202020204" pitchFamily="34" charset="0"/>
              <a:buChar char="•"/>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Recognising, training and promoting </a:t>
            </a:r>
            <a:r>
              <a:rPr lang="en-AU" sz="1050" dirty="0" err="1">
                <a:solidFill>
                  <a:schemeClr val="tx1">
                    <a:lumMod val="75000"/>
                    <a:lumOff val="25000"/>
                  </a:schemeClr>
                </a:solidFill>
                <a:latin typeface="National 2" panose="02000003000000000000" pitchFamily="50" charset="0"/>
                <a:ea typeface="National Book" panose="02000503000000020004" pitchFamily="2" charset="77"/>
              </a:rPr>
              <a:t>rangatahi</a:t>
            </a:r>
            <a:r>
              <a:rPr lang="en-AU" sz="1050" dirty="0">
                <a:solidFill>
                  <a:schemeClr val="tx1">
                    <a:lumMod val="75000"/>
                    <a:lumOff val="25000"/>
                  </a:schemeClr>
                </a:solidFill>
                <a:latin typeface="National 2" panose="02000003000000000000" pitchFamily="50" charset="0"/>
                <a:ea typeface="National Book" panose="02000503000000020004" pitchFamily="2" charset="77"/>
              </a:rPr>
              <a:t> Māori and Pacific youth staff internally.</a:t>
            </a:r>
          </a:p>
          <a:p>
            <a:pPr marL="222250" indent="-222250">
              <a:lnSpc>
                <a:spcPct val="110000"/>
              </a:lnSpc>
              <a:spcBef>
                <a:spcPts val="200"/>
              </a:spcBef>
              <a:buFont typeface="Arial" panose="020B0604020202020204" pitchFamily="34" charset="0"/>
              <a:buChar char="•"/>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Encouraging </a:t>
            </a:r>
            <a:r>
              <a:rPr lang="en-AU" sz="1050" dirty="0" err="1">
                <a:solidFill>
                  <a:schemeClr val="tx1">
                    <a:lumMod val="75000"/>
                    <a:lumOff val="25000"/>
                  </a:schemeClr>
                </a:solidFill>
                <a:latin typeface="National 2" panose="02000003000000000000" pitchFamily="50" charset="0"/>
                <a:ea typeface="National Book" panose="02000503000000020004" pitchFamily="2" charset="77"/>
              </a:rPr>
              <a:t>rangatahi</a:t>
            </a:r>
            <a:r>
              <a:rPr lang="en-AU" sz="1050" dirty="0">
                <a:solidFill>
                  <a:schemeClr val="tx1">
                    <a:lumMod val="75000"/>
                    <a:lumOff val="25000"/>
                  </a:schemeClr>
                </a:solidFill>
                <a:latin typeface="National 2" panose="02000003000000000000" pitchFamily="50" charset="0"/>
                <a:ea typeface="National Book" panose="02000503000000020004" pitchFamily="2" charset="77"/>
              </a:rPr>
              <a:t> to take other opportunities outside your organisation to grow and process. </a:t>
            </a:r>
          </a:p>
          <a:p>
            <a:pPr>
              <a:lnSpc>
                <a:spcPct val="110000"/>
              </a:lnSpc>
              <a:spcBef>
                <a:spcPts val="200"/>
              </a:spcBef>
              <a:defRPr/>
            </a:pPr>
            <a:endParaRPr lang="en-AU" sz="1050" dirty="0">
              <a:solidFill>
                <a:schemeClr val="tx1">
                  <a:lumMod val="75000"/>
                  <a:lumOff val="25000"/>
                </a:schemeClr>
              </a:solidFill>
              <a:latin typeface="National 2" panose="02000003000000000000" pitchFamily="50" charset="0"/>
              <a:ea typeface="National Book" panose="02000503000000020004" pitchFamily="2" charset="77"/>
            </a:endParaRPr>
          </a:p>
          <a:p>
            <a:pPr marL="0" marR="0" lvl="0" indent="0" algn="l" defTabSz="1472956" rtl="0" eaLnBrk="1" fontAlgn="auto" latinLnBrk="0" hangingPunct="1">
              <a:lnSpc>
                <a:spcPct val="110000"/>
              </a:lnSpc>
              <a:spcBef>
                <a:spcPts val="200"/>
              </a:spcBef>
              <a:spcAft>
                <a:spcPts val="0"/>
              </a:spcAft>
              <a:buClrTx/>
              <a:buSzTx/>
              <a:buFontTx/>
              <a:buNone/>
              <a:tabLst/>
              <a:defRPr/>
            </a:pPr>
            <a:r>
              <a:rPr kumimoji="0" lang="en-AU" sz="1050" b="1" i="0" u="none" strike="noStrike" kern="1200" cap="none" spc="0" normalizeH="0" baseline="0" noProof="0" dirty="0">
                <a:ln>
                  <a:noFill/>
                </a:ln>
                <a:solidFill>
                  <a:schemeClr val="tx1">
                    <a:lumMod val="75000"/>
                    <a:lumOff val="25000"/>
                  </a:schemeClr>
                </a:solidFill>
                <a:effectLst/>
                <a:uLnTx/>
                <a:uFillTx/>
                <a:latin typeface="National 2" panose="02000003000000000000" pitchFamily="50" charset="0"/>
                <a:ea typeface="National Book" panose="02000503000000020004" pitchFamily="2" charset="77"/>
              </a:rPr>
              <a:t>WHO IS INVOLVED:</a:t>
            </a:r>
            <a:endParaRPr lang="en-AU" sz="1050" b="1" i="0" u="none" strike="noStrike" kern="1200" cap="none" spc="0" normalizeH="0" baseline="0" noProof="0" dirty="0">
              <a:ln>
                <a:noFill/>
              </a:ln>
              <a:solidFill>
                <a:schemeClr val="tx1">
                  <a:lumMod val="75000"/>
                  <a:lumOff val="25000"/>
                </a:schemeClr>
              </a:solidFill>
              <a:effectLst/>
              <a:uLnTx/>
              <a:uFillTx/>
              <a:latin typeface="National 2" panose="02000003000000000000" pitchFamily="50" charset="0"/>
              <a:ea typeface="National Book" panose="02000503000000020004" pitchFamily="2" charset="77"/>
            </a:endParaRPr>
          </a:p>
          <a:p>
            <a:pPr marL="271145" marR="0" lvl="0" indent="-271145" fontAlgn="auto">
              <a:lnSpc>
                <a:spcPct val="110000"/>
              </a:lnSpc>
              <a:spcBef>
                <a:spcPts val="200"/>
              </a:spcBef>
              <a:spcAft>
                <a:spcPts val="0"/>
              </a:spcAft>
              <a:buClrTx/>
              <a:buSzTx/>
              <a:buFont typeface="Arial" panose="020B0604020202020204" pitchFamily="34" charset="0"/>
              <a:buChar char="•"/>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Line managers</a:t>
            </a:r>
          </a:p>
          <a:p>
            <a:pPr marL="271145" marR="0" lvl="0" indent="-271145" fontAlgn="auto">
              <a:lnSpc>
                <a:spcPct val="110000"/>
              </a:lnSpc>
              <a:spcBef>
                <a:spcPts val="200"/>
              </a:spcBef>
              <a:spcAft>
                <a:spcPts val="0"/>
              </a:spcAft>
              <a:buClrTx/>
              <a:buSzTx/>
              <a:buFont typeface="Arial" panose="020B0604020202020204" pitchFamily="34" charset="0"/>
              <a:buChar char="•"/>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Senior leaders</a:t>
            </a:r>
          </a:p>
          <a:p>
            <a:pPr marL="271145" marR="0" lvl="0" indent="-271145" fontAlgn="auto">
              <a:lnSpc>
                <a:spcPct val="110000"/>
              </a:lnSpc>
              <a:spcBef>
                <a:spcPts val="200"/>
              </a:spcBef>
              <a:spcAft>
                <a:spcPts val="0"/>
              </a:spcAft>
              <a:buClrTx/>
              <a:buSzTx/>
              <a:buFont typeface="Arial" panose="020B0604020202020204" pitchFamily="34" charset="0"/>
              <a:buChar char="•"/>
              <a:defRPr/>
            </a:pPr>
            <a:r>
              <a:rPr lang="en-AU" sz="1050" dirty="0">
                <a:solidFill>
                  <a:schemeClr val="tx1">
                    <a:lumMod val="75000"/>
                    <a:lumOff val="25000"/>
                  </a:schemeClr>
                </a:solidFill>
                <a:latin typeface="National 2" panose="02000003000000000000" pitchFamily="50" charset="0"/>
                <a:ea typeface="National Book" panose="02000503000000020004" pitchFamily="2" charset="77"/>
              </a:rPr>
              <a:t>Mentors and coaches.</a:t>
            </a:r>
          </a:p>
          <a:p>
            <a:pPr marR="0" lvl="0" algn="l" defTabSz="1472956" rtl="0" eaLnBrk="1" fontAlgn="auto" latinLnBrk="0" hangingPunct="1">
              <a:lnSpc>
                <a:spcPct val="110000"/>
              </a:lnSpc>
              <a:spcBef>
                <a:spcPts val="200"/>
              </a:spcBef>
              <a:spcAft>
                <a:spcPts val="0"/>
              </a:spcAft>
              <a:buClrTx/>
              <a:buSzTx/>
              <a:tabLst/>
              <a:defRPr/>
            </a:pPr>
            <a:endParaRPr kumimoji="0" lang="en-AU" sz="1050" b="0" i="1" u="none" strike="noStrike" kern="1200" cap="none" spc="0" normalizeH="0" baseline="0" noProof="0" dirty="0">
              <a:ln>
                <a:noFill/>
              </a:ln>
              <a:solidFill>
                <a:schemeClr val="tx1">
                  <a:lumMod val="50000"/>
                  <a:lumOff val="50000"/>
                </a:schemeClr>
              </a:solidFill>
              <a:effectLst/>
              <a:uLnTx/>
              <a:uFillTx/>
              <a:latin typeface="National 2" panose="02000003000000000000" pitchFamily="50" charset="0"/>
              <a:ea typeface="National Book" panose="02000503000000020004" pitchFamily="2" charset="77"/>
            </a:endParaRPr>
          </a:p>
          <a:p>
            <a:pPr>
              <a:lnSpc>
                <a:spcPct val="110000"/>
              </a:lnSpc>
              <a:spcBef>
                <a:spcPts val="200"/>
              </a:spcBef>
              <a:defRPr/>
            </a:pPr>
            <a:endParaRPr lang="en-AU" sz="1050" i="1" dirty="0">
              <a:solidFill>
                <a:schemeClr val="tx1">
                  <a:lumMod val="50000"/>
                  <a:lumOff val="50000"/>
                </a:schemeClr>
              </a:solidFill>
              <a:latin typeface="National 2" panose="02000003000000000000" pitchFamily="50" charset="0"/>
              <a:ea typeface="National Book" panose="02000503000000020004" pitchFamily="2" charset="77"/>
            </a:endParaRPr>
          </a:p>
        </p:txBody>
      </p:sp>
      <p:sp>
        <p:nvSpPr>
          <p:cNvPr id="22" name="TextBox 21">
            <a:extLst>
              <a:ext uri="{FF2B5EF4-FFF2-40B4-BE49-F238E27FC236}">
                <a16:creationId xmlns:a16="http://schemas.microsoft.com/office/drawing/2014/main" id="{877F163D-3490-17C0-491A-E996ACC23E48}"/>
              </a:ext>
            </a:extLst>
          </p:cNvPr>
          <p:cNvSpPr txBox="1"/>
          <p:nvPr/>
        </p:nvSpPr>
        <p:spPr>
          <a:xfrm>
            <a:off x="6172899" y="1286621"/>
            <a:ext cx="5190062" cy="861774"/>
          </a:xfrm>
          <a:prstGeom prst="rect">
            <a:avLst/>
          </a:prstGeom>
          <a:noFill/>
        </p:spPr>
        <p:txBody>
          <a:bodyPr wrap="square">
            <a:spAutoFit/>
          </a:bodyPr>
          <a:lstStyle/>
          <a:p>
            <a:r>
              <a:rPr lang="en-AU" dirty="0">
                <a:solidFill>
                  <a:schemeClr val="bg1"/>
                </a:solidFill>
                <a:highlight>
                  <a:srgbClr val="F8933C"/>
                </a:highlight>
                <a:latin typeface="National 2" panose="02000003000000000000" pitchFamily="50" charset="0"/>
                <a:ea typeface="National Book" panose="02000503000000020004" pitchFamily="2" charset="77"/>
              </a:rPr>
              <a:t>Developing your staff</a:t>
            </a:r>
            <a:r>
              <a:rPr lang="en-AU" i="1" dirty="0">
                <a:solidFill>
                  <a:schemeClr val="tx1">
                    <a:lumMod val="50000"/>
                    <a:lumOff val="50000"/>
                  </a:schemeClr>
                </a:solidFill>
                <a:latin typeface="National 2" panose="02000003000000000000" pitchFamily="50" charset="0"/>
                <a:ea typeface="National Book" panose="02000503000000020004" pitchFamily="2" charset="77"/>
              </a:rPr>
              <a:t>  </a:t>
            </a:r>
            <a:r>
              <a:rPr lang="en-AU" sz="1600" dirty="0">
                <a:solidFill>
                  <a:schemeClr val="tx1">
                    <a:lumMod val="50000"/>
                    <a:lumOff val="50000"/>
                  </a:schemeClr>
                </a:solidFill>
                <a:latin typeface="National 2" panose="02000003000000000000" pitchFamily="50" charset="0"/>
                <a:ea typeface="National Book" panose="02000503000000020004" pitchFamily="2" charset="77"/>
              </a:rPr>
              <a:t>Inspiring and motivating </a:t>
            </a:r>
            <a:r>
              <a:rPr lang="en-AU" sz="1600" dirty="0" err="1">
                <a:solidFill>
                  <a:schemeClr val="tx1">
                    <a:lumMod val="50000"/>
                    <a:lumOff val="50000"/>
                  </a:schemeClr>
                </a:solidFill>
                <a:latin typeface="National 2" panose="02000003000000000000" pitchFamily="50" charset="0"/>
                <a:ea typeface="National Book" panose="02000503000000020004" pitchFamily="2" charset="77"/>
              </a:rPr>
              <a:t>rangatahi</a:t>
            </a:r>
            <a:r>
              <a:rPr lang="en-AU" sz="1600" dirty="0">
                <a:solidFill>
                  <a:schemeClr val="tx1">
                    <a:lumMod val="50000"/>
                    <a:lumOff val="50000"/>
                  </a:schemeClr>
                </a:solidFill>
                <a:latin typeface="National 2" panose="02000003000000000000" pitchFamily="50" charset="0"/>
                <a:ea typeface="National Book" panose="02000503000000020004" pitchFamily="2" charset="77"/>
              </a:rPr>
              <a:t> Māori and Pacific youth staff by providing growth opportunities</a:t>
            </a:r>
            <a:r>
              <a:rPr lang="en-AU" sz="1600" i="1" dirty="0">
                <a:solidFill>
                  <a:schemeClr val="tx1">
                    <a:lumMod val="50000"/>
                    <a:lumOff val="50000"/>
                  </a:schemeClr>
                </a:solidFill>
                <a:latin typeface="National 2" panose="02000003000000000000" pitchFamily="50" charset="0"/>
                <a:ea typeface="National Book" panose="02000503000000020004" pitchFamily="2" charset="77"/>
              </a:rPr>
              <a:t> </a:t>
            </a:r>
          </a:p>
        </p:txBody>
      </p:sp>
      <p:sp>
        <p:nvSpPr>
          <p:cNvPr id="23" name="TextBox 22">
            <a:extLst>
              <a:ext uri="{FF2B5EF4-FFF2-40B4-BE49-F238E27FC236}">
                <a16:creationId xmlns:a16="http://schemas.microsoft.com/office/drawing/2014/main" id="{3E381038-5368-3CBB-5943-32E8A07A97BC}"/>
              </a:ext>
            </a:extLst>
          </p:cNvPr>
          <p:cNvSpPr txBox="1"/>
          <p:nvPr/>
        </p:nvSpPr>
        <p:spPr>
          <a:xfrm>
            <a:off x="5847127" y="5705774"/>
            <a:ext cx="4466637" cy="692434"/>
          </a:xfrm>
          <a:prstGeom prst="rect">
            <a:avLst/>
          </a:prstGeom>
          <a:noFill/>
        </p:spPr>
        <p:txBody>
          <a:bodyPr wrap="square" lIns="91440" tIns="45720" rIns="91440" bIns="45720" anchor="t">
            <a:spAutoFit/>
          </a:bodyPr>
          <a:lstStyle/>
          <a:p>
            <a:pPr algn="ctr">
              <a:lnSpc>
                <a:spcPct val="110000"/>
              </a:lnSpc>
              <a:spcBef>
                <a:spcPts val="200"/>
              </a:spcBef>
              <a:defRPr/>
            </a:pPr>
            <a:br>
              <a:rPr lang="en-AU" sz="1400" dirty="0">
                <a:latin typeface="National Book" panose="02000503000000020004" pitchFamily="2" charset="77"/>
                <a:ea typeface="National Book" panose="02000503000000020004" pitchFamily="2" charset="77"/>
              </a:rPr>
            </a:br>
            <a:r>
              <a:rPr lang="en-AU" sz="1100" dirty="0">
                <a:solidFill>
                  <a:schemeClr val="tx1">
                    <a:lumMod val="50000"/>
                    <a:lumOff val="50000"/>
                  </a:schemeClr>
                </a:solidFill>
                <a:latin typeface="National Book" panose="02000503000000020004" pitchFamily="2" charset="77"/>
                <a:ea typeface="National Book" panose="02000503000000020004" pitchFamily="2" charset="77"/>
              </a:rPr>
              <a:t>Key elements of this phase</a:t>
            </a:r>
            <a:br>
              <a:rPr lang="en-AU" sz="1100" dirty="0">
                <a:latin typeface="National Book" panose="02000503000000020004" pitchFamily="2" charset="77"/>
                <a:ea typeface="National Book" panose="02000503000000020004" pitchFamily="2" charset="77"/>
              </a:rPr>
            </a:br>
            <a:r>
              <a:rPr lang="en-US" sz="1100" dirty="0">
                <a:solidFill>
                  <a:srgbClr val="F8933C"/>
                </a:solidFill>
                <a:latin typeface="National Book" panose="02000503000000020004" pitchFamily="2" charset="77"/>
                <a:ea typeface="National Book" panose="02000503000000020004" pitchFamily="2" charset="77"/>
              </a:rPr>
              <a:t>ENGAGEMENT, CHALLENGE, AGILITY</a:t>
            </a:r>
            <a:endParaRPr lang="en-AU" sz="1100" dirty="0">
              <a:solidFill>
                <a:srgbClr val="F8933C"/>
              </a:solidFill>
              <a:latin typeface="National Book" panose="02000503000000020004" pitchFamily="2" charset="77"/>
              <a:ea typeface="National Book" panose="02000503000000020004" pitchFamily="2" charset="77"/>
              <a:cs typeface="Arial"/>
            </a:endParaRPr>
          </a:p>
        </p:txBody>
      </p:sp>
      <p:grpSp>
        <p:nvGrpSpPr>
          <p:cNvPr id="24" name="Group 23">
            <a:extLst>
              <a:ext uri="{FF2B5EF4-FFF2-40B4-BE49-F238E27FC236}">
                <a16:creationId xmlns:a16="http://schemas.microsoft.com/office/drawing/2014/main" id="{7AA2E463-79DE-6AD1-E9C6-ED325EA127C9}"/>
              </a:ext>
            </a:extLst>
          </p:cNvPr>
          <p:cNvGrpSpPr/>
          <p:nvPr/>
        </p:nvGrpSpPr>
        <p:grpSpPr>
          <a:xfrm>
            <a:off x="9699247" y="4433967"/>
            <a:ext cx="2161459" cy="2161459"/>
            <a:chOff x="5193277" y="2444696"/>
            <a:chExt cx="2293461" cy="2293461"/>
          </a:xfrm>
        </p:grpSpPr>
        <p:grpSp>
          <p:nvGrpSpPr>
            <p:cNvPr id="25" name="Group 24">
              <a:extLst>
                <a:ext uri="{FF2B5EF4-FFF2-40B4-BE49-F238E27FC236}">
                  <a16:creationId xmlns:a16="http://schemas.microsoft.com/office/drawing/2014/main" id="{349DD3FC-11BA-354A-FCEC-45D07C235519}"/>
                </a:ext>
              </a:extLst>
            </p:cNvPr>
            <p:cNvGrpSpPr/>
            <p:nvPr/>
          </p:nvGrpSpPr>
          <p:grpSpPr>
            <a:xfrm>
              <a:off x="5421920" y="2837514"/>
              <a:ext cx="1678364" cy="1673007"/>
              <a:chOff x="4917236" y="3884916"/>
              <a:chExt cx="4309115" cy="4295362"/>
            </a:xfrm>
          </p:grpSpPr>
          <p:grpSp>
            <p:nvGrpSpPr>
              <p:cNvPr id="28" name="Group 27">
                <a:extLst>
                  <a:ext uri="{FF2B5EF4-FFF2-40B4-BE49-F238E27FC236}">
                    <a16:creationId xmlns:a16="http://schemas.microsoft.com/office/drawing/2014/main" id="{2425B5B5-EB9D-A64B-ADDC-1B95B91F4531}"/>
                  </a:ext>
                </a:extLst>
              </p:cNvPr>
              <p:cNvGrpSpPr/>
              <p:nvPr/>
            </p:nvGrpSpPr>
            <p:grpSpPr>
              <a:xfrm>
                <a:off x="4917236" y="3884916"/>
                <a:ext cx="4309115" cy="4295362"/>
                <a:chOff x="7783941" y="4094058"/>
                <a:chExt cx="4309115" cy="4295362"/>
              </a:xfrm>
            </p:grpSpPr>
            <p:sp>
              <p:nvSpPr>
                <p:cNvPr id="33" name="Block Arc 32">
                  <a:extLst>
                    <a:ext uri="{FF2B5EF4-FFF2-40B4-BE49-F238E27FC236}">
                      <a16:creationId xmlns:a16="http://schemas.microsoft.com/office/drawing/2014/main" id="{521F0228-F0E1-F62F-C909-AD2024A2D965}"/>
                    </a:ext>
                  </a:extLst>
                </p:cNvPr>
                <p:cNvSpPr/>
                <p:nvPr/>
              </p:nvSpPr>
              <p:spPr>
                <a:xfrm rot="12600000">
                  <a:off x="7804724" y="4101900"/>
                  <a:ext cx="4287520" cy="4287520"/>
                </a:xfrm>
                <a:prstGeom prst="blockArc">
                  <a:avLst>
                    <a:gd name="adj1" fmla="val 8951158"/>
                    <a:gd name="adj2" fmla="val 14390409"/>
                    <a:gd name="adj3" fmla="val 28131"/>
                  </a:avLst>
                </a:prstGeom>
                <a:solidFill>
                  <a:schemeClr val="bg1">
                    <a:lumMod val="7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
                    <a:solidFill>
                      <a:schemeClr val="tx1"/>
                    </a:solidFill>
                    <a:latin typeface="National Book" panose="02000503000000020004" pitchFamily="2" charset="77"/>
                    <a:ea typeface="National Book" panose="02000503000000020004" pitchFamily="2" charset="77"/>
                  </a:endParaRPr>
                </a:p>
              </p:txBody>
            </p:sp>
            <p:sp>
              <p:nvSpPr>
                <p:cNvPr id="34" name="Block Arc 33">
                  <a:extLst>
                    <a:ext uri="{FF2B5EF4-FFF2-40B4-BE49-F238E27FC236}">
                      <a16:creationId xmlns:a16="http://schemas.microsoft.com/office/drawing/2014/main" id="{50A764DE-7717-ADA8-4FDC-7855D273A50B}"/>
                    </a:ext>
                  </a:extLst>
                </p:cNvPr>
                <p:cNvSpPr/>
                <p:nvPr/>
              </p:nvSpPr>
              <p:spPr>
                <a:xfrm rot="18076869">
                  <a:off x="7787913" y="4094058"/>
                  <a:ext cx="4287520" cy="4287520"/>
                </a:xfrm>
                <a:prstGeom prst="blockArc">
                  <a:avLst>
                    <a:gd name="adj1" fmla="val 8851232"/>
                    <a:gd name="adj2" fmla="val 14333413"/>
                    <a:gd name="adj3" fmla="val 27774"/>
                  </a:avLst>
                </a:prstGeom>
                <a:solidFill>
                  <a:schemeClr val="bg1">
                    <a:lumMod val="7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
                    <a:solidFill>
                      <a:schemeClr val="tx1"/>
                    </a:solidFill>
                    <a:latin typeface="National Book" panose="02000503000000020004" pitchFamily="2" charset="77"/>
                    <a:ea typeface="National Book" panose="02000503000000020004" pitchFamily="2" charset="77"/>
                  </a:endParaRPr>
                </a:p>
              </p:txBody>
            </p:sp>
            <p:sp>
              <p:nvSpPr>
                <p:cNvPr id="35" name="Block Arc 34">
                  <a:extLst>
                    <a:ext uri="{FF2B5EF4-FFF2-40B4-BE49-F238E27FC236}">
                      <a16:creationId xmlns:a16="http://schemas.microsoft.com/office/drawing/2014/main" id="{8D7291DB-6631-AB71-3199-9EA371664733}"/>
                    </a:ext>
                  </a:extLst>
                </p:cNvPr>
                <p:cNvSpPr/>
                <p:nvPr/>
              </p:nvSpPr>
              <p:spPr>
                <a:xfrm rot="7200000">
                  <a:off x="7805536" y="4101900"/>
                  <a:ext cx="4287520" cy="4287520"/>
                </a:xfrm>
                <a:prstGeom prst="blockArc">
                  <a:avLst>
                    <a:gd name="adj1" fmla="val 9000707"/>
                    <a:gd name="adj2" fmla="val 14455085"/>
                    <a:gd name="adj3" fmla="val 27710"/>
                  </a:avLst>
                </a:prstGeom>
                <a:solidFill>
                  <a:schemeClr val="bg1">
                    <a:lumMod val="7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
                    <a:solidFill>
                      <a:schemeClr val="tx1"/>
                    </a:solidFill>
                    <a:latin typeface="National Book" panose="02000503000000020004" pitchFamily="2" charset="77"/>
                    <a:ea typeface="National Book" panose="02000503000000020004" pitchFamily="2" charset="77"/>
                  </a:endParaRPr>
                </a:p>
              </p:txBody>
            </p:sp>
            <p:sp>
              <p:nvSpPr>
                <p:cNvPr id="36" name="Block Arc 35">
                  <a:extLst>
                    <a:ext uri="{FF2B5EF4-FFF2-40B4-BE49-F238E27FC236}">
                      <a16:creationId xmlns:a16="http://schemas.microsoft.com/office/drawing/2014/main" id="{E330DF10-675D-368F-0180-BD71064D511C}"/>
                    </a:ext>
                  </a:extLst>
                </p:cNvPr>
                <p:cNvSpPr/>
                <p:nvPr/>
              </p:nvSpPr>
              <p:spPr>
                <a:xfrm rot="1800000">
                  <a:off x="7783941" y="4098410"/>
                  <a:ext cx="4289551" cy="4289552"/>
                </a:xfrm>
                <a:prstGeom prst="blockArc">
                  <a:avLst>
                    <a:gd name="adj1" fmla="val 8977109"/>
                    <a:gd name="adj2" fmla="val 14498262"/>
                    <a:gd name="adj3" fmla="val 27760"/>
                  </a:avLst>
                </a:prstGeom>
                <a:solidFill>
                  <a:schemeClr val="bg1">
                    <a:lumMod val="7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
                    <a:solidFill>
                      <a:schemeClr val="tx1"/>
                    </a:solidFill>
                    <a:latin typeface="National Book" panose="02000503000000020004" pitchFamily="2" charset="77"/>
                    <a:ea typeface="National Book" panose="02000503000000020004" pitchFamily="2" charset="77"/>
                  </a:endParaRPr>
                </a:p>
              </p:txBody>
            </p:sp>
          </p:grpSp>
          <p:sp>
            <p:nvSpPr>
              <p:cNvPr id="29" name="TextBox 28">
                <a:extLst>
                  <a:ext uri="{FF2B5EF4-FFF2-40B4-BE49-F238E27FC236}">
                    <a16:creationId xmlns:a16="http://schemas.microsoft.com/office/drawing/2014/main" id="{8FB3DA1E-6E4B-F948-AAA7-981BB879C8C8}"/>
                  </a:ext>
                </a:extLst>
              </p:cNvPr>
              <p:cNvSpPr txBox="1"/>
              <p:nvPr/>
            </p:nvSpPr>
            <p:spPr>
              <a:xfrm rot="2873105">
                <a:off x="5721656" y="6238690"/>
                <a:ext cx="1684073" cy="647180"/>
              </a:xfrm>
              <a:prstGeom prst="rect">
                <a:avLst/>
              </a:prstGeom>
              <a:noFill/>
            </p:spPr>
            <p:txBody>
              <a:bodyPr wrap="square">
                <a:prstTxWarp prst="textArchDown">
                  <a:avLst/>
                </a:prstTxWarp>
                <a:spAutoFit/>
              </a:bodyPr>
              <a:lstStyle/>
              <a:p>
                <a:pPr algn="ctr"/>
                <a:endParaRPr lang="en-AU" sz="300" b="1">
                  <a:solidFill>
                    <a:schemeClr val="accent2">
                      <a:lumMod val="60000"/>
                      <a:lumOff val="40000"/>
                    </a:schemeClr>
                  </a:solidFill>
                  <a:latin typeface="National Book" panose="02000503000000020004" pitchFamily="2" charset="77"/>
                  <a:ea typeface="National Book" panose="02000503000000020004" pitchFamily="2" charset="77"/>
                </a:endParaRPr>
              </a:p>
              <a:p>
                <a:pPr algn="ctr"/>
                <a:r>
                  <a:rPr lang="en-AU" sz="900" b="1">
                    <a:solidFill>
                      <a:schemeClr val="bg1"/>
                    </a:solidFill>
                    <a:latin typeface="National Book" panose="02000503000000020004" pitchFamily="2" charset="77"/>
                    <a:ea typeface="National Book" panose="02000503000000020004" pitchFamily="2" charset="77"/>
                  </a:rPr>
                  <a:t>Developing </a:t>
                </a:r>
                <a:br>
                  <a:rPr lang="en-AU" sz="900" b="1">
                    <a:solidFill>
                      <a:schemeClr val="bg1"/>
                    </a:solidFill>
                    <a:latin typeface="National Book" panose="02000503000000020004" pitchFamily="2" charset="77"/>
                    <a:ea typeface="National Book" panose="02000503000000020004" pitchFamily="2" charset="77"/>
                  </a:rPr>
                </a:br>
                <a:r>
                  <a:rPr lang="en-AU" sz="900" b="1">
                    <a:solidFill>
                      <a:schemeClr val="bg1"/>
                    </a:solidFill>
                    <a:latin typeface="National Book" panose="02000503000000020004" pitchFamily="2" charset="77"/>
                    <a:ea typeface="National Book" panose="02000503000000020004" pitchFamily="2" charset="77"/>
                  </a:rPr>
                  <a:t>your staff</a:t>
                </a:r>
              </a:p>
            </p:txBody>
          </p:sp>
          <p:sp>
            <p:nvSpPr>
              <p:cNvPr id="30" name="TextBox 29">
                <a:extLst>
                  <a:ext uri="{FF2B5EF4-FFF2-40B4-BE49-F238E27FC236}">
                    <a16:creationId xmlns:a16="http://schemas.microsoft.com/office/drawing/2014/main" id="{4376AD57-79F2-1D79-9F6C-1D7460039BE3}"/>
                  </a:ext>
                </a:extLst>
              </p:cNvPr>
              <p:cNvSpPr txBox="1"/>
              <p:nvPr/>
            </p:nvSpPr>
            <p:spPr>
              <a:xfrm rot="3015784">
                <a:off x="6061546" y="4785367"/>
                <a:ext cx="2307942" cy="2178525"/>
              </a:xfrm>
              <a:prstGeom prst="rect">
                <a:avLst/>
              </a:prstGeom>
              <a:noFill/>
            </p:spPr>
            <p:txBody>
              <a:bodyPr wrap="square" numCol="2">
                <a:prstTxWarp prst="textArchUp">
                  <a:avLst>
                    <a:gd name="adj" fmla="val 7719010"/>
                  </a:avLst>
                </a:prstTxWarp>
                <a:spAutoFit/>
              </a:bodyPr>
              <a:lstStyle/>
              <a:p>
                <a:pPr algn="ctr"/>
                <a:r>
                  <a:rPr lang="en-AU" sz="900" b="1">
                    <a:solidFill>
                      <a:schemeClr val="bg1"/>
                    </a:solidFill>
                    <a:latin typeface="National Book" panose="02000503000000020004" pitchFamily="2" charset="77"/>
                    <a:ea typeface="National Book" panose="02000503000000020004" pitchFamily="2" charset="77"/>
                  </a:rPr>
                  <a:t>Recruitment &amp; </a:t>
                </a:r>
                <a:br>
                  <a:rPr lang="en-AU" sz="900" b="1">
                    <a:solidFill>
                      <a:schemeClr val="bg1"/>
                    </a:solidFill>
                    <a:latin typeface="National Book" panose="02000503000000020004" pitchFamily="2" charset="77"/>
                    <a:ea typeface="National Book" panose="02000503000000020004" pitchFamily="2" charset="77"/>
                  </a:rPr>
                </a:br>
                <a:r>
                  <a:rPr lang="en-AU" sz="900" b="1">
                    <a:solidFill>
                      <a:schemeClr val="bg1"/>
                    </a:solidFill>
                    <a:latin typeface="National Book" panose="02000503000000020004" pitchFamily="2" charset="77"/>
                    <a:ea typeface="National Book" panose="02000503000000020004" pitchFamily="2" charset="77"/>
                  </a:rPr>
                  <a:t>onboarding </a:t>
                </a:r>
              </a:p>
            </p:txBody>
          </p:sp>
          <p:sp>
            <p:nvSpPr>
              <p:cNvPr id="31" name="TextBox 30">
                <a:extLst>
                  <a:ext uri="{FF2B5EF4-FFF2-40B4-BE49-F238E27FC236}">
                    <a16:creationId xmlns:a16="http://schemas.microsoft.com/office/drawing/2014/main" id="{65F1831C-6D03-91EE-536D-C33BA21B581F}"/>
                  </a:ext>
                </a:extLst>
              </p:cNvPr>
              <p:cNvSpPr txBox="1"/>
              <p:nvPr/>
            </p:nvSpPr>
            <p:spPr>
              <a:xfrm rot="18647191">
                <a:off x="6714464" y="6295516"/>
                <a:ext cx="1684072" cy="629483"/>
              </a:xfrm>
              <a:prstGeom prst="rect">
                <a:avLst/>
              </a:prstGeom>
              <a:noFill/>
            </p:spPr>
            <p:txBody>
              <a:bodyPr wrap="square">
                <a:prstTxWarp prst="textArchDown">
                  <a:avLst/>
                </a:prstTxWarp>
                <a:spAutoFit/>
              </a:bodyPr>
              <a:lstStyle/>
              <a:p>
                <a:pPr algn="ctr"/>
                <a:endParaRPr lang="en-AU" sz="300" b="1">
                  <a:solidFill>
                    <a:schemeClr val="accent2">
                      <a:lumMod val="60000"/>
                      <a:lumOff val="40000"/>
                    </a:schemeClr>
                  </a:solidFill>
                  <a:latin typeface="National Book" panose="02000503000000020004" pitchFamily="2" charset="77"/>
                  <a:ea typeface="National Book" panose="02000503000000020004" pitchFamily="2" charset="77"/>
                </a:endParaRPr>
              </a:p>
              <a:p>
                <a:pPr algn="ctr"/>
                <a:r>
                  <a:rPr lang="en-AU" sz="900" b="1">
                    <a:solidFill>
                      <a:schemeClr val="bg1"/>
                    </a:solidFill>
                    <a:latin typeface="National Book" panose="02000503000000020004" pitchFamily="2" charset="77"/>
                    <a:ea typeface="National Book" panose="02000503000000020004" pitchFamily="2" charset="77"/>
                  </a:rPr>
                  <a:t>Supporting</a:t>
                </a:r>
                <a:br>
                  <a:rPr lang="en-AU" sz="900" b="1">
                    <a:solidFill>
                      <a:schemeClr val="bg1"/>
                    </a:solidFill>
                    <a:latin typeface="National Book" panose="02000503000000020004" pitchFamily="2" charset="77"/>
                    <a:ea typeface="National Book" panose="02000503000000020004" pitchFamily="2" charset="77"/>
                  </a:rPr>
                </a:br>
                <a:r>
                  <a:rPr lang="en-AU" sz="900" b="1">
                    <a:solidFill>
                      <a:schemeClr val="bg1"/>
                    </a:solidFill>
                    <a:latin typeface="National Book" panose="02000503000000020004" pitchFamily="2" charset="77"/>
                    <a:ea typeface="National Book" panose="02000503000000020004" pitchFamily="2" charset="77"/>
                  </a:rPr>
                  <a:t>new staff</a:t>
                </a:r>
              </a:p>
            </p:txBody>
          </p:sp>
          <p:sp>
            <p:nvSpPr>
              <p:cNvPr id="32" name="TextBox 31">
                <a:extLst>
                  <a:ext uri="{FF2B5EF4-FFF2-40B4-BE49-F238E27FC236}">
                    <a16:creationId xmlns:a16="http://schemas.microsoft.com/office/drawing/2014/main" id="{2C4838F3-C98F-BDD9-0EC8-C9726E780A13}"/>
                  </a:ext>
                </a:extLst>
              </p:cNvPr>
              <p:cNvSpPr txBox="1"/>
              <p:nvPr/>
            </p:nvSpPr>
            <p:spPr>
              <a:xfrm rot="18989587">
                <a:off x="6021744" y="4526065"/>
                <a:ext cx="2693359" cy="3100115"/>
              </a:xfrm>
              <a:prstGeom prst="rect">
                <a:avLst/>
              </a:prstGeom>
              <a:noFill/>
            </p:spPr>
            <p:txBody>
              <a:bodyPr spcFirstLastPara="1" wrap="square" numCol="1">
                <a:prstTxWarp prst="textArchUp">
                  <a:avLst>
                    <a:gd name="adj" fmla="val 7719010"/>
                  </a:avLst>
                </a:prstTxWarp>
                <a:spAutoFit/>
              </a:bodyPr>
              <a:lstStyle>
                <a:defPPr>
                  <a:defRPr lang="en-US"/>
                </a:defPPr>
                <a:lvl1pPr algn="ctr">
                  <a:defRPr sz="2400" b="1">
                    <a:solidFill>
                      <a:schemeClr val="bg1"/>
                    </a:solidFill>
                    <a:latin typeface="National 2" panose="02000003000000000000" pitchFamily="2" charset="77"/>
                  </a:defRPr>
                </a:lvl1pPr>
              </a:lstStyle>
              <a:p>
                <a:r>
                  <a:rPr lang="en-AU" sz="900">
                    <a:latin typeface="National Book" panose="02000503000000020004" pitchFamily="2" charset="77"/>
                    <a:ea typeface="National Book" panose="02000503000000020004" pitchFamily="2" charset="77"/>
                  </a:rPr>
                  <a:t>Preparing </a:t>
                </a:r>
                <a:br>
                  <a:rPr lang="en-AU" sz="900">
                    <a:latin typeface="National Book" panose="02000503000000020004" pitchFamily="2" charset="77"/>
                    <a:ea typeface="National Book" panose="02000503000000020004" pitchFamily="2" charset="77"/>
                  </a:rPr>
                </a:br>
                <a:r>
                  <a:rPr lang="en-AU" sz="900">
                    <a:latin typeface="National Book" panose="02000503000000020004" pitchFamily="2" charset="77"/>
                    <a:ea typeface="National Book" panose="02000503000000020004" pitchFamily="2" charset="77"/>
                  </a:rPr>
                  <a:t>to recruit</a:t>
                </a:r>
              </a:p>
            </p:txBody>
          </p:sp>
        </p:grpSp>
        <p:sp>
          <p:nvSpPr>
            <p:cNvPr id="26" name="Block Arc 25">
              <a:extLst>
                <a:ext uri="{FF2B5EF4-FFF2-40B4-BE49-F238E27FC236}">
                  <a16:creationId xmlns:a16="http://schemas.microsoft.com/office/drawing/2014/main" id="{744BB9FB-FC4D-D643-0B9D-9A4712318E53}"/>
                </a:ext>
              </a:extLst>
            </p:cNvPr>
            <p:cNvSpPr/>
            <p:nvPr/>
          </p:nvSpPr>
          <p:spPr>
            <a:xfrm rot="18000000">
              <a:off x="5193277" y="2444696"/>
              <a:ext cx="2293461" cy="2293461"/>
            </a:xfrm>
            <a:prstGeom prst="blockArc">
              <a:avLst>
                <a:gd name="adj1" fmla="val 8977109"/>
                <a:gd name="adj2" fmla="val 14498262"/>
                <a:gd name="adj3" fmla="val 27760"/>
              </a:avLst>
            </a:prstGeom>
            <a:solidFill>
              <a:srgbClr val="F8933C"/>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
                <a:solidFill>
                  <a:schemeClr val="tx1"/>
                </a:solidFill>
                <a:latin typeface="National Book" panose="02000503000000020004" pitchFamily="2" charset="77"/>
                <a:ea typeface="National Book" panose="02000503000000020004" pitchFamily="2" charset="77"/>
              </a:endParaRPr>
            </a:p>
          </p:txBody>
        </p:sp>
        <p:sp>
          <p:nvSpPr>
            <p:cNvPr id="27" name="TextBox 26">
              <a:extLst>
                <a:ext uri="{FF2B5EF4-FFF2-40B4-BE49-F238E27FC236}">
                  <a16:creationId xmlns:a16="http://schemas.microsoft.com/office/drawing/2014/main" id="{DABA2CDF-4BDD-51EE-3F0F-57140A4045FF}"/>
                </a:ext>
              </a:extLst>
            </p:cNvPr>
            <p:cNvSpPr txBox="1"/>
            <p:nvPr/>
          </p:nvSpPr>
          <p:spPr>
            <a:xfrm rot="2873105">
              <a:off x="5675681" y="3824005"/>
              <a:ext cx="655932" cy="252071"/>
            </a:xfrm>
            <a:prstGeom prst="rect">
              <a:avLst/>
            </a:prstGeom>
            <a:noFill/>
          </p:spPr>
          <p:txBody>
            <a:bodyPr wrap="square">
              <a:prstTxWarp prst="textArchDown">
                <a:avLst/>
              </a:prstTxWarp>
              <a:spAutoFit/>
            </a:bodyPr>
            <a:lstStyle/>
            <a:p>
              <a:pPr algn="ctr"/>
              <a:endParaRPr lang="en-AU" sz="300" b="1">
                <a:solidFill>
                  <a:schemeClr val="accent2">
                    <a:lumMod val="60000"/>
                    <a:lumOff val="40000"/>
                  </a:schemeClr>
                </a:solidFill>
                <a:latin typeface="National Book" panose="02000503000000020004" pitchFamily="2" charset="77"/>
                <a:ea typeface="National Book" panose="02000503000000020004" pitchFamily="2" charset="77"/>
              </a:endParaRPr>
            </a:p>
            <a:p>
              <a:pPr algn="ctr"/>
              <a:r>
                <a:rPr lang="en-AU" sz="1200" b="1">
                  <a:solidFill>
                    <a:schemeClr val="bg1"/>
                  </a:solidFill>
                  <a:latin typeface="National Book" panose="02000503000000020004" pitchFamily="2" charset="77"/>
                  <a:ea typeface="National Book" panose="02000503000000020004" pitchFamily="2" charset="77"/>
                </a:rPr>
                <a:t>Developing </a:t>
              </a:r>
              <a:br>
                <a:rPr lang="en-AU" sz="1200" b="1">
                  <a:solidFill>
                    <a:schemeClr val="bg1"/>
                  </a:solidFill>
                  <a:latin typeface="National Book" panose="02000503000000020004" pitchFamily="2" charset="77"/>
                  <a:ea typeface="National Book" panose="02000503000000020004" pitchFamily="2" charset="77"/>
                </a:rPr>
              </a:br>
              <a:r>
                <a:rPr lang="en-AU" sz="1200" b="1">
                  <a:solidFill>
                    <a:schemeClr val="bg1"/>
                  </a:solidFill>
                  <a:latin typeface="National Book" panose="02000503000000020004" pitchFamily="2" charset="77"/>
                  <a:ea typeface="National Book" panose="02000503000000020004" pitchFamily="2" charset="77"/>
                </a:rPr>
                <a:t>your staff</a:t>
              </a:r>
            </a:p>
          </p:txBody>
        </p:sp>
      </p:grpSp>
      <p:grpSp>
        <p:nvGrpSpPr>
          <p:cNvPr id="50" name="Group 49">
            <a:extLst>
              <a:ext uri="{FF2B5EF4-FFF2-40B4-BE49-F238E27FC236}">
                <a16:creationId xmlns:a16="http://schemas.microsoft.com/office/drawing/2014/main" id="{776806DD-7907-B0CE-8BF6-258216250B56}"/>
              </a:ext>
            </a:extLst>
          </p:cNvPr>
          <p:cNvGrpSpPr/>
          <p:nvPr/>
        </p:nvGrpSpPr>
        <p:grpSpPr>
          <a:xfrm>
            <a:off x="4092966" y="4755372"/>
            <a:ext cx="1581765" cy="1576716"/>
            <a:chOff x="4917236" y="3884916"/>
            <a:chExt cx="4309115" cy="4295362"/>
          </a:xfrm>
        </p:grpSpPr>
        <p:grpSp>
          <p:nvGrpSpPr>
            <p:cNvPr id="51" name="Group 50">
              <a:extLst>
                <a:ext uri="{FF2B5EF4-FFF2-40B4-BE49-F238E27FC236}">
                  <a16:creationId xmlns:a16="http://schemas.microsoft.com/office/drawing/2014/main" id="{3D198474-5402-02F2-FA5A-B8F5BD59BE19}"/>
                </a:ext>
              </a:extLst>
            </p:cNvPr>
            <p:cNvGrpSpPr/>
            <p:nvPr/>
          </p:nvGrpSpPr>
          <p:grpSpPr>
            <a:xfrm>
              <a:off x="4917236" y="3884916"/>
              <a:ext cx="4309115" cy="4295362"/>
              <a:chOff x="7783941" y="4094058"/>
              <a:chExt cx="4309115" cy="4295362"/>
            </a:xfrm>
          </p:grpSpPr>
          <p:sp>
            <p:nvSpPr>
              <p:cNvPr id="56" name="Block Arc 55">
                <a:extLst>
                  <a:ext uri="{FF2B5EF4-FFF2-40B4-BE49-F238E27FC236}">
                    <a16:creationId xmlns:a16="http://schemas.microsoft.com/office/drawing/2014/main" id="{BF5E3376-4D3C-78A5-DF25-1F3006BCCF80}"/>
                  </a:ext>
                </a:extLst>
              </p:cNvPr>
              <p:cNvSpPr/>
              <p:nvPr/>
            </p:nvSpPr>
            <p:spPr>
              <a:xfrm rot="12600000">
                <a:off x="7804724" y="4101901"/>
                <a:ext cx="4287520" cy="4287519"/>
              </a:xfrm>
              <a:prstGeom prst="blockArc">
                <a:avLst>
                  <a:gd name="adj1" fmla="val 8951158"/>
                  <a:gd name="adj2" fmla="val 14390409"/>
                  <a:gd name="adj3" fmla="val 28131"/>
                </a:avLst>
              </a:prstGeom>
              <a:solidFill>
                <a:schemeClr val="bg1">
                  <a:lumMod val="7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
                  <a:solidFill>
                    <a:schemeClr val="tx1"/>
                  </a:solidFill>
                  <a:latin typeface="National Book" panose="02000503000000020004" pitchFamily="2" charset="77"/>
                  <a:ea typeface="National Book" panose="02000503000000020004" pitchFamily="2" charset="77"/>
                </a:endParaRPr>
              </a:p>
            </p:txBody>
          </p:sp>
          <p:sp>
            <p:nvSpPr>
              <p:cNvPr id="57" name="Block Arc 56">
                <a:extLst>
                  <a:ext uri="{FF2B5EF4-FFF2-40B4-BE49-F238E27FC236}">
                    <a16:creationId xmlns:a16="http://schemas.microsoft.com/office/drawing/2014/main" id="{06445EA5-FE2F-4501-C3B4-6B946E31068F}"/>
                  </a:ext>
                </a:extLst>
              </p:cNvPr>
              <p:cNvSpPr/>
              <p:nvPr/>
            </p:nvSpPr>
            <p:spPr>
              <a:xfrm rot="18076869">
                <a:off x="7787913" y="4094058"/>
                <a:ext cx="4287520" cy="4287520"/>
              </a:xfrm>
              <a:prstGeom prst="blockArc">
                <a:avLst>
                  <a:gd name="adj1" fmla="val 8851232"/>
                  <a:gd name="adj2" fmla="val 14333413"/>
                  <a:gd name="adj3" fmla="val 27774"/>
                </a:avLst>
              </a:prstGeom>
              <a:solidFill>
                <a:schemeClr val="bg1">
                  <a:lumMod val="7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
                  <a:solidFill>
                    <a:schemeClr val="tx1"/>
                  </a:solidFill>
                  <a:latin typeface="National Book" panose="02000503000000020004" pitchFamily="2" charset="77"/>
                  <a:ea typeface="National Book" panose="02000503000000020004" pitchFamily="2" charset="77"/>
                </a:endParaRPr>
              </a:p>
            </p:txBody>
          </p:sp>
          <p:sp>
            <p:nvSpPr>
              <p:cNvPr id="58" name="Block Arc 57">
                <a:extLst>
                  <a:ext uri="{FF2B5EF4-FFF2-40B4-BE49-F238E27FC236}">
                    <a16:creationId xmlns:a16="http://schemas.microsoft.com/office/drawing/2014/main" id="{52D3BA22-A63B-5BA0-66D5-188390ADA3FC}"/>
                  </a:ext>
                </a:extLst>
              </p:cNvPr>
              <p:cNvSpPr/>
              <p:nvPr/>
            </p:nvSpPr>
            <p:spPr>
              <a:xfrm rot="7200000">
                <a:off x="7805536" y="4101900"/>
                <a:ext cx="4287520" cy="4287520"/>
              </a:xfrm>
              <a:prstGeom prst="blockArc">
                <a:avLst>
                  <a:gd name="adj1" fmla="val 9000707"/>
                  <a:gd name="adj2" fmla="val 14455085"/>
                  <a:gd name="adj3" fmla="val 27710"/>
                </a:avLst>
              </a:prstGeom>
              <a:solidFill>
                <a:schemeClr val="bg1">
                  <a:lumMod val="7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
                  <a:solidFill>
                    <a:schemeClr val="tx1"/>
                  </a:solidFill>
                  <a:latin typeface="National Book" panose="02000503000000020004" pitchFamily="2" charset="77"/>
                  <a:ea typeface="National Book" panose="02000503000000020004" pitchFamily="2" charset="77"/>
                </a:endParaRPr>
              </a:p>
            </p:txBody>
          </p:sp>
          <p:sp>
            <p:nvSpPr>
              <p:cNvPr id="59" name="Block Arc 58">
                <a:extLst>
                  <a:ext uri="{FF2B5EF4-FFF2-40B4-BE49-F238E27FC236}">
                    <a16:creationId xmlns:a16="http://schemas.microsoft.com/office/drawing/2014/main" id="{BDF8DF60-AC72-A4AF-41AC-55300FCDC2D7}"/>
                  </a:ext>
                </a:extLst>
              </p:cNvPr>
              <p:cNvSpPr/>
              <p:nvPr/>
            </p:nvSpPr>
            <p:spPr>
              <a:xfrm rot="1800000">
                <a:off x="7783941" y="4098410"/>
                <a:ext cx="4289551" cy="4289552"/>
              </a:xfrm>
              <a:prstGeom prst="blockArc">
                <a:avLst>
                  <a:gd name="adj1" fmla="val 8977109"/>
                  <a:gd name="adj2" fmla="val 14498262"/>
                  <a:gd name="adj3" fmla="val 27760"/>
                </a:avLst>
              </a:prstGeom>
              <a:solidFill>
                <a:schemeClr val="bg1">
                  <a:lumMod val="7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
                  <a:solidFill>
                    <a:schemeClr val="tx1"/>
                  </a:solidFill>
                  <a:latin typeface="National Book" panose="02000503000000020004" pitchFamily="2" charset="77"/>
                  <a:ea typeface="National Book" panose="02000503000000020004" pitchFamily="2" charset="77"/>
                </a:endParaRPr>
              </a:p>
            </p:txBody>
          </p:sp>
        </p:grpSp>
        <p:sp>
          <p:nvSpPr>
            <p:cNvPr id="52" name="TextBox 51">
              <a:extLst>
                <a:ext uri="{FF2B5EF4-FFF2-40B4-BE49-F238E27FC236}">
                  <a16:creationId xmlns:a16="http://schemas.microsoft.com/office/drawing/2014/main" id="{BB305669-3283-76E8-F88D-8EA2F462BECB}"/>
                </a:ext>
              </a:extLst>
            </p:cNvPr>
            <p:cNvSpPr txBox="1"/>
            <p:nvPr/>
          </p:nvSpPr>
          <p:spPr>
            <a:xfrm rot="2873105">
              <a:off x="5721656" y="6238690"/>
              <a:ext cx="1684073" cy="647180"/>
            </a:xfrm>
            <a:prstGeom prst="rect">
              <a:avLst/>
            </a:prstGeom>
            <a:noFill/>
          </p:spPr>
          <p:txBody>
            <a:bodyPr wrap="square">
              <a:prstTxWarp prst="textArchDown">
                <a:avLst/>
              </a:prstTxWarp>
              <a:spAutoFit/>
            </a:bodyPr>
            <a:lstStyle/>
            <a:p>
              <a:pPr algn="ctr"/>
              <a:endParaRPr lang="en-AU" sz="300" b="1">
                <a:solidFill>
                  <a:schemeClr val="accent2">
                    <a:lumMod val="60000"/>
                    <a:lumOff val="40000"/>
                  </a:schemeClr>
                </a:solidFill>
                <a:latin typeface="National Book" panose="02000503000000020004" pitchFamily="2" charset="77"/>
                <a:ea typeface="National Book" panose="02000503000000020004" pitchFamily="2" charset="77"/>
              </a:endParaRPr>
            </a:p>
            <a:p>
              <a:pPr algn="ctr"/>
              <a:r>
                <a:rPr lang="en-AU" sz="900" b="1">
                  <a:solidFill>
                    <a:schemeClr val="bg1"/>
                  </a:solidFill>
                  <a:latin typeface="National Book" panose="02000503000000020004" pitchFamily="2" charset="77"/>
                  <a:ea typeface="National Book" panose="02000503000000020004" pitchFamily="2" charset="77"/>
                </a:rPr>
                <a:t>Developing </a:t>
              </a:r>
              <a:br>
                <a:rPr lang="en-AU" sz="900" b="1">
                  <a:solidFill>
                    <a:schemeClr val="bg1"/>
                  </a:solidFill>
                  <a:latin typeface="National Book" panose="02000503000000020004" pitchFamily="2" charset="77"/>
                  <a:ea typeface="National Book" panose="02000503000000020004" pitchFamily="2" charset="77"/>
                </a:rPr>
              </a:br>
              <a:r>
                <a:rPr lang="en-AU" sz="900" b="1">
                  <a:solidFill>
                    <a:schemeClr val="bg1"/>
                  </a:solidFill>
                  <a:latin typeface="National Book" panose="02000503000000020004" pitchFamily="2" charset="77"/>
                  <a:ea typeface="National Book" panose="02000503000000020004" pitchFamily="2" charset="77"/>
                </a:rPr>
                <a:t>your staff</a:t>
              </a:r>
            </a:p>
          </p:txBody>
        </p:sp>
        <p:sp>
          <p:nvSpPr>
            <p:cNvPr id="53" name="TextBox 52">
              <a:extLst>
                <a:ext uri="{FF2B5EF4-FFF2-40B4-BE49-F238E27FC236}">
                  <a16:creationId xmlns:a16="http://schemas.microsoft.com/office/drawing/2014/main" id="{03A1DC45-39BF-8441-921F-4A5BF6F0C951}"/>
                </a:ext>
              </a:extLst>
            </p:cNvPr>
            <p:cNvSpPr txBox="1"/>
            <p:nvPr/>
          </p:nvSpPr>
          <p:spPr>
            <a:xfrm rot="3015784">
              <a:off x="6061546" y="4785367"/>
              <a:ext cx="2307942" cy="2178525"/>
            </a:xfrm>
            <a:prstGeom prst="rect">
              <a:avLst/>
            </a:prstGeom>
            <a:noFill/>
          </p:spPr>
          <p:txBody>
            <a:bodyPr wrap="square" numCol="2">
              <a:prstTxWarp prst="textArchUp">
                <a:avLst>
                  <a:gd name="adj" fmla="val 7719010"/>
                </a:avLst>
              </a:prstTxWarp>
              <a:spAutoFit/>
            </a:bodyPr>
            <a:lstStyle/>
            <a:p>
              <a:pPr algn="ctr"/>
              <a:r>
                <a:rPr lang="en-AU" sz="900" b="1" dirty="0">
                  <a:solidFill>
                    <a:schemeClr val="bg1"/>
                  </a:solidFill>
                  <a:latin typeface="National Book" panose="02000503000000020004" pitchFamily="2" charset="77"/>
                  <a:ea typeface="National Book" panose="02000503000000020004" pitchFamily="2" charset="77"/>
                </a:rPr>
                <a:t>Recruitment &amp; </a:t>
              </a:r>
              <a:br>
                <a:rPr lang="en-AU" sz="900" b="1" dirty="0">
                  <a:solidFill>
                    <a:schemeClr val="bg1"/>
                  </a:solidFill>
                  <a:latin typeface="National Book" panose="02000503000000020004" pitchFamily="2" charset="77"/>
                  <a:ea typeface="National Book" panose="02000503000000020004" pitchFamily="2" charset="77"/>
                </a:rPr>
              </a:br>
              <a:r>
                <a:rPr lang="en-AU" sz="900" b="1" dirty="0">
                  <a:solidFill>
                    <a:schemeClr val="bg1"/>
                  </a:solidFill>
                  <a:latin typeface="National Book" panose="02000503000000020004" pitchFamily="2" charset="77"/>
                  <a:ea typeface="National Book" panose="02000503000000020004" pitchFamily="2" charset="77"/>
                </a:rPr>
                <a:t>onboarding </a:t>
              </a:r>
            </a:p>
          </p:txBody>
        </p:sp>
        <p:sp>
          <p:nvSpPr>
            <p:cNvPr id="54" name="TextBox 53">
              <a:extLst>
                <a:ext uri="{FF2B5EF4-FFF2-40B4-BE49-F238E27FC236}">
                  <a16:creationId xmlns:a16="http://schemas.microsoft.com/office/drawing/2014/main" id="{46CEB453-75FD-EF89-7DA3-2B7B738DF942}"/>
                </a:ext>
              </a:extLst>
            </p:cNvPr>
            <p:cNvSpPr txBox="1"/>
            <p:nvPr/>
          </p:nvSpPr>
          <p:spPr>
            <a:xfrm rot="18647191">
              <a:off x="6714464" y="6295516"/>
              <a:ext cx="1684072" cy="629483"/>
            </a:xfrm>
            <a:prstGeom prst="rect">
              <a:avLst/>
            </a:prstGeom>
            <a:noFill/>
          </p:spPr>
          <p:txBody>
            <a:bodyPr wrap="square">
              <a:prstTxWarp prst="textArchDown">
                <a:avLst/>
              </a:prstTxWarp>
              <a:spAutoFit/>
            </a:bodyPr>
            <a:lstStyle/>
            <a:p>
              <a:pPr algn="ctr"/>
              <a:endParaRPr lang="en-AU" sz="300" b="1">
                <a:solidFill>
                  <a:schemeClr val="accent2">
                    <a:lumMod val="60000"/>
                    <a:lumOff val="40000"/>
                  </a:schemeClr>
                </a:solidFill>
                <a:latin typeface="National Book" panose="02000503000000020004" pitchFamily="2" charset="77"/>
                <a:ea typeface="National Book" panose="02000503000000020004" pitchFamily="2" charset="77"/>
              </a:endParaRPr>
            </a:p>
            <a:p>
              <a:pPr algn="ctr"/>
              <a:r>
                <a:rPr lang="en-AU" sz="900" b="1">
                  <a:solidFill>
                    <a:schemeClr val="bg1"/>
                  </a:solidFill>
                  <a:latin typeface="National Book" panose="02000503000000020004" pitchFamily="2" charset="77"/>
                  <a:ea typeface="National Book" panose="02000503000000020004" pitchFamily="2" charset="77"/>
                </a:rPr>
                <a:t>Supporting</a:t>
              </a:r>
              <a:br>
                <a:rPr lang="en-AU" sz="900" b="1">
                  <a:solidFill>
                    <a:schemeClr val="bg1"/>
                  </a:solidFill>
                  <a:latin typeface="National Book" panose="02000503000000020004" pitchFamily="2" charset="77"/>
                  <a:ea typeface="National Book" panose="02000503000000020004" pitchFamily="2" charset="77"/>
                </a:rPr>
              </a:br>
              <a:r>
                <a:rPr lang="en-AU" sz="900" b="1">
                  <a:solidFill>
                    <a:schemeClr val="bg1"/>
                  </a:solidFill>
                  <a:latin typeface="National Book" panose="02000503000000020004" pitchFamily="2" charset="77"/>
                  <a:ea typeface="National Book" panose="02000503000000020004" pitchFamily="2" charset="77"/>
                </a:rPr>
                <a:t>new staff</a:t>
              </a:r>
            </a:p>
          </p:txBody>
        </p:sp>
        <p:sp>
          <p:nvSpPr>
            <p:cNvPr id="55" name="TextBox 54">
              <a:extLst>
                <a:ext uri="{FF2B5EF4-FFF2-40B4-BE49-F238E27FC236}">
                  <a16:creationId xmlns:a16="http://schemas.microsoft.com/office/drawing/2014/main" id="{D4FADE5C-CB7E-A5C9-F9C0-C632E124329C}"/>
                </a:ext>
              </a:extLst>
            </p:cNvPr>
            <p:cNvSpPr txBox="1"/>
            <p:nvPr/>
          </p:nvSpPr>
          <p:spPr>
            <a:xfrm rot="18989587">
              <a:off x="5931958" y="4643582"/>
              <a:ext cx="2693358" cy="3100116"/>
            </a:xfrm>
            <a:prstGeom prst="rect">
              <a:avLst/>
            </a:prstGeom>
            <a:noFill/>
          </p:spPr>
          <p:txBody>
            <a:bodyPr spcFirstLastPara="1" wrap="square" numCol="1">
              <a:prstTxWarp prst="textArchUp">
                <a:avLst>
                  <a:gd name="adj" fmla="val 7719010"/>
                </a:avLst>
              </a:prstTxWarp>
              <a:spAutoFit/>
            </a:bodyPr>
            <a:lstStyle>
              <a:defPPr>
                <a:defRPr lang="en-US"/>
              </a:defPPr>
              <a:lvl1pPr algn="ctr">
                <a:defRPr sz="2400" b="1">
                  <a:solidFill>
                    <a:schemeClr val="bg1"/>
                  </a:solidFill>
                  <a:latin typeface="National 2" panose="02000003000000000000" pitchFamily="2" charset="77"/>
                </a:defRPr>
              </a:lvl1pPr>
            </a:lstStyle>
            <a:p>
              <a:r>
                <a:rPr lang="en-AU" sz="900" dirty="0">
                  <a:latin typeface="National Book" panose="02000503000000020004" pitchFamily="2" charset="77"/>
                  <a:ea typeface="National Book" panose="02000503000000020004" pitchFamily="2" charset="77"/>
                </a:rPr>
                <a:t>Preparing </a:t>
              </a:r>
              <a:br>
                <a:rPr lang="en-AU" sz="900" dirty="0">
                  <a:latin typeface="National Book" panose="02000503000000020004" pitchFamily="2" charset="77"/>
                  <a:ea typeface="National Book" panose="02000503000000020004" pitchFamily="2" charset="77"/>
                </a:rPr>
              </a:br>
              <a:r>
                <a:rPr lang="en-AU" sz="900" dirty="0">
                  <a:latin typeface="National Book" panose="02000503000000020004" pitchFamily="2" charset="77"/>
                  <a:ea typeface="National Book" panose="02000503000000020004" pitchFamily="2" charset="77"/>
                </a:rPr>
                <a:t>to recruit</a:t>
              </a:r>
            </a:p>
          </p:txBody>
        </p:sp>
      </p:grpSp>
      <p:sp>
        <p:nvSpPr>
          <p:cNvPr id="60" name="Block Arc 59">
            <a:extLst>
              <a:ext uri="{FF2B5EF4-FFF2-40B4-BE49-F238E27FC236}">
                <a16:creationId xmlns:a16="http://schemas.microsoft.com/office/drawing/2014/main" id="{25ACC6FD-B5A6-86AD-65D3-09C4A3442159}"/>
              </a:ext>
            </a:extLst>
          </p:cNvPr>
          <p:cNvSpPr/>
          <p:nvPr/>
        </p:nvSpPr>
        <p:spPr>
          <a:xfrm rot="12629542">
            <a:off x="3716931" y="4357414"/>
            <a:ext cx="2248083" cy="2256659"/>
          </a:xfrm>
          <a:prstGeom prst="blockArc">
            <a:avLst>
              <a:gd name="adj1" fmla="val 8977109"/>
              <a:gd name="adj2" fmla="val 14498262"/>
              <a:gd name="adj3" fmla="val 27760"/>
            </a:avLst>
          </a:prstGeom>
          <a:solidFill>
            <a:srgbClr val="EF4D74"/>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AU" sz="800" b="1" dirty="0">
              <a:solidFill>
                <a:schemeClr val="bg1"/>
              </a:solidFill>
              <a:latin typeface="National Book" panose="02000503000000020004" pitchFamily="2" charset="77"/>
              <a:ea typeface="National Book" panose="02000503000000020004" pitchFamily="2" charset="77"/>
            </a:endParaRPr>
          </a:p>
        </p:txBody>
      </p:sp>
      <p:sp>
        <p:nvSpPr>
          <p:cNvPr id="61" name="TextBox 60">
            <a:extLst>
              <a:ext uri="{FF2B5EF4-FFF2-40B4-BE49-F238E27FC236}">
                <a16:creationId xmlns:a16="http://schemas.microsoft.com/office/drawing/2014/main" id="{9A7AFEAD-F75F-D955-C569-7D45E5AA113B}"/>
              </a:ext>
            </a:extLst>
          </p:cNvPr>
          <p:cNvSpPr txBox="1"/>
          <p:nvPr/>
        </p:nvSpPr>
        <p:spPr>
          <a:xfrm rot="18647191">
            <a:off x="3969368" y="4942278"/>
            <a:ext cx="1587144" cy="1144836"/>
          </a:xfrm>
          <a:prstGeom prst="rect">
            <a:avLst/>
          </a:prstGeom>
          <a:noFill/>
        </p:spPr>
        <p:txBody>
          <a:bodyPr wrap="square">
            <a:prstTxWarp prst="textArchDown">
              <a:avLst/>
            </a:prstTxWarp>
            <a:spAutoFit/>
          </a:bodyPr>
          <a:lstStyle/>
          <a:p>
            <a:pPr algn="ctr"/>
            <a:endParaRPr lang="en-AU" sz="1200" b="1" dirty="0">
              <a:solidFill>
                <a:schemeClr val="accent2">
                  <a:lumMod val="60000"/>
                  <a:lumOff val="40000"/>
                </a:schemeClr>
              </a:solidFill>
              <a:latin typeface="National Book" panose="02000503000000020004" pitchFamily="2" charset="77"/>
              <a:ea typeface="National Book" panose="02000503000000020004" pitchFamily="2" charset="77"/>
            </a:endParaRPr>
          </a:p>
          <a:p>
            <a:pPr algn="ctr"/>
            <a:r>
              <a:rPr lang="en-AU" sz="1200" b="1" dirty="0">
                <a:solidFill>
                  <a:schemeClr val="bg1"/>
                </a:solidFill>
                <a:latin typeface="National Book" panose="02000503000000020004" pitchFamily="2" charset="77"/>
                <a:ea typeface="National Book" panose="02000503000000020004" pitchFamily="2" charset="77"/>
              </a:rPr>
              <a:t>Supporting</a:t>
            </a:r>
            <a:br>
              <a:rPr lang="en-AU" sz="1200" b="1" dirty="0">
                <a:solidFill>
                  <a:schemeClr val="bg1"/>
                </a:solidFill>
                <a:latin typeface="National Book" panose="02000503000000020004" pitchFamily="2" charset="77"/>
                <a:ea typeface="National Book" panose="02000503000000020004" pitchFamily="2" charset="77"/>
              </a:rPr>
            </a:br>
            <a:r>
              <a:rPr lang="en-AU" sz="1200" b="1" dirty="0">
                <a:solidFill>
                  <a:schemeClr val="bg1"/>
                </a:solidFill>
                <a:latin typeface="National Book" panose="02000503000000020004" pitchFamily="2" charset="77"/>
                <a:ea typeface="National Book" panose="02000503000000020004" pitchFamily="2" charset="77"/>
              </a:rPr>
              <a:t>new staff</a:t>
            </a:r>
          </a:p>
        </p:txBody>
      </p:sp>
    </p:spTree>
    <p:extLst>
      <p:ext uri="{BB962C8B-B14F-4D97-AF65-F5344CB8AC3E}">
        <p14:creationId xmlns:p14="http://schemas.microsoft.com/office/powerpoint/2010/main" val="268516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E44B4-62CC-4718-93C2-35823FBD77DA}"/>
              </a:ext>
            </a:extLst>
          </p:cNvPr>
          <p:cNvSpPr>
            <a:spLocks noGrp="1"/>
          </p:cNvSpPr>
          <p:nvPr>
            <p:ph type="title"/>
          </p:nvPr>
        </p:nvSpPr>
        <p:spPr>
          <a:xfrm>
            <a:off x="601517" y="832509"/>
            <a:ext cx="10751325" cy="491415"/>
          </a:xfrm>
        </p:spPr>
        <p:txBody>
          <a:bodyPr>
            <a:noAutofit/>
          </a:bodyPr>
          <a:lstStyle/>
          <a:p>
            <a:r>
              <a:rPr lang="mi-NZ" dirty="0" err="1"/>
              <a:t>Toolkit</a:t>
            </a:r>
            <a:r>
              <a:rPr lang="mi-NZ" dirty="0"/>
              <a:t> </a:t>
            </a:r>
            <a:r>
              <a:rPr lang="mi-NZ" dirty="0" err="1"/>
              <a:t>Example</a:t>
            </a:r>
            <a:r>
              <a:rPr lang="mi-NZ" dirty="0"/>
              <a:t>:</a:t>
            </a:r>
            <a:br>
              <a:rPr lang="mi-NZ" dirty="0"/>
            </a:br>
            <a:r>
              <a:rPr lang="mi-NZ" dirty="0" err="1"/>
              <a:t>Preparing</a:t>
            </a:r>
            <a:r>
              <a:rPr lang="mi-NZ" dirty="0"/>
              <a:t> to </a:t>
            </a:r>
            <a:r>
              <a:rPr lang="mi-NZ" dirty="0" err="1"/>
              <a:t>recruit</a:t>
            </a:r>
            <a:r>
              <a:rPr lang="mi-NZ" dirty="0"/>
              <a:t>  </a:t>
            </a:r>
            <a:endParaRPr lang="en-NZ" dirty="0"/>
          </a:p>
        </p:txBody>
      </p:sp>
      <p:sp>
        <p:nvSpPr>
          <p:cNvPr id="4" name="Rounded Rectangle 2099">
            <a:extLst>
              <a:ext uri="{FF2B5EF4-FFF2-40B4-BE49-F238E27FC236}">
                <a16:creationId xmlns:a16="http://schemas.microsoft.com/office/drawing/2014/main" id="{152D06D7-3AF0-CC88-8A98-63567D2B87F5}"/>
              </a:ext>
            </a:extLst>
          </p:cNvPr>
          <p:cNvSpPr/>
          <p:nvPr/>
        </p:nvSpPr>
        <p:spPr>
          <a:xfrm>
            <a:off x="8344000" y="4060844"/>
            <a:ext cx="3353805" cy="1560133"/>
          </a:xfrm>
          <a:prstGeom prst="roundRect">
            <a:avLst>
              <a:gd name="adj" fmla="val 9146"/>
            </a:avLst>
          </a:prstGeom>
          <a:solidFill>
            <a:schemeClr val="accent4">
              <a:lumMod val="40000"/>
              <a:lumOff val="60000"/>
            </a:schemeClr>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80000" bIns="108000" rtlCol="0" anchor="t"/>
          <a:lstStyle/>
          <a:p>
            <a:pPr>
              <a:spcBef>
                <a:spcPts val="1000"/>
              </a:spcBef>
            </a:pPr>
            <a:r>
              <a:rPr lang="en-AU" sz="1800" b="1" dirty="0">
                <a:solidFill>
                  <a:schemeClr val="tx1"/>
                </a:solidFill>
                <a:latin typeface="National 2" panose="02000003000000000000" pitchFamily="50" charset="0"/>
                <a:ea typeface="National Book" panose="02000503000000020004" pitchFamily="2" charset="77"/>
              </a:rPr>
              <a:t>Guidelines </a:t>
            </a:r>
            <a:br>
              <a:rPr lang="en-AU" sz="1800" b="1"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Repository of relevant </a:t>
            </a:r>
            <a:br>
              <a:rPr lang="en-AU" sz="1600"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guidelines about preparing to</a:t>
            </a:r>
            <a:br>
              <a:rPr lang="en-AU" sz="1600"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hire </a:t>
            </a:r>
            <a:r>
              <a:rPr lang="en-AU" sz="1600" dirty="0" err="1">
                <a:solidFill>
                  <a:schemeClr val="tx1"/>
                </a:solidFill>
                <a:latin typeface="National 2" panose="02000003000000000000" pitchFamily="50" charset="0"/>
                <a:ea typeface="National Book" panose="02000503000000020004" pitchFamily="2" charset="77"/>
              </a:rPr>
              <a:t>rangatahi</a:t>
            </a:r>
            <a:r>
              <a:rPr lang="en-AU" sz="1600" dirty="0">
                <a:solidFill>
                  <a:schemeClr val="tx1"/>
                </a:solidFill>
                <a:latin typeface="National 2" panose="02000003000000000000" pitchFamily="50" charset="0"/>
                <a:ea typeface="National Book" panose="02000503000000020004" pitchFamily="2" charset="77"/>
              </a:rPr>
              <a:t> Māori and </a:t>
            </a:r>
            <a:br>
              <a:rPr lang="en-AU" sz="1600"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Pacific youth.</a:t>
            </a:r>
          </a:p>
          <a:p>
            <a:pPr>
              <a:spcBef>
                <a:spcPts val="1000"/>
              </a:spcBef>
            </a:pPr>
            <a:endParaRPr lang="en-AU" sz="1800" dirty="0">
              <a:solidFill>
                <a:schemeClr val="tx1"/>
              </a:solidFill>
              <a:latin typeface="National 2" panose="02000003000000000000" pitchFamily="50" charset="0"/>
              <a:ea typeface="National Book" panose="02000503000000020004" pitchFamily="2" charset="77"/>
            </a:endParaRPr>
          </a:p>
        </p:txBody>
      </p:sp>
      <p:sp>
        <p:nvSpPr>
          <p:cNvPr id="9" name="Rounded Rectangle 2102">
            <a:extLst>
              <a:ext uri="{FF2B5EF4-FFF2-40B4-BE49-F238E27FC236}">
                <a16:creationId xmlns:a16="http://schemas.microsoft.com/office/drawing/2014/main" id="{CFEBA73E-F89E-133C-8EEF-57597DE8F382}"/>
              </a:ext>
            </a:extLst>
          </p:cNvPr>
          <p:cNvSpPr/>
          <p:nvPr/>
        </p:nvSpPr>
        <p:spPr>
          <a:xfrm>
            <a:off x="4389290" y="878231"/>
            <a:ext cx="3353806" cy="1560133"/>
          </a:xfrm>
          <a:prstGeom prst="roundRect">
            <a:avLst>
              <a:gd name="adj" fmla="val 9146"/>
            </a:avLst>
          </a:prstGeom>
          <a:solidFill>
            <a:schemeClr val="accent4">
              <a:lumMod val="40000"/>
              <a:lumOff val="60000"/>
            </a:schemeClr>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80000" bIns="108000" rtlCol="0" anchor="t"/>
          <a:lstStyle/>
          <a:p>
            <a:pPr>
              <a:lnSpc>
                <a:spcPct val="110000"/>
              </a:lnSpc>
              <a:spcBef>
                <a:spcPts val="400"/>
              </a:spcBef>
            </a:pPr>
            <a:r>
              <a:rPr lang="en-AU" sz="1800" b="1" dirty="0">
                <a:solidFill>
                  <a:schemeClr val="tx1">
                    <a:lumMod val="95000"/>
                    <a:lumOff val="5000"/>
                  </a:schemeClr>
                </a:solidFill>
                <a:latin typeface="National 2" panose="02000003000000000000" pitchFamily="50" charset="0"/>
                <a:ea typeface="National Book" panose="02000503000000020004" pitchFamily="2" charset="77"/>
              </a:rPr>
              <a:t>Snapshots </a:t>
            </a:r>
          </a:p>
          <a:p>
            <a:pPr>
              <a:lnSpc>
                <a:spcPct val="110000"/>
              </a:lnSpc>
              <a:spcBef>
                <a:spcPts val="400"/>
              </a:spcBef>
            </a:pPr>
            <a:r>
              <a:rPr lang="en-AU" sz="1600" dirty="0">
                <a:solidFill>
                  <a:schemeClr val="tx1">
                    <a:lumMod val="95000"/>
                    <a:lumOff val="5000"/>
                  </a:schemeClr>
                </a:solidFill>
                <a:latin typeface="National 2" panose="02000003000000000000" pitchFamily="50" charset="0"/>
                <a:ea typeface="National Book" panose="02000503000000020004" pitchFamily="2" charset="77"/>
              </a:rPr>
              <a:t>Anecdotes from employers</a:t>
            </a:r>
            <a:br>
              <a:rPr lang="en-AU" sz="1600" dirty="0">
                <a:latin typeface="National 2" panose="02000003000000000000" pitchFamily="50" charset="0"/>
                <a:ea typeface="National Book" panose="02000503000000020004" pitchFamily="2" charset="77"/>
              </a:rPr>
            </a:br>
            <a:r>
              <a:rPr lang="en-AU" sz="1600" dirty="0">
                <a:solidFill>
                  <a:schemeClr val="tx1">
                    <a:lumMod val="95000"/>
                    <a:lumOff val="5000"/>
                  </a:schemeClr>
                </a:solidFill>
                <a:latin typeface="National 2" panose="02000003000000000000" pitchFamily="50" charset="0"/>
                <a:ea typeface="National Book" panose="02000503000000020004" pitchFamily="2" charset="77"/>
              </a:rPr>
              <a:t>about how they prepared to </a:t>
            </a:r>
            <a:br>
              <a:rPr lang="en-AU" sz="1600" dirty="0">
                <a:latin typeface="National 2" panose="02000003000000000000" pitchFamily="50" charset="0"/>
                <a:ea typeface="National Book" panose="02000503000000020004" pitchFamily="2" charset="77"/>
              </a:rPr>
            </a:br>
            <a:r>
              <a:rPr lang="en-AU" sz="1600" dirty="0">
                <a:solidFill>
                  <a:schemeClr val="tx1">
                    <a:lumMod val="95000"/>
                    <a:lumOff val="5000"/>
                  </a:schemeClr>
                </a:solidFill>
                <a:latin typeface="National 2" panose="02000003000000000000" pitchFamily="50" charset="0"/>
                <a:ea typeface="National Book" panose="02000503000000020004" pitchFamily="2" charset="77"/>
              </a:rPr>
              <a:t>recruit </a:t>
            </a:r>
            <a:r>
              <a:rPr lang="en-AU" sz="1600" dirty="0" err="1">
                <a:solidFill>
                  <a:schemeClr val="tx1">
                    <a:lumMod val="95000"/>
                    <a:lumOff val="5000"/>
                  </a:schemeClr>
                </a:solidFill>
                <a:latin typeface="National 2" panose="02000003000000000000" pitchFamily="50" charset="0"/>
                <a:ea typeface="National Book" panose="02000503000000020004" pitchFamily="2" charset="77"/>
              </a:rPr>
              <a:t>rangatahi</a:t>
            </a:r>
            <a:r>
              <a:rPr lang="en-AU" sz="1600" dirty="0">
                <a:solidFill>
                  <a:schemeClr val="tx1">
                    <a:lumMod val="95000"/>
                    <a:lumOff val="5000"/>
                  </a:schemeClr>
                </a:solidFill>
                <a:latin typeface="National 2" panose="02000003000000000000" pitchFamily="50" charset="0"/>
                <a:ea typeface="National Book" panose="02000503000000020004" pitchFamily="2" charset="77"/>
              </a:rPr>
              <a:t> Māori and </a:t>
            </a:r>
            <a:br>
              <a:rPr lang="en-AU" sz="1600" dirty="0">
                <a:latin typeface="National 2" panose="02000003000000000000" pitchFamily="50" charset="0"/>
                <a:ea typeface="National Book" panose="02000503000000020004" pitchFamily="2" charset="77"/>
              </a:rPr>
            </a:br>
            <a:r>
              <a:rPr lang="en-AU" sz="1600" dirty="0">
                <a:solidFill>
                  <a:schemeClr val="tx1">
                    <a:lumMod val="95000"/>
                    <a:lumOff val="5000"/>
                  </a:schemeClr>
                </a:solidFill>
                <a:latin typeface="National 2" panose="02000003000000000000" pitchFamily="50" charset="0"/>
                <a:ea typeface="National Book" panose="02000503000000020004" pitchFamily="2" charset="77"/>
              </a:rPr>
              <a:t>Pacific youth.</a:t>
            </a:r>
          </a:p>
          <a:p>
            <a:pPr>
              <a:lnSpc>
                <a:spcPct val="110000"/>
              </a:lnSpc>
              <a:spcBef>
                <a:spcPts val="400"/>
              </a:spcBef>
            </a:pPr>
            <a:endParaRPr lang="en-AU" sz="1600" dirty="0">
              <a:solidFill>
                <a:schemeClr val="tx1">
                  <a:lumMod val="95000"/>
                  <a:lumOff val="5000"/>
                </a:schemeClr>
              </a:solidFill>
              <a:latin typeface="National 2" panose="02000003000000000000" pitchFamily="50" charset="0"/>
              <a:ea typeface="National Book" panose="02000503000000020004" pitchFamily="2" charset="77"/>
            </a:endParaRPr>
          </a:p>
        </p:txBody>
      </p:sp>
      <p:sp>
        <p:nvSpPr>
          <p:cNvPr id="12" name="Rounded Rectangle 2105">
            <a:extLst>
              <a:ext uri="{FF2B5EF4-FFF2-40B4-BE49-F238E27FC236}">
                <a16:creationId xmlns:a16="http://schemas.microsoft.com/office/drawing/2014/main" id="{C53F9BC9-E7F1-2200-2C67-AEB30E09EB8F}"/>
              </a:ext>
            </a:extLst>
          </p:cNvPr>
          <p:cNvSpPr/>
          <p:nvPr/>
        </p:nvSpPr>
        <p:spPr>
          <a:xfrm>
            <a:off x="421637" y="2081893"/>
            <a:ext cx="3353805" cy="1560133"/>
          </a:xfrm>
          <a:prstGeom prst="roundRect">
            <a:avLst>
              <a:gd name="adj" fmla="val 9146"/>
            </a:avLst>
          </a:prstGeom>
          <a:solidFill>
            <a:srgbClr val="00A6A7">
              <a:alpha val="15000"/>
            </a:srgbClr>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80000" bIns="108000" rtlCol="0" anchor="t"/>
          <a:lstStyle/>
          <a:p>
            <a:pPr>
              <a:lnSpc>
                <a:spcPct val="110000"/>
              </a:lnSpc>
              <a:spcBef>
                <a:spcPts val="1000"/>
              </a:spcBef>
            </a:pPr>
            <a:r>
              <a:rPr lang="en-AU" sz="1800" b="1" dirty="0">
                <a:solidFill>
                  <a:schemeClr val="tx1"/>
                </a:solidFill>
                <a:latin typeface="National 2" panose="02000003000000000000" pitchFamily="50" charset="0"/>
                <a:ea typeface="National Book" panose="02000503000000020004" pitchFamily="2" charset="77"/>
              </a:rPr>
              <a:t>Top 5 things you can do </a:t>
            </a:r>
            <a:br>
              <a:rPr lang="en-AU" sz="1800" b="1"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The top 5 tips to get you</a:t>
            </a:r>
            <a:br>
              <a:rPr lang="en-AU" sz="1600"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 started when it comes to </a:t>
            </a:r>
            <a:br>
              <a:rPr lang="en-AU" sz="1600"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preparing to recruit </a:t>
            </a:r>
            <a:r>
              <a:rPr lang="en-AU" sz="1600" dirty="0" err="1">
                <a:solidFill>
                  <a:schemeClr val="tx1"/>
                </a:solidFill>
                <a:latin typeface="National 2" panose="02000003000000000000" pitchFamily="50" charset="0"/>
                <a:ea typeface="National Book" panose="02000503000000020004" pitchFamily="2" charset="77"/>
              </a:rPr>
              <a:t>rangatahi</a:t>
            </a:r>
            <a:r>
              <a:rPr lang="en-AU" sz="1600" dirty="0">
                <a:solidFill>
                  <a:schemeClr val="tx1"/>
                </a:solidFill>
                <a:latin typeface="National 2" panose="02000003000000000000" pitchFamily="50" charset="0"/>
                <a:ea typeface="National Book" panose="02000503000000020004" pitchFamily="2" charset="77"/>
              </a:rPr>
              <a:t> Māori and Pacific youth.</a:t>
            </a:r>
          </a:p>
          <a:p>
            <a:pPr>
              <a:lnSpc>
                <a:spcPct val="110000"/>
              </a:lnSpc>
              <a:spcBef>
                <a:spcPts val="1000"/>
              </a:spcBef>
            </a:pPr>
            <a:endParaRPr lang="en-AU" sz="1600" dirty="0">
              <a:solidFill>
                <a:schemeClr val="tx1"/>
              </a:solidFill>
              <a:latin typeface="National 2" panose="02000003000000000000" pitchFamily="50" charset="0"/>
              <a:ea typeface="National Book" panose="02000503000000020004" pitchFamily="2" charset="77"/>
            </a:endParaRPr>
          </a:p>
        </p:txBody>
      </p:sp>
      <p:sp>
        <p:nvSpPr>
          <p:cNvPr id="17" name="Rounded Rectangle 2086">
            <a:extLst>
              <a:ext uri="{FF2B5EF4-FFF2-40B4-BE49-F238E27FC236}">
                <a16:creationId xmlns:a16="http://schemas.microsoft.com/office/drawing/2014/main" id="{8DF1A048-C3D0-80DC-EB2B-F7D97074EDB7}"/>
              </a:ext>
            </a:extLst>
          </p:cNvPr>
          <p:cNvSpPr/>
          <p:nvPr/>
        </p:nvSpPr>
        <p:spPr>
          <a:xfrm>
            <a:off x="8333514" y="1676856"/>
            <a:ext cx="3353805" cy="1560133"/>
          </a:xfrm>
          <a:prstGeom prst="roundRect">
            <a:avLst>
              <a:gd name="adj" fmla="val 9146"/>
            </a:avLst>
          </a:prstGeom>
          <a:solidFill>
            <a:schemeClr val="accent4">
              <a:lumMod val="40000"/>
              <a:lumOff val="60000"/>
            </a:schemeClr>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80000" bIns="108000" rtlCol="0" anchor="t"/>
          <a:lstStyle/>
          <a:p>
            <a:pPr>
              <a:spcBef>
                <a:spcPts val="1000"/>
              </a:spcBef>
            </a:pPr>
            <a:r>
              <a:rPr lang="en-AU" sz="1800" b="1" dirty="0">
                <a:solidFill>
                  <a:schemeClr val="tx1"/>
                </a:solidFill>
                <a:latin typeface="National 2" panose="02000003000000000000" pitchFamily="50" charset="0"/>
                <a:ea typeface="National Book" panose="02000503000000020004" pitchFamily="2" charset="77"/>
              </a:rPr>
              <a:t>In depth case studies </a:t>
            </a:r>
            <a:br>
              <a:rPr lang="en-AU" sz="1800" b="1"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Relevant case studies from employers focused on preparing to recruit </a:t>
            </a:r>
            <a:r>
              <a:rPr lang="en-AU" sz="1600" dirty="0" err="1">
                <a:solidFill>
                  <a:schemeClr val="tx1"/>
                </a:solidFill>
                <a:latin typeface="National 2" panose="02000003000000000000" pitchFamily="50" charset="0"/>
                <a:ea typeface="National Book" panose="02000503000000020004" pitchFamily="2" charset="77"/>
              </a:rPr>
              <a:t>rangatahi</a:t>
            </a:r>
            <a:r>
              <a:rPr lang="en-AU" sz="1600" dirty="0">
                <a:solidFill>
                  <a:schemeClr val="tx1"/>
                </a:solidFill>
                <a:latin typeface="National 2" panose="02000003000000000000" pitchFamily="50" charset="0"/>
                <a:ea typeface="National Book" panose="02000503000000020004" pitchFamily="2" charset="77"/>
              </a:rPr>
              <a:t> Māori and </a:t>
            </a:r>
            <a:br>
              <a:rPr lang="en-AU" sz="1600"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Pacific youth.</a:t>
            </a:r>
          </a:p>
          <a:p>
            <a:pPr>
              <a:spcBef>
                <a:spcPts val="1000"/>
              </a:spcBef>
            </a:pPr>
            <a:endParaRPr lang="en-AU" sz="2000" b="1" dirty="0">
              <a:solidFill>
                <a:schemeClr val="tx1"/>
              </a:solidFill>
              <a:latin typeface="National 2" panose="02000003000000000000" pitchFamily="50" charset="0"/>
              <a:ea typeface="National Book" panose="02000503000000020004" pitchFamily="2" charset="77"/>
            </a:endParaRPr>
          </a:p>
        </p:txBody>
      </p:sp>
      <p:sp>
        <p:nvSpPr>
          <p:cNvPr id="18" name="TextBox 17">
            <a:extLst>
              <a:ext uri="{FF2B5EF4-FFF2-40B4-BE49-F238E27FC236}">
                <a16:creationId xmlns:a16="http://schemas.microsoft.com/office/drawing/2014/main" id="{61F27B68-657D-E8CA-08F7-7348AC63C065}"/>
              </a:ext>
            </a:extLst>
          </p:cNvPr>
          <p:cNvSpPr txBox="1"/>
          <p:nvPr/>
        </p:nvSpPr>
        <p:spPr>
          <a:xfrm>
            <a:off x="5903115" y="3297476"/>
            <a:ext cx="4107302" cy="307777"/>
          </a:xfrm>
          <a:prstGeom prst="rect">
            <a:avLst/>
          </a:prstGeom>
          <a:noFill/>
        </p:spPr>
        <p:txBody>
          <a:bodyPr wrap="square">
            <a:spAutoFit/>
          </a:bodyPr>
          <a:lstStyle/>
          <a:p>
            <a:pPr>
              <a:spcBef>
                <a:spcPts val="1000"/>
              </a:spcBef>
            </a:pPr>
            <a:endParaRPr lang="en-AU" sz="1400" b="1">
              <a:solidFill>
                <a:schemeClr val="tx1"/>
              </a:solidFill>
              <a:latin typeface="National 2" panose="02000003000000000000" pitchFamily="50" charset="0"/>
              <a:ea typeface="National Book" panose="02000503000000020004" pitchFamily="2" charset="77"/>
            </a:endParaRPr>
          </a:p>
        </p:txBody>
      </p:sp>
      <p:grpSp>
        <p:nvGrpSpPr>
          <p:cNvPr id="35" name="Group 34">
            <a:extLst>
              <a:ext uri="{FF2B5EF4-FFF2-40B4-BE49-F238E27FC236}">
                <a16:creationId xmlns:a16="http://schemas.microsoft.com/office/drawing/2014/main" id="{A58C5718-7E08-3273-3AB4-BC7613C6B2D1}"/>
              </a:ext>
            </a:extLst>
          </p:cNvPr>
          <p:cNvGrpSpPr/>
          <p:nvPr/>
        </p:nvGrpSpPr>
        <p:grpSpPr>
          <a:xfrm>
            <a:off x="10896632" y="1335800"/>
            <a:ext cx="912420" cy="847191"/>
            <a:chOff x="8916168" y="2186311"/>
            <a:chExt cx="912420" cy="847191"/>
          </a:xfrm>
        </p:grpSpPr>
        <p:sp>
          <p:nvSpPr>
            <p:cNvPr id="33" name="Oval 32">
              <a:extLst>
                <a:ext uri="{FF2B5EF4-FFF2-40B4-BE49-F238E27FC236}">
                  <a16:creationId xmlns:a16="http://schemas.microsoft.com/office/drawing/2014/main" id="{52D14F3B-95F0-F022-D54D-E682A8A45481}"/>
                </a:ext>
              </a:extLst>
            </p:cNvPr>
            <p:cNvSpPr/>
            <p:nvPr/>
          </p:nvSpPr>
          <p:spPr>
            <a:xfrm>
              <a:off x="8916168" y="2186311"/>
              <a:ext cx="912420" cy="847191"/>
            </a:xfrm>
            <a:prstGeom prst="ellipse">
              <a:avLst/>
            </a:prstGeom>
            <a:solidFill>
              <a:schemeClr val="bg1"/>
            </a:solid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US" sz="1000">
                <a:solidFill>
                  <a:schemeClr val="tx1"/>
                </a:solidFill>
                <a:latin typeface="National 2" panose="02000003000000000000" pitchFamily="50" charset="0"/>
                <a:ea typeface="National Book" panose="02000503000000020004" pitchFamily="2" charset="77"/>
              </a:endParaRPr>
            </a:p>
          </p:txBody>
        </p:sp>
        <p:pic>
          <p:nvPicPr>
            <p:cNvPr id="20" name="Graphic 19">
              <a:extLst>
                <a:ext uri="{FF2B5EF4-FFF2-40B4-BE49-F238E27FC236}">
                  <a16:creationId xmlns:a16="http://schemas.microsoft.com/office/drawing/2014/main" id="{BA383504-C128-8947-7B27-2FC6F13E6F65}"/>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9052682" y="2326840"/>
              <a:ext cx="639392" cy="574980"/>
            </a:xfrm>
            <a:prstGeom prst="rect">
              <a:avLst/>
            </a:prstGeom>
          </p:spPr>
        </p:pic>
      </p:grpSp>
      <p:pic>
        <p:nvPicPr>
          <p:cNvPr id="21" name="Graphic 20">
            <a:extLst>
              <a:ext uri="{FF2B5EF4-FFF2-40B4-BE49-F238E27FC236}">
                <a16:creationId xmlns:a16="http://schemas.microsoft.com/office/drawing/2014/main" id="{0D0ADC07-00B4-2616-C66E-0E76F1E976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35995" y="5763871"/>
            <a:ext cx="766379" cy="766379"/>
          </a:xfrm>
          <a:prstGeom prst="rect">
            <a:avLst/>
          </a:prstGeom>
        </p:spPr>
      </p:pic>
      <p:grpSp>
        <p:nvGrpSpPr>
          <p:cNvPr id="25" name="Group 24">
            <a:extLst>
              <a:ext uri="{FF2B5EF4-FFF2-40B4-BE49-F238E27FC236}">
                <a16:creationId xmlns:a16="http://schemas.microsoft.com/office/drawing/2014/main" id="{E8EBD2CF-C5B3-D0A1-0D17-825BAC69E01C}"/>
              </a:ext>
            </a:extLst>
          </p:cNvPr>
          <p:cNvGrpSpPr/>
          <p:nvPr/>
        </p:nvGrpSpPr>
        <p:grpSpPr>
          <a:xfrm>
            <a:off x="3245232" y="1658297"/>
            <a:ext cx="912420" cy="847191"/>
            <a:chOff x="3710253" y="3487489"/>
            <a:chExt cx="912420" cy="847191"/>
          </a:xfrm>
        </p:grpSpPr>
        <p:sp>
          <p:nvSpPr>
            <p:cNvPr id="23" name="Oval 22">
              <a:extLst>
                <a:ext uri="{FF2B5EF4-FFF2-40B4-BE49-F238E27FC236}">
                  <a16:creationId xmlns:a16="http://schemas.microsoft.com/office/drawing/2014/main" id="{EFCBD8EB-7031-113D-376E-6EF80D9BC03B}"/>
                </a:ext>
              </a:extLst>
            </p:cNvPr>
            <p:cNvSpPr/>
            <p:nvPr/>
          </p:nvSpPr>
          <p:spPr>
            <a:xfrm>
              <a:off x="3710253" y="3487489"/>
              <a:ext cx="912420" cy="847191"/>
            </a:xfrm>
            <a:prstGeom prst="ellipse">
              <a:avLst/>
            </a:prstGeom>
            <a:solidFill>
              <a:schemeClr val="bg1"/>
            </a:solid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US" sz="1000">
                <a:solidFill>
                  <a:schemeClr val="tx1"/>
                </a:solidFill>
                <a:latin typeface="National 2" panose="02000003000000000000" pitchFamily="50" charset="0"/>
                <a:ea typeface="National Book" panose="02000503000000020004" pitchFamily="2" charset="77"/>
              </a:endParaRPr>
            </a:p>
          </p:txBody>
        </p:sp>
        <p:pic>
          <p:nvPicPr>
            <p:cNvPr id="24" name="Graphic 23">
              <a:extLst>
                <a:ext uri="{FF2B5EF4-FFF2-40B4-BE49-F238E27FC236}">
                  <a16:creationId xmlns:a16="http://schemas.microsoft.com/office/drawing/2014/main" id="{B2FB3CAE-EB24-BB6F-B7D8-154B852EB8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78748" y="3623369"/>
              <a:ext cx="575429" cy="575429"/>
            </a:xfrm>
            <a:prstGeom prst="rect">
              <a:avLst/>
            </a:prstGeom>
          </p:spPr>
        </p:pic>
      </p:grpSp>
      <p:sp>
        <p:nvSpPr>
          <p:cNvPr id="38" name="Rounded Rectangle 2096">
            <a:extLst>
              <a:ext uri="{FF2B5EF4-FFF2-40B4-BE49-F238E27FC236}">
                <a16:creationId xmlns:a16="http://schemas.microsoft.com/office/drawing/2014/main" id="{E2175193-A0C8-DCB0-10F5-2937FB962109}"/>
              </a:ext>
            </a:extLst>
          </p:cNvPr>
          <p:cNvSpPr/>
          <p:nvPr/>
        </p:nvSpPr>
        <p:spPr>
          <a:xfrm>
            <a:off x="4335892" y="2906027"/>
            <a:ext cx="3353805" cy="1560133"/>
          </a:xfrm>
          <a:prstGeom prst="roundRect">
            <a:avLst>
              <a:gd name="adj" fmla="val 9146"/>
            </a:avLst>
          </a:prstGeom>
          <a:solidFill>
            <a:schemeClr val="accent4">
              <a:lumMod val="40000"/>
              <a:lumOff val="60000"/>
            </a:schemeClr>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80000" bIns="108000" rtlCol="0" anchor="t"/>
          <a:lstStyle/>
          <a:p>
            <a:pPr>
              <a:spcBef>
                <a:spcPts val="1000"/>
              </a:spcBef>
            </a:pPr>
            <a:r>
              <a:rPr lang="en-AU" sz="1800" b="1" dirty="0">
                <a:solidFill>
                  <a:schemeClr val="tx1"/>
                </a:solidFill>
                <a:latin typeface="National 2" panose="02000003000000000000" pitchFamily="50" charset="0"/>
                <a:ea typeface="National Book" panose="02000503000000020004" pitchFamily="2" charset="77"/>
              </a:rPr>
              <a:t>Development programmes </a:t>
            </a:r>
            <a:br>
              <a:rPr lang="en-AU" sz="1800" b="1"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Sign up to the available </a:t>
            </a:r>
            <a:br>
              <a:rPr lang="en-AU" sz="1600"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programmes to better prepare </a:t>
            </a:r>
            <a:br>
              <a:rPr lang="en-AU" sz="1600"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for recruiting </a:t>
            </a:r>
            <a:r>
              <a:rPr lang="en-AU" sz="1600" dirty="0" err="1">
                <a:solidFill>
                  <a:schemeClr val="tx1"/>
                </a:solidFill>
                <a:latin typeface="National 2" panose="02000003000000000000" pitchFamily="50" charset="0"/>
                <a:ea typeface="National Book" panose="02000503000000020004" pitchFamily="2" charset="77"/>
              </a:rPr>
              <a:t>rangatahi</a:t>
            </a:r>
            <a:r>
              <a:rPr lang="en-AU" sz="1600" dirty="0">
                <a:solidFill>
                  <a:schemeClr val="tx1"/>
                </a:solidFill>
                <a:latin typeface="National 2" panose="02000003000000000000" pitchFamily="50" charset="0"/>
                <a:ea typeface="National Book" panose="02000503000000020004" pitchFamily="2" charset="77"/>
              </a:rPr>
              <a:t> Māori </a:t>
            </a:r>
            <a:br>
              <a:rPr lang="en-AU" sz="1600"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and Pacific youth.</a:t>
            </a:r>
          </a:p>
          <a:p>
            <a:pPr>
              <a:spcBef>
                <a:spcPts val="1000"/>
              </a:spcBef>
            </a:pPr>
            <a:endParaRPr lang="en-AU" sz="1800" b="1" dirty="0">
              <a:solidFill>
                <a:schemeClr val="tx1"/>
              </a:solidFill>
              <a:latin typeface="National 2" panose="02000003000000000000" pitchFamily="50" charset="0"/>
              <a:ea typeface="National Book" panose="02000503000000020004" pitchFamily="2" charset="77"/>
            </a:endParaRPr>
          </a:p>
        </p:txBody>
      </p:sp>
      <p:sp>
        <p:nvSpPr>
          <p:cNvPr id="40" name="Rounded Rectangle 2102">
            <a:extLst>
              <a:ext uri="{FF2B5EF4-FFF2-40B4-BE49-F238E27FC236}">
                <a16:creationId xmlns:a16="http://schemas.microsoft.com/office/drawing/2014/main" id="{2B10592B-3358-585C-FF2A-0D7D5C0F96D0}"/>
              </a:ext>
            </a:extLst>
          </p:cNvPr>
          <p:cNvSpPr/>
          <p:nvPr/>
        </p:nvSpPr>
        <p:spPr>
          <a:xfrm>
            <a:off x="4369761" y="4910058"/>
            <a:ext cx="3353806" cy="1560133"/>
          </a:xfrm>
          <a:prstGeom prst="roundRect">
            <a:avLst>
              <a:gd name="adj" fmla="val 9146"/>
            </a:avLst>
          </a:prstGeom>
          <a:solidFill>
            <a:schemeClr val="accent4">
              <a:lumMod val="40000"/>
              <a:lumOff val="60000"/>
            </a:schemeClr>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80000" bIns="108000" rtlCol="0" anchor="t"/>
          <a:lstStyle/>
          <a:p>
            <a:pPr>
              <a:lnSpc>
                <a:spcPct val="110000"/>
              </a:lnSpc>
              <a:spcBef>
                <a:spcPts val="400"/>
              </a:spcBef>
            </a:pPr>
            <a:r>
              <a:rPr lang="en-AU" sz="1800" b="1" dirty="0">
                <a:solidFill>
                  <a:schemeClr val="tx1">
                    <a:lumMod val="95000"/>
                    <a:lumOff val="5000"/>
                  </a:schemeClr>
                </a:solidFill>
                <a:latin typeface="National 2" panose="02000003000000000000" pitchFamily="50" charset="0"/>
                <a:ea typeface="National Book" panose="02000503000000020004" pitchFamily="2" charset="77"/>
              </a:rPr>
              <a:t>Youth Voice</a:t>
            </a:r>
          </a:p>
          <a:p>
            <a:pPr>
              <a:lnSpc>
                <a:spcPct val="110000"/>
              </a:lnSpc>
              <a:spcBef>
                <a:spcPts val="400"/>
              </a:spcBef>
            </a:pPr>
            <a:r>
              <a:rPr lang="en-AU" sz="1600" dirty="0">
                <a:solidFill>
                  <a:schemeClr val="tx1">
                    <a:lumMod val="95000"/>
                    <a:lumOff val="5000"/>
                  </a:schemeClr>
                </a:solidFill>
                <a:latin typeface="National 2" panose="02000003000000000000" pitchFamily="50" charset="0"/>
                <a:ea typeface="National Book" panose="02000503000000020004" pitchFamily="2" charset="77"/>
              </a:rPr>
              <a:t>Anecdotes from </a:t>
            </a:r>
            <a:r>
              <a:rPr lang="en-AU" sz="1600" dirty="0" err="1">
                <a:solidFill>
                  <a:schemeClr val="tx1">
                    <a:lumMod val="95000"/>
                    <a:lumOff val="5000"/>
                  </a:schemeClr>
                </a:solidFill>
                <a:latin typeface="National 2" panose="02000003000000000000" pitchFamily="50" charset="0"/>
                <a:ea typeface="National Book" panose="02000503000000020004" pitchFamily="2" charset="77"/>
              </a:rPr>
              <a:t>rangatahi</a:t>
            </a:r>
            <a:r>
              <a:rPr lang="en-AU" sz="1600" dirty="0">
                <a:solidFill>
                  <a:schemeClr val="tx1">
                    <a:lumMod val="95000"/>
                    <a:lumOff val="5000"/>
                  </a:schemeClr>
                </a:solidFill>
                <a:latin typeface="National 2" panose="02000003000000000000" pitchFamily="50" charset="0"/>
                <a:ea typeface="National Book" panose="02000503000000020004" pitchFamily="2" charset="77"/>
              </a:rPr>
              <a:t> Māori and Pacific youth on what works </a:t>
            </a:r>
          </a:p>
          <a:p>
            <a:pPr>
              <a:lnSpc>
                <a:spcPct val="110000"/>
              </a:lnSpc>
              <a:spcBef>
                <a:spcPts val="400"/>
              </a:spcBef>
            </a:pPr>
            <a:r>
              <a:rPr lang="en-AU" sz="1600" dirty="0">
                <a:solidFill>
                  <a:schemeClr val="tx1">
                    <a:lumMod val="95000"/>
                    <a:lumOff val="5000"/>
                  </a:schemeClr>
                </a:solidFill>
                <a:latin typeface="National 2" panose="02000003000000000000" pitchFamily="50" charset="0"/>
                <a:ea typeface="National Book" panose="02000503000000020004" pitchFamily="2" charset="77"/>
              </a:rPr>
              <a:t>for them in the workplace.</a:t>
            </a:r>
          </a:p>
          <a:p>
            <a:pPr>
              <a:lnSpc>
                <a:spcPct val="110000"/>
              </a:lnSpc>
              <a:spcBef>
                <a:spcPts val="400"/>
              </a:spcBef>
            </a:pPr>
            <a:endParaRPr lang="en-AU" sz="1600" dirty="0">
              <a:solidFill>
                <a:schemeClr val="tx1">
                  <a:lumMod val="95000"/>
                  <a:lumOff val="5000"/>
                </a:schemeClr>
              </a:solidFill>
              <a:latin typeface="National Book" panose="02000503000000020004" pitchFamily="2" charset="77"/>
              <a:ea typeface="National Book" panose="02000503000000020004" pitchFamily="2" charset="77"/>
            </a:endParaRPr>
          </a:p>
        </p:txBody>
      </p:sp>
      <p:sp>
        <p:nvSpPr>
          <p:cNvPr id="43" name="Rounded Rectangle 2089">
            <a:extLst>
              <a:ext uri="{FF2B5EF4-FFF2-40B4-BE49-F238E27FC236}">
                <a16:creationId xmlns:a16="http://schemas.microsoft.com/office/drawing/2014/main" id="{1A96FF4D-9455-D0BE-FD57-CD1BBB60B798}"/>
              </a:ext>
            </a:extLst>
          </p:cNvPr>
          <p:cNvSpPr/>
          <p:nvPr/>
        </p:nvSpPr>
        <p:spPr>
          <a:xfrm>
            <a:off x="395523" y="4129992"/>
            <a:ext cx="3353805" cy="1560133"/>
          </a:xfrm>
          <a:prstGeom prst="roundRect">
            <a:avLst>
              <a:gd name="adj" fmla="val 9146"/>
            </a:avLst>
          </a:prstGeom>
          <a:solidFill>
            <a:schemeClr val="accent4">
              <a:lumMod val="40000"/>
              <a:lumOff val="60000"/>
            </a:schemeClr>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80000" bIns="108000" rtlCol="0" anchor="t"/>
          <a:lstStyle/>
          <a:p>
            <a:pPr>
              <a:spcBef>
                <a:spcPts val="1000"/>
              </a:spcBef>
            </a:pPr>
            <a:r>
              <a:rPr lang="en-AU" sz="1800" b="1" dirty="0">
                <a:solidFill>
                  <a:schemeClr val="tx1"/>
                </a:solidFill>
                <a:latin typeface="National 2" panose="02000003000000000000" pitchFamily="50" charset="0"/>
                <a:ea typeface="National Book" panose="02000503000000020004" pitchFamily="2" charset="77"/>
              </a:rPr>
              <a:t>Who can help</a:t>
            </a:r>
            <a:br>
              <a:rPr lang="en-AU" sz="1800" b="1" dirty="0">
                <a:solidFill>
                  <a:schemeClr val="tx1"/>
                </a:solidFill>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Links to relevant organisations </a:t>
            </a:r>
            <a:br>
              <a:rPr lang="en-AU" sz="1600" dirty="0">
                <a:solidFill>
                  <a:schemeClr val="tx1"/>
                </a:solidFill>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who may be able to assist you at this stage. </a:t>
            </a:r>
            <a:endParaRPr lang="en-AU" sz="1800" dirty="0">
              <a:solidFill>
                <a:schemeClr val="tx1"/>
              </a:solidFill>
              <a:latin typeface="National 2" panose="02000003000000000000" pitchFamily="50" charset="0"/>
              <a:ea typeface="National Book" panose="02000503000000020004" pitchFamily="2" charset="77"/>
            </a:endParaRPr>
          </a:p>
        </p:txBody>
      </p:sp>
      <p:sp>
        <p:nvSpPr>
          <p:cNvPr id="47" name="Oval 46">
            <a:extLst>
              <a:ext uri="{FF2B5EF4-FFF2-40B4-BE49-F238E27FC236}">
                <a16:creationId xmlns:a16="http://schemas.microsoft.com/office/drawing/2014/main" id="{920B9B17-5AC3-AF72-5E5B-A0FEB88B55BA}"/>
              </a:ext>
            </a:extLst>
          </p:cNvPr>
          <p:cNvSpPr/>
          <p:nvPr/>
        </p:nvSpPr>
        <p:spPr>
          <a:xfrm>
            <a:off x="3236413" y="3778027"/>
            <a:ext cx="912420" cy="847191"/>
          </a:xfrm>
          <a:prstGeom prst="ellipse">
            <a:avLst/>
          </a:prstGeom>
          <a:solidFill>
            <a:schemeClr val="bg1"/>
          </a:solid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US" sz="1000">
              <a:solidFill>
                <a:schemeClr val="tx1"/>
              </a:solidFill>
              <a:latin typeface="National 2" panose="02000003000000000000" pitchFamily="50" charset="0"/>
              <a:ea typeface="National Book" panose="02000503000000020004" pitchFamily="2" charset="77"/>
            </a:endParaRPr>
          </a:p>
        </p:txBody>
      </p:sp>
      <p:pic>
        <p:nvPicPr>
          <p:cNvPr id="54" name="Graphic 53" descr="Questions outline">
            <a:extLst>
              <a:ext uri="{FF2B5EF4-FFF2-40B4-BE49-F238E27FC236}">
                <a16:creationId xmlns:a16="http://schemas.microsoft.com/office/drawing/2014/main" id="{48E523B3-B647-94BC-F6AA-D32B4A26D5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55547" y="3855506"/>
            <a:ext cx="674152" cy="674152"/>
          </a:xfrm>
          <a:prstGeom prst="rect">
            <a:avLst/>
          </a:prstGeom>
        </p:spPr>
      </p:pic>
      <p:sp>
        <p:nvSpPr>
          <p:cNvPr id="55" name="Oval 54">
            <a:extLst>
              <a:ext uri="{FF2B5EF4-FFF2-40B4-BE49-F238E27FC236}">
                <a16:creationId xmlns:a16="http://schemas.microsoft.com/office/drawing/2014/main" id="{369CBEB8-800B-8B19-284E-771AE9540410}"/>
              </a:ext>
            </a:extLst>
          </p:cNvPr>
          <p:cNvSpPr/>
          <p:nvPr/>
        </p:nvSpPr>
        <p:spPr>
          <a:xfrm>
            <a:off x="7316692" y="488609"/>
            <a:ext cx="912420" cy="847191"/>
          </a:xfrm>
          <a:prstGeom prst="ellipse">
            <a:avLst/>
          </a:prstGeom>
          <a:solidFill>
            <a:schemeClr val="bg1"/>
          </a:solid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US" sz="1000" dirty="0">
              <a:solidFill>
                <a:schemeClr val="tx1"/>
              </a:solidFill>
              <a:latin typeface="National 2" panose="02000003000000000000" pitchFamily="50" charset="0"/>
              <a:ea typeface="National Book" panose="02000503000000020004" pitchFamily="2" charset="77"/>
            </a:endParaRPr>
          </a:p>
        </p:txBody>
      </p:sp>
      <p:sp>
        <p:nvSpPr>
          <p:cNvPr id="56" name="Oval 55">
            <a:extLst>
              <a:ext uri="{FF2B5EF4-FFF2-40B4-BE49-F238E27FC236}">
                <a16:creationId xmlns:a16="http://schemas.microsoft.com/office/drawing/2014/main" id="{105291AA-C863-00E0-0ECD-3B651F60AFB9}"/>
              </a:ext>
            </a:extLst>
          </p:cNvPr>
          <p:cNvSpPr/>
          <p:nvPr/>
        </p:nvSpPr>
        <p:spPr>
          <a:xfrm>
            <a:off x="7294491" y="2470804"/>
            <a:ext cx="912420" cy="847191"/>
          </a:xfrm>
          <a:prstGeom prst="ellipse">
            <a:avLst/>
          </a:prstGeom>
          <a:solidFill>
            <a:schemeClr val="bg1"/>
          </a:solid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US" sz="1000">
              <a:solidFill>
                <a:schemeClr val="tx1"/>
              </a:solidFill>
              <a:latin typeface="National 2" panose="02000003000000000000" pitchFamily="50" charset="0"/>
              <a:ea typeface="National Book" panose="02000503000000020004" pitchFamily="2" charset="77"/>
            </a:endParaRPr>
          </a:p>
        </p:txBody>
      </p:sp>
      <p:sp>
        <p:nvSpPr>
          <p:cNvPr id="57" name="Oval 56">
            <a:extLst>
              <a:ext uri="{FF2B5EF4-FFF2-40B4-BE49-F238E27FC236}">
                <a16:creationId xmlns:a16="http://schemas.microsoft.com/office/drawing/2014/main" id="{DA3F2FF4-ECAD-F11D-B21B-0715A8C1836D}"/>
              </a:ext>
            </a:extLst>
          </p:cNvPr>
          <p:cNvSpPr/>
          <p:nvPr/>
        </p:nvSpPr>
        <p:spPr>
          <a:xfrm>
            <a:off x="7316692" y="4515726"/>
            <a:ext cx="912420" cy="847191"/>
          </a:xfrm>
          <a:prstGeom prst="ellipse">
            <a:avLst/>
          </a:prstGeom>
          <a:solidFill>
            <a:schemeClr val="bg1"/>
          </a:solid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US" sz="1000">
              <a:solidFill>
                <a:schemeClr val="tx1"/>
              </a:solidFill>
              <a:latin typeface="National 2" panose="02000003000000000000" pitchFamily="50" charset="0"/>
              <a:ea typeface="National Book" panose="02000503000000020004" pitchFamily="2" charset="77"/>
            </a:endParaRPr>
          </a:p>
        </p:txBody>
      </p:sp>
      <p:sp>
        <p:nvSpPr>
          <p:cNvPr id="58" name="Oval 57">
            <a:extLst>
              <a:ext uri="{FF2B5EF4-FFF2-40B4-BE49-F238E27FC236}">
                <a16:creationId xmlns:a16="http://schemas.microsoft.com/office/drawing/2014/main" id="{2E21E336-C24B-6268-99BE-93646616FE76}"/>
              </a:ext>
            </a:extLst>
          </p:cNvPr>
          <p:cNvSpPr/>
          <p:nvPr/>
        </p:nvSpPr>
        <p:spPr>
          <a:xfrm>
            <a:off x="10972444" y="3662419"/>
            <a:ext cx="912420" cy="847191"/>
          </a:xfrm>
          <a:prstGeom prst="ellipse">
            <a:avLst/>
          </a:prstGeom>
          <a:solidFill>
            <a:schemeClr val="bg1"/>
          </a:solid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US" sz="1000">
              <a:solidFill>
                <a:schemeClr val="tx1"/>
              </a:solidFill>
              <a:latin typeface="National 2" panose="02000003000000000000" pitchFamily="50" charset="0"/>
              <a:ea typeface="National Book" panose="02000503000000020004" pitchFamily="2" charset="77"/>
            </a:endParaRPr>
          </a:p>
        </p:txBody>
      </p:sp>
      <p:pic>
        <p:nvPicPr>
          <p:cNvPr id="59" name="Graphic 58" descr="School boy outline">
            <a:extLst>
              <a:ext uri="{FF2B5EF4-FFF2-40B4-BE49-F238E27FC236}">
                <a16:creationId xmlns:a16="http://schemas.microsoft.com/office/drawing/2014/main" id="{AF864338-D5C7-9342-0720-34D14826347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397822" y="4518193"/>
            <a:ext cx="766379" cy="766379"/>
          </a:xfrm>
          <a:prstGeom prst="rect">
            <a:avLst/>
          </a:prstGeom>
        </p:spPr>
      </p:pic>
      <p:pic>
        <p:nvPicPr>
          <p:cNvPr id="60" name="Graphic 59">
            <a:extLst>
              <a:ext uri="{FF2B5EF4-FFF2-40B4-BE49-F238E27FC236}">
                <a16:creationId xmlns:a16="http://schemas.microsoft.com/office/drawing/2014/main" id="{6F1C3DC8-1836-7361-2BBD-045B6ACCF39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045464" y="3721253"/>
            <a:ext cx="766379" cy="766379"/>
          </a:xfrm>
          <a:prstGeom prst="rect">
            <a:avLst/>
          </a:prstGeom>
        </p:spPr>
      </p:pic>
      <p:pic>
        <p:nvPicPr>
          <p:cNvPr id="61" name="Graphic 60">
            <a:extLst>
              <a:ext uri="{FF2B5EF4-FFF2-40B4-BE49-F238E27FC236}">
                <a16:creationId xmlns:a16="http://schemas.microsoft.com/office/drawing/2014/main" id="{12747ED6-1BE4-52F3-1499-C76DF11B18D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68207" y="439028"/>
            <a:ext cx="979944" cy="979944"/>
          </a:xfrm>
          <a:prstGeom prst="rect">
            <a:avLst/>
          </a:prstGeom>
        </p:spPr>
      </p:pic>
      <p:pic>
        <p:nvPicPr>
          <p:cNvPr id="62" name="Graphic 61">
            <a:extLst>
              <a:ext uri="{FF2B5EF4-FFF2-40B4-BE49-F238E27FC236}">
                <a16:creationId xmlns:a16="http://schemas.microsoft.com/office/drawing/2014/main" id="{F22A0EC8-50AC-1A50-1B09-0BBEAB76CD6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417494" y="2532406"/>
            <a:ext cx="666413" cy="666413"/>
          </a:xfrm>
          <a:prstGeom prst="rect">
            <a:avLst/>
          </a:prstGeom>
        </p:spPr>
      </p:pic>
    </p:spTree>
    <p:extLst>
      <p:ext uri="{BB962C8B-B14F-4D97-AF65-F5344CB8AC3E}">
        <p14:creationId xmlns:p14="http://schemas.microsoft.com/office/powerpoint/2010/main" val="160540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5">
            <a:extLst>
              <a:ext uri="{FF2B5EF4-FFF2-40B4-BE49-F238E27FC236}">
                <a16:creationId xmlns:a16="http://schemas.microsoft.com/office/drawing/2014/main" id="{F5DD66FD-BA2A-4CEE-B1F1-957AAA4EFBBB}"/>
              </a:ext>
            </a:extLst>
          </p:cNvPr>
          <p:cNvSpPr>
            <a:spLocks noGrp="1"/>
          </p:cNvSpPr>
          <p:nvPr>
            <p:ph idx="1"/>
          </p:nvPr>
        </p:nvSpPr>
        <p:spPr>
          <a:xfrm>
            <a:off x="611999" y="1480257"/>
            <a:ext cx="10654415" cy="4569065"/>
          </a:xfrm>
        </p:spPr>
        <p:txBody>
          <a:bodyPr/>
          <a:lstStyle/>
          <a:p>
            <a:pPr>
              <a:lnSpc>
                <a:spcPct val="110000"/>
              </a:lnSpc>
            </a:pPr>
            <a:r>
              <a:rPr lang="en-US" sz="1800" dirty="0">
                <a:latin typeface="National 2"/>
                <a:ea typeface="National Book" panose="02000503000000020004" pitchFamily="2" charset="77"/>
                <a:cs typeface="Arial"/>
              </a:rPr>
              <a:t>This </a:t>
            </a:r>
            <a:r>
              <a:rPr lang="en-US" sz="1800" dirty="0" err="1">
                <a:latin typeface="National 2"/>
                <a:ea typeface="National Book" panose="02000503000000020004" pitchFamily="2" charset="77"/>
                <a:cs typeface="Arial"/>
              </a:rPr>
              <a:t>programme</a:t>
            </a:r>
            <a:r>
              <a:rPr lang="en-US" sz="1800" dirty="0">
                <a:latin typeface="National 2"/>
                <a:ea typeface="National Book" panose="02000503000000020004" pitchFamily="2" charset="77"/>
                <a:cs typeface="Arial"/>
              </a:rPr>
              <a:t> is intended to help employers understand </a:t>
            </a:r>
            <a:r>
              <a:rPr lang="en-US" sz="1800" b="1" dirty="0">
                <a:latin typeface="National 2"/>
                <a:ea typeface="National Book" panose="02000503000000020004" pitchFamily="2" charset="77"/>
                <a:cs typeface="Arial"/>
              </a:rPr>
              <a:t>what good youth employment looks like, where employers are on their journey, and to identify pathways forward</a:t>
            </a:r>
            <a:r>
              <a:rPr lang="en-US" sz="1800" dirty="0">
                <a:latin typeface="National 2"/>
                <a:ea typeface="National Book" panose="02000503000000020004" pitchFamily="2" charset="77"/>
                <a:cs typeface="Arial"/>
              </a:rPr>
              <a:t>. The focus is on the ‘</a:t>
            </a:r>
            <a:r>
              <a:rPr lang="en-US" sz="1800" dirty="0" err="1">
                <a:latin typeface="National 2"/>
                <a:ea typeface="National Book" panose="02000503000000020004" pitchFamily="2" charset="77"/>
                <a:cs typeface="Arial"/>
              </a:rPr>
              <a:t>rangatahi</a:t>
            </a:r>
            <a:r>
              <a:rPr lang="en-US" sz="1800" dirty="0">
                <a:latin typeface="National 2"/>
                <a:ea typeface="National Book" panose="02000503000000020004" pitchFamily="2" charset="77"/>
                <a:cs typeface="Arial"/>
              </a:rPr>
              <a:t> worker readiness’ of </a:t>
            </a:r>
            <a:r>
              <a:rPr lang="en-US" sz="1800" dirty="0" err="1">
                <a:latin typeface="National 2"/>
                <a:ea typeface="National Book" panose="02000503000000020004" pitchFamily="2" charset="77"/>
                <a:cs typeface="Arial"/>
              </a:rPr>
              <a:t>organisations</a:t>
            </a:r>
            <a:r>
              <a:rPr lang="en-US" sz="1800" dirty="0">
                <a:latin typeface="National 2"/>
                <a:ea typeface="National Book" panose="02000503000000020004" pitchFamily="2" charset="77"/>
                <a:cs typeface="Arial"/>
              </a:rPr>
              <a:t>, by championing and valuing the potential, skills and culture of young people. This captures how a business delivers processes and policies to provide an environment and culture that enables them and youth to thrive.</a:t>
            </a:r>
            <a:br>
              <a:rPr lang="en-US" sz="1800" dirty="0">
                <a:latin typeface="National 2" panose="02000003000000000000" pitchFamily="50" charset="0"/>
                <a:ea typeface="National Book" panose="02000503000000020004" pitchFamily="2" charset="77"/>
                <a:cs typeface="Arial"/>
              </a:rPr>
            </a:br>
            <a:br>
              <a:rPr lang="en-US" sz="1800" dirty="0">
                <a:latin typeface="National 2" panose="02000003000000000000" pitchFamily="50" charset="0"/>
                <a:ea typeface="National Book" panose="02000503000000020004" pitchFamily="2" charset="77"/>
                <a:cs typeface="Arial"/>
              </a:rPr>
            </a:br>
            <a:r>
              <a:rPr lang="en-US" sz="1800" dirty="0">
                <a:latin typeface="National 2"/>
                <a:ea typeface="National Book" panose="02000503000000020004" pitchFamily="2" charset="77"/>
                <a:cs typeface="Arial"/>
              </a:rPr>
              <a:t>By supporting employers on the 'what' and the 'how' of youth employment capabilities, we believe we can play an important role in enhancing the socio-economic outcomes of </a:t>
            </a:r>
            <a:r>
              <a:rPr lang="en-US" sz="1800" dirty="0" err="1">
                <a:latin typeface="National 2"/>
                <a:ea typeface="National Book" panose="02000503000000020004" pitchFamily="2" charset="77"/>
                <a:cs typeface="Arial"/>
              </a:rPr>
              <a:t>Tāmaki</a:t>
            </a:r>
            <a:r>
              <a:rPr lang="en-US" sz="1800" dirty="0">
                <a:latin typeface="National 2"/>
                <a:ea typeface="National Book" panose="02000503000000020004" pitchFamily="2" charset="77"/>
                <a:cs typeface="Arial"/>
              </a:rPr>
              <a:t> Makaurau and improve business productivity through quality work. The focus of this is on reducing unemployment and underemployment of </a:t>
            </a:r>
            <a:r>
              <a:rPr lang="en-US" sz="1800" dirty="0" err="1">
                <a:latin typeface="National 2"/>
                <a:ea typeface="National Book" panose="02000503000000020004" pitchFamily="2" charset="77"/>
                <a:cs typeface="Arial"/>
              </a:rPr>
              <a:t>rangatahi</a:t>
            </a:r>
            <a:r>
              <a:rPr lang="en-US" sz="1800" dirty="0">
                <a:latin typeface="National 2"/>
                <a:ea typeface="National Book" panose="02000503000000020004" pitchFamily="2" charset="77"/>
                <a:cs typeface="Arial"/>
              </a:rPr>
              <a:t> Māori and Pacific youth.</a:t>
            </a:r>
            <a:endParaRPr lang="en-US" sz="1800" dirty="0">
              <a:latin typeface="National 2"/>
              <a:ea typeface="National Book" panose="02000503000000020004" pitchFamily="2" charset="77"/>
            </a:endParaRPr>
          </a:p>
        </p:txBody>
      </p:sp>
      <p:sp>
        <p:nvSpPr>
          <p:cNvPr id="2" name="Title 1">
            <a:extLst>
              <a:ext uri="{FF2B5EF4-FFF2-40B4-BE49-F238E27FC236}">
                <a16:creationId xmlns:a16="http://schemas.microsoft.com/office/drawing/2014/main" id="{BB5E44B4-62CC-4718-93C2-35823FBD77DA}"/>
              </a:ext>
            </a:extLst>
          </p:cNvPr>
          <p:cNvSpPr>
            <a:spLocks noGrp="1"/>
          </p:cNvSpPr>
          <p:nvPr>
            <p:ph type="title"/>
          </p:nvPr>
        </p:nvSpPr>
        <p:spPr>
          <a:xfrm>
            <a:off x="611999" y="808678"/>
            <a:ext cx="10751325" cy="491415"/>
          </a:xfrm>
        </p:spPr>
        <p:txBody>
          <a:bodyPr/>
          <a:lstStyle/>
          <a:p>
            <a:r>
              <a:rPr lang="en-NZ" altLang="en-US" dirty="0"/>
              <a:t>Intent of this framework</a:t>
            </a:r>
            <a:endParaRPr lang="en-NZ" dirty="0"/>
          </a:p>
        </p:txBody>
      </p:sp>
      <p:sp>
        <p:nvSpPr>
          <p:cNvPr id="5" name="TextBox 4">
            <a:extLst>
              <a:ext uri="{FF2B5EF4-FFF2-40B4-BE49-F238E27FC236}">
                <a16:creationId xmlns:a16="http://schemas.microsoft.com/office/drawing/2014/main" id="{CB45FFD5-D511-7160-B923-C919DF0D720A}"/>
              </a:ext>
            </a:extLst>
          </p:cNvPr>
          <p:cNvSpPr txBox="1"/>
          <p:nvPr/>
        </p:nvSpPr>
        <p:spPr>
          <a:xfrm>
            <a:off x="1592159" y="4761526"/>
            <a:ext cx="9007679" cy="584775"/>
          </a:xfrm>
          <a:prstGeom prst="rect">
            <a:avLst/>
          </a:prstGeom>
          <a:noFill/>
        </p:spPr>
        <p:txBody>
          <a:bodyPr wrap="square">
            <a:spAutoFit/>
          </a:bodyPr>
          <a:lstStyle/>
          <a:p>
            <a:pPr algn="ctr"/>
            <a:r>
              <a:rPr lang="en-US" sz="3200" b="1" dirty="0">
                <a:solidFill>
                  <a:srgbClr val="00A6A7"/>
                </a:solidFill>
                <a:latin typeface="National 2" panose="02000003000000000000" pitchFamily="50" charset="0"/>
              </a:rPr>
              <a:t>Kotahi </a:t>
            </a:r>
            <a:r>
              <a:rPr lang="en-US" sz="3200" b="1" dirty="0" err="1">
                <a:solidFill>
                  <a:srgbClr val="00A6A7"/>
                </a:solidFill>
                <a:latin typeface="National 2" panose="02000003000000000000" pitchFamily="50" charset="0"/>
              </a:rPr>
              <a:t>Karihi</a:t>
            </a:r>
            <a:r>
              <a:rPr lang="en-US" sz="3200" b="1" dirty="0">
                <a:solidFill>
                  <a:srgbClr val="00A6A7"/>
                </a:solidFill>
                <a:latin typeface="National 2" panose="02000003000000000000" pitchFamily="50" charset="0"/>
              </a:rPr>
              <a:t> </a:t>
            </a:r>
            <a:r>
              <a:rPr lang="en-US" sz="3200" b="1" dirty="0" err="1">
                <a:solidFill>
                  <a:srgbClr val="00A6A7"/>
                </a:solidFill>
                <a:latin typeface="National 2" panose="02000003000000000000" pitchFamily="50" charset="0"/>
              </a:rPr>
              <a:t>nāna</a:t>
            </a:r>
            <a:r>
              <a:rPr lang="en-US" sz="3200" b="1" dirty="0">
                <a:solidFill>
                  <a:srgbClr val="00A6A7"/>
                </a:solidFill>
                <a:latin typeface="National 2" panose="02000003000000000000" pitchFamily="50" charset="0"/>
              </a:rPr>
              <a:t> ko </a:t>
            </a:r>
            <a:r>
              <a:rPr lang="en-US" sz="3200" b="1" dirty="0" err="1">
                <a:solidFill>
                  <a:srgbClr val="00A6A7"/>
                </a:solidFill>
                <a:latin typeface="National 2" panose="02000003000000000000" pitchFamily="50" charset="0"/>
              </a:rPr>
              <a:t>te</a:t>
            </a:r>
            <a:r>
              <a:rPr lang="en-US" sz="3200" b="1" dirty="0">
                <a:solidFill>
                  <a:srgbClr val="00A6A7"/>
                </a:solidFill>
                <a:latin typeface="National 2" panose="02000003000000000000" pitchFamily="50" charset="0"/>
              </a:rPr>
              <a:t> </a:t>
            </a:r>
            <a:r>
              <a:rPr lang="en-US" sz="3200" b="1" dirty="0" err="1">
                <a:solidFill>
                  <a:srgbClr val="00A6A7"/>
                </a:solidFill>
                <a:latin typeface="National 2" panose="02000003000000000000" pitchFamily="50" charset="0"/>
              </a:rPr>
              <a:t>wao</a:t>
            </a:r>
            <a:r>
              <a:rPr lang="en-US" sz="3200" b="1" dirty="0">
                <a:solidFill>
                  <a:srgbClr val="00A6A7"/>
                </a:solidFill>
                <a:latin typeface="National 2" panose="02000003000000000000" pitchFamily="50" charset="0"/>
              </a:rPr>
              <a:t> </a:t>
            </a:r>
            <a:r>
              <a:rPr lang="en-US" sz="3200" b="1" dirty="0" err="1">
                <a:solidFill>
                  <a:srgbClr val="00A6A7"/>
                </a:solidFill>
                <a:latin typeface="National 2" panose="02000003000000000000" pitchFamily="50" charset="0"/>
              </a:rPr>
              <a:t>tapu</a:t>
            </a:r>
            <a:r>
              <a:rPr lang="en-US" sz="3200" b="1" dirty="0">
                <a:solidFill>
                  <a:srgbClr val="00A6A7"/>
                </a:solidFill>
                <a:latin typeface="National 2" panose="02000003000000000000" pitchFamily="50" charset="0"/>
              </a:rPr>
              <a:t> </a:t>
            </a:r>
            <a:r>
              <a:rPr lang="en-US" sz="3200" b="1" dirty="0" err="1">
                <a:solidFill>
                  <a:srgbClr val="00A6A7"/>
                </a:solidFill>
                <a:latin typeface="National 2" panose="02000003000000000000" pitchFamily="50" charset="0"/>
              </a:rPr>
              <a:t>nui</a:t>
            </a:r>
            <a:r>
              <a:rPr lang="en-US" sz="3200" b="1" dirty="0">
                <a:solidFill>
                  <a:srgbClr val="00A6A7"/>
                </a:solidFill>
                <a:latin typeface="National 2" panose="02000003000000000000" pitchFamily="50" charset="0"/>
              </a:rPr>
              <a:t> a </a:t>
            </a:r>
            <a:r>
              <a:rPr lang="en-US" sz="3200" b="1" dirty="0" err="1">
                <a:solidFill>
                  <a:srgbClr val="00A6A7"/>
                </a:solidFill>
                <a:latin typeface="National 2" panose="02000003000000000000" pitchFamily="50" charset="0"/>
              </a:rPr>
              <a:t>Tāne</a:t>
            </a:r>
            <a:endParaRPr lang="en-US" sz="3200" b="1" dirty="0">
              <a:solidFill>
                <a:srgbClr val="00A6A7"/>
              </a:solidFill>
              <a:latin typeface="National 2" panose="02000003000000000000" pitchFamily="50" charset="0"/>
            </a:endParaRPr>
          </a:p>
        </p:txBody>
      </p:sp>
      <p:sp>
        <p:nvSpPr>
          <p:cNvPr id="8" name="TextBox 7">
            <a:extLst>
              <a:ext uri="{FF2B5EF4-FFF2-40B4-BE49-F238E27FC236}">
                <a16:creationId xmlns:a16="http://schemas.microsoft.com/office/drawing/2014/main" id="{13CF5ACE-CB5D-48ED-AA6F-1C1E34A69864}"/>
              </a:ext>
            </a:extLst>
          </p:cNvPr>
          <p:cNvSpPr txBox="1"/>
          <p:nvPr/>
        </p:nvSpPr>
        <p:spPr>
          <a:xfrm>
            <a:off x="1592159" y="5449157"/>
            <a:ext cx="9007679" cy="1200329"/>
          </a:xfrm>
          <a:prstGeom prst="rect">
            <a:avLst/>
          </a:prstGeom>
          <a:noFill/>
        </p:spPr>
        <p:txBody>
          <a:bodyPr wrap="square">
            <a:spAutoFit/>
          </a:bodyPr>
          <a:lstStyle/>
          <a:p>
            <a:pPr algn="ctr"/>
            <a:r>
              <a:rPr lang="en-US" dirty="0">
                <a:latin typeface="National 2" panose="02000003000000000000" pitchFamily="50" charset="0"/>
              </a:rPr>
              <a:t>The creation of the forests </a:t>
            </a:r>
            <a:r>
              <a:rPr lang="en-US" dirty="0" err="1">
                <a:latin typeface="National 2" panose="02000003000000000000" pitchFamily="50" charset="0"/>
              </a:rPr>
              <a:t>Tāne</a:t>
            </a:r>
            <a:r>
              <a:rPr lang="en-US" dirty="0">
                <a:latin typeface="National 2" panose="02000003000000000000" pitchFamily="50" charset="0"/>
              </a:rPr>
              <a:t> comes from one kernel</a:t>
            </a:r>
          </a:p>
          <a:p>
            <a:pPr algn="ctr"/>
            <a:r>
              <a:rPr lang="en-US" dirty="0">
                <a:latin typeface="National 2" panose="02000003000000000000" pitchFamily="50" charset="0"/>
              </a:rPr>
              <a:t>Starting small leads to growth </a:t>
            </a:r>
          </a:p>
          <a:p>
            <a:pPr algn="ctr"/>
            <a:endParaRPr lang="en-US" dirty="0">
              <a:latin typeface="National 2" panose="02000003000000000000" pitchFamily="50" charset="0"/>
            </a:endParaRPr>
          </a:p>
          <a:p>
            <a:pPr algn="ctr"/>
            <a:r>
              <a:rPr lang="en-US" b="1" dirty="0">
                <a:latin typeface="National 2" panose="02000003000000000000" pitchFamily="50" charset="0"/>
              </a:rPr>
              <a:t>Te </a:t>
            </a:r>
            <a:r>
              <a:rPr lang="en-US" b="1" dirty="0" err="1">
                <a:latin typeface="National 2" panose="02000003000000000000" pitchFamily="50" charset="0"/>
              </a:rPr>
              <a:t>Wharehuia</a:t>
            </a:r>
            <a:r>
              <a:rPr lang="en-US" b="1" dirty="0">
                <a:latin typeface="National 2" panose="02000003000000000000" pitchFamily="50" charset="0"/>
              </a:rPr>
              <a:t> Milroy </a:t>
            </a:r>
          </a:p>
        </p:txBody>
      </p:sp>
    </p:spTree>
    <p:extLst>
      <p:ext uri="{BB962C8B-B14F-4D97-AF65-F5344CB8AC3E}">
        <p14:creationId xmlns:p14="http://schemas.microsoft.com/office/powerpoint/2010/main" val="167492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E44B4-62CC-4718-93C2-35823FBD77DA}"/>
              </a:ext>
            </a:extLst>
          </p:cNvPr>
          <p:cNvSpPr>
            <a:spLocks noGrp="1"/>
          </p:cNvSpPr>
          <p:nvPr>
            <p:ph type="title"/>
          </p:nvPr>
        </p:nvSpPr>
        <p:spPr>
          <a:xfrm>
            <a:off x="386913" y="769249"/>
            <a:ext cx="7665267" cy="491415"/>
          </a:xfrm>
        </p:spPr>
        <p:txBody>
          <a:bodyPr>
            <a:noAutofit/>
          </a:bodyPr>
          <a:lstStyle/>
          <a:p>
            <a:r>
              <a:rPr lang="mi-NZ" sz="2800" dirty="0" err="1"/>
              <a:t>Toolkit</a:t>
            </a:r>
            <a:r>
              <a:rPr lang="mi-NZ" sz="2800" dirty="0"/>
              <a:t> </a:t>
            </a:r>
            <a:r>
              <a:rPr lang="mi-NZ" sz="2800" dirty="0" err="1"/>
              <a:t>Example</a:t>
            </a:r>
            <a:r>
              <a:rPr lang="mi-NZ" sz="2800" dirty="0"/>
              <a:t>: </a:t>
            </a:r>
            <a:r>
              <a:rPr lang="mi-NZ" sz="2800" dirty="0" err="1"/>
              <a:t>Preparing</a:t>
            </a:r>
            <a:r>
              <a:rPr lang="mi-NZ" sz="2800" dirty="0"/>
              <a:t> to </a:t>
            </a:r>
            <a:r>
              <a:rPr lang="mi-NZ" sz="2800" dirty="0" err="1"/>
              <a:t>recruit</a:t>
            </a:r>
            <a:r>
              <a:rPr lang="mi-NZ" sz="2800" dirty="0"/>
              <a:t> – </a:t>
            </a:r>
            <a:r>
              <a:rPr lang="mi-NZ" sz="2800" dirty="0" err="1"/>
              <a:t>Top</a:t>
            </a:r>
            <a:r>
              <a:rPr lang="mi-NZ" sz="2800" dirty="0"/>
              <a:t> </a:t>
            </a:r>
            <a:r>
              <a:rPr lang="mi-NZ" sz="2800" dirty="0" err="1"/>
              <a:t>Tips</a:t>
            </a:r>
            <a:r>
              <a:rPr lang="mi-NZ" sz="2800" dirty="0"/>
              <a:t> </a:t>
            </a:r>
            <a:endParaRPr lang="en-NZ" sz="2800" dirty="0"/>
          </a:p>
        </p:txBody>
      </p:sp>
      <p:sp>
        <p:nvSpPr>
          <p:cNvPr id="18" name="TextBox 17">
            <a:extLst>
              <a:ext uri="{FF2B5EF4-FFF2-40B4-BE49-F238E27FC236}">
                <a16:creationId xmlns:a16="http://schemas.microsoft.com/office/drawing/2014/main" id="{61F27B68-657D-E8CA-08F7-7348AC63C065}"/>
              </a:ext>
            </a:extLst>
          </p:cNvPr>
          <p:cNvSpPr txBox="1"/>
          <p:nvPr/>
        </p:nvSpPr>
        <p:spPr>
          <a:xfrm>
            <a:off x="5903115" y="3297476"/>
            <a:ext cx="4107302" cy="307777"/>
          </a:xfrm>
          <a:prstGeom prst="rect">
            <a:avLst/>
          </a:prstGeom>
          <a:noFill/>
        </p:spPr>
        <p:txBody>
          <a:bodyPr wrap="square">
            <a:spAutoFit/>
          </a:bodyPr>
          <a:lstStyle/>
          <a:p>
            <a:pPr>
              <a:spcBef>
                <a:spcPts val="1000"/>
              </a:spcBef>
            </a:pPr>
            <a:endParaRPr lang="en-AU" sz="1400" b="1">
              <a:solidFill>
                <a:schemeClr val="tx1"/>
              </a:solidFill>
              <a:latin typeface="National 2" panose="02000003000000000000" pitchFamily="50" charset="0"/>
              <a:ea typeface="National Book" panose="02000503000000020004" pitchFamily="2" charset="77"/>
            </a:endParaRPr>
          </a:p>
        </p:txBody>
      </p:sp>
      <p:pic>
        <p:nvPicPr>
          <p:cNvPr id="21" name="Graphic 20">
            <a:extLst>
              <a:ext uri="{FF2B5EF4-FFF2-40B4-BE49-F238E27FC236}">
                <a16:creationId xmlns:a16="http://schemas.microsoft.com/office/drawing/2014/main" id="{0D0ADC07-00B4-2616-C66E-0E76F1E976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135995" y="5763871"/>
            <a:ext cx="766379" cy="766379"/>
          </a:xfrm>
          <a:prstGeom prst="rect">
            <a:avLst/>
          </a:prstGeom>
        </p:spPr>
      </p:pic>
      <p:sp>
        <p:nvSpPr>
          <p:cNvPr id="3" name="Rectangle: Rounded Corners 2">
            <a:extLst>
              <a:ext uri="{FF2B5EF4-FFF2-40B4-BE49-F238E27FC236}">
                <a16:creationId xmlns:a16="http://schemas.microsoft.com/office/drawing/2014/main" id="{3B697DFF-C6DC-C319-C159-ABA2EB46AB1B}"/>
              </a:ext>
            </a:extLst>
          </p:cNvPr>
          <p:cNvSpPr/>
          <p:nvPr/>
        </p:nvSpPr>
        <p:spPr>
          <a:xfrm>
            <a:off x="8180607" y="1925603"/>
            <a:ext cx="3487263" cy="1992083"/>
          </a:xfrm>
          <a:prstGeom prst="roundRect">
            <a:avLst/>
          </a:prstGeom>
          <a:solidFill>
            <a:srgbClr val="00A6A7"/>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dirty="0">
                <a:solidFill>
                  <a:schemeClr val="tx1"/>
                </a:solidFill>
                <a:latin typeface="National 2" panose="02000003000000000000" pitchFamily="50" charset="0"/>
                <a:ea typeface="National Book" panose="02000503000000020004" pitchFamily="2" charset="77"/>
              </a:rPr>
              <a:t>Have a recruitment process that identifies and tries to eliminate bias</a:t>
            </a:r>
            <a:endParaRPr lang="en-NZ" sz="1600" dirty="0"/>
          </a:p>
        </p:txBody>
      </p:sp>
      <p:sp>
        <p:nvSpPr>
          <p:cNvPr id="10" name="Rectangle: Rounded Corners 9">
            <a:extLst>
              <a:ext uri="{FF2B5EF4-FFF2-40B4-BE49-F238E27FC236}">
                <a16:creationId xmlns:a16="http://schemas.microsoft.com/office/drawing/2014/main" id="{F7B7F702-BCAD-743B-FAC5-2561F18EC699}"/>
              </a:ext>
            </a:extLst>
          </p:cNvPr>
          <p:cNvSpPr/>
          <p:nvPr/>
        </p:nvSpPr>
        <p:spPr>
          <a:xfrm>
            <a:off x="4362020" y="1939601"/>
            <a:ext cx="3487263" cy="1992083"/>
          </a:xfrm>
          <a:prstGeom prst="roundRect">
            <a:avLst/>
          </a:prstGeom>
          <a:solidFill>
            <a:srgbClr val="00A6A7"/>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dirty="0">
                <a:solidFill>
                  <a:schemeClr val="tx1"/>
                </a:solidFill>
                <a:latin typeface="National 2" panose="02000003000000000000" pitchFamily="50" charset="0"/>
                <a:ea typeface="National Book" panose="02000503000000020004" pitchFamily="2" charset="77"/>
              </a:rPr>
              <a:t>Have a mentor available who they can relate to and can understand their culture.</a:t>
            </a:r>
          </a:p>
          <a:p>
            <a:endParaRPr lang="en-NZ" sz="1600" dirty="0"/>
          </a:p>
        </p:txBody>
      </p:sp>
      <p:sp>
        <p:nvSpPr>
          <p:cNvPr id="14" name="Rectangle: Rounded Corners 13">
            <a:extLst>
              <a:ext uri="{FF2B5EF4-FFF2-40B4-BE49-F238E27FC236}">
                <a16:creationId xmlns:a16="http://schemas.microsoft.com/office/drawing/2014/main" id="{761D0BDF-A5CC-790B-EA4C-615C69CB4C4B}"/>
              </a:ext>
            </a:extLst>
          </p:cNvPr>
          <p:cNvSpPr/>
          <p:nvPr/>
        </p:nvSpPr>
        <p:spPr>
          <a:xfrm>
            <a:off x="543433" y="1939601"/>
            <a:ext cx="3487263" cy="1992083"/>
          </a:xfrm>
          <a:prstGeom prst="roundRect">
            <a:avLst/>
          </a:prstGeom>
          <a:solidFill>
            <a:srgbClr val="00A6A7"/>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dirty="0">
                <a:solidFill>
                  <a:schemeClr val="tx1"/>
                </a:solidFill>
                <a:latin typeface="National 2"/>
                <a:ea typeface="National Book" panose="02000503000000020004" pitchFamily="2" charset="77"/>
              </a:rPr>
              <a:t>Create a welcoming process that takes into consideration their culture, e.g. powhiri, welcoming whānau.</a:t>
            </a:r>
          </a:p>
          <a:p>
            <a:endParaRPr lang="en-NZ" sz="1600" dirty="0"/>
          </a:p>
        </p:txBody>
      </p:sp>
      <p:sp>
        <p:nvSpPr>
          <p:cNvPr id="15" name="Rectangle: Rounded Corners 14">
            <a:extLst>
              <a:ext uri="{FF2B5EF4-FFF2-40B4-BE49-F238E27FC236}">
                <a16:creationId xmlns:a16="http://schemas.microsoft.com/office/drawing/2014/main" id="{868EC1FD-F7F5-0F9E-FD9A-AE38E2AE24C5}"/>
              </a:ext>
            </a:extLst>
          </p:cNvPr>
          <p:cNvSpPr/>
          <p:nvPr/>
        </p:nvSpPr>
        <p:spPr>
          <a:xfrm>
            <a:off x="524130" y="4360831"/>
            <a:ext cx="3487263" cy="1992083"/>
          </a:xfrm>
          <a:prstGeom prst="roundRect">
            <a:avLst/>
          </a:prstGeom>
          <a:solidFill>
            <a:srgbClr val="00A6A7"/>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dirty="0">
                <a:solidFill>
                  <a:schemeClr val="tx1"/>
                </a:solidFill>
                <a:latin typeface="National 2" panose="02000003000000000000" pitchFamily="50" charset="0"/>
                <a:ea typeface="National Book" panose="02000503000000020004" pitchFamily="2" charset="77"/>
              </a:rPr>
              <a:t>Ensure there is support for managers to understand how to build a trusting relationship that recognises and accepts cultural differences.</a:t>
            </a:r>
          </a:p>
          <a:p>
            <a:endParaRPr lang="en-NZ" sz="1600" dirty="0"/>
          </a:p>
        </p:txBody>
      </p:sp>
      <p:sp>
        <p:nvSpPr>
          <p:cNvPr id="16" name="Rectangle: Rounded Corners 15">
            <a:extLst>
              <a:ext uri="{FF2B5EF4-FFF2-40B4-BE49-F238E27FC236}">
                <a16:creationId xmlns:a16="http://schemas.microsoft.com/office/drawing/2014/main" id="{BD3FDBB9-7AE8-A260-A37C-9C65C80B4203}"/>
              </a:ext>
            </a:extLst>
          </p:cNvPr>
          <p:cNvSpPr/>
          <p:nvPr/>
        </p:nvSpPr>
        <p:spPr>
          <a:xfrm>
            <a:off x="8266785" y="4343145"/>
            <a:ext cx="3487263" cy="1992083"/>
          </a:xfrm>
          <a:prstGeom prst="roundRect">
            <a:avLst/>
          </a:prstGeom>
          <a:solidFill>
            <a:srgbClr val="00A6A7"/>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dirty="0">
                <a:solidFill>
                  <a:schemeClr val="tx1"/>
                </a:solidFill>
                <a:latin typeface="National 2" panose="02000003000000000000" pitchFamily="50" charset="0"/>
                <a:ea typeface="National Book" panose="02000503000000020004" pitchFamily="2" charset="77"/>
              </a:rPr>
              <a:t>Ensure there is a diversity or people policy/strategy that identifies </a:t>
            </a:r>
            <a:r>
              <a:rPr lang="en-AU" sz="1600" dirty="0" err="1">
                <a:solidFill>
                  <a:schemeClr val="tx1"/>
                </a:solidFill>
                <a:latin typeface="National 2" panose="02000003000000000000" pitchFamily="50" charset="0"/>
                <a:ea typeface="National Book" panose="02000503000000020004" pitchFamily="2" charset="77"/>
              </a:rPr>
              <a:t>rangatahi</a:t>
            </a:r>
            <a:r>
              <a:rPr lang="en-AU" sz="1600" dirty="0">
                <a:solidFill>
                  <a:schemeClr val="tx1"/>
                </a:solidFill>
                <a:latin typeface="National 2" panose="02000003000000000000" pitchFamily="50" charset="0"/>
                <a:ea typeface="National Book" panose="02000503000000020004" pitchFamily="2" charset="77"/>
              </a:rPr>
              <a:t> Māori and Pacific youth as a priority.</a:t>
            </a:r>
          </a:p>
          <a:p>
            <a:endParaRPr lang="en-NZ" sz="1600" dirty="0"/>
          </a:p>
        </p:txBody>
      </p:sp>
      <p:sp>
        <p:nvSpPr>
          <p:cNvPr id="19" name="Rectangle: Rounded Corners 18">
            <a:extLst>
              <a:ext uri="{FF2B5EF4-FFF2-40B4-BE49-F238E27FC236}">
                <a16:creationId xmlns:a16="http://schemas.microsoft.com/office/drawing/2014/main" id="{136A1C1C-A7A6-687D-E5B1-48BF519B2A06}"/>
              </a:ext>
            </a:extLst>
          </p:cNvPr>
          <p:cNvSpPr/>
          <p:nvPr/>
        </p:nvSpPr>
        <p:spPr>
          <a:xfrm>
            <a:off x="4389236" y="4345605"/>
            <a:ext cx="3487263" cy="1992083"/>
          </a:xfrm>
          <a:prstGeom prst="roundRect">
            <a:avLst/>
          </a:prstGeom>
          <a:solidFill>
            <a:srgbClr val="00A6A7"/>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dirty="0">
                <a:solidFill>
                  <a:schemeClr val="tx1"/>
                </a:solidFill>
                <a:latin typeface="National 2" panose="02000003000000000000" pitchFamily="50" charset="0"/>
                <a:ea typeface="National Book" panose="02000503000000020004" pitchFamily="2" charset="77"/>
              </a:rPr>
              <a:t>Connect with organisations that specialise in </a:t>
            </a:r>
            <a:r>
              <a:rPr lang="en-AU" sz="1600" dirty="0" err="1">
                <a:solidFill>
                  <a:schemeClr val="tx1"/>
                </a:solidFill>
                <a:latin typeface="National 2" panose="02000003000000000000" pitchFamily="50" charset="0"/>
                <a:ea typeface="National Book" panose="02000503000000020004" pitchFamily="2" charset="77"/>
              </a:rPr>
              <a:t>rangatahi</a:t>
            </a:r>
            <a:r>
              <a:rPr lang="en-AU" sz="1600" dirty="0">
                <a:solidFill>
                  <a:schemeClr val="tx1"/>
                </a:solidFill>
                <a:latin typeface="National 2" panose="02000003000000000000" pitchFamily="50" charset="0"/>
                <a:ea typeface="National Book" panose="02000503000000020004" pitchFamily="2" charset="77"/>
              </a:rPr>
              <a:t> Māori and Pacific youth or diverse recruitment companies.</a:t>
            </a:r>
          </a:p>
        </p:txBody>
      </p:sp>
      <p:pic>
        <p:nvPicPr>
          <p:cNvPr id="26" name="Picture 25">
            <a:extLst>
              <a:ext uri="{FF2B5EF4-FFF2-40B4-BE49-F238E27FC236}">
                <a16:creationId xmlns:a16="http://schemas.microsoft.com/office/drawing/2014/main" id="{FA22FA54-4BA3-2570-0568-9C55803BBB3E}"/>
              </a:ext>
            </a:extLst>
          </p:cNvPr>
          <p:cNvPicPr>
            <a:picLocks noChangeAspect="1"/>
          </p:cNvPicPr>
          <p:nvPr/>
        </p:nvPicPr>
        <p:blipFill>
          <a:blip r:embed="rId4"/>
          <a:stretch>
            <a:fillRect/>
          </a:stretch>
        </p:blipFill>
        <p:spPr>
          <a:xfrm>
            <a:off x="10447271" y="265617"/>
            <a:ext cx="1437406" cy="1591175"/>
          </a:xfrm>
          <a:prstGeom prst="rect">
            <a:avLst/>
          </a:prstGeom>
        </p:spPr>
      </p:pic>
      <p:sp>
        <p:nvSpPr>
          <p:cNvPr id="27" name="Oval 26">
            <a:extLst>
              <a:ext uri="{FF2B5EF4-FFF2-40B4-BE49-F238E27FC236}">
                <a16:creationId xmlns:a16="http://schemas.microsoft.com/office/drawing/2014/main" id="{5ECD702B-7C92-65F0-6905-B8A8E566DB30}"/>
              </a:ext>
            </a:extLst>
          </p:cNvPr>
          <p:cNvSpPr/>
          <p:nvPr/>
        </p:nvSpPr>
        <p:spPr>
          <a:xfrm>
            <a:off x="3283938" y="3299066"/>
            <a:ext cx="912420" cy="847191"/>
          </a:xfrm>
          <a:prstGeom prst="ellipse">
            <a:avLst/>
          </a:prstGeom>
          <a:solidFill>
            <a:schemeClr val="bg1"/>
          </a:solid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US" sz="1000">
              <a:solidFill>
                <a:schemeClr val="tx1"/>
              </a:solidFill>
              <a:latin typeface="National 2" panose="02000003000000000000" pitchFamily="50" charset="0"/>
              <a:ea typeface="National Book" panose="02000503000000020004" pitchFamily="2" charset="77"/>
            </a:endParaRPr>
          </a:p>
        </p:txBody>
      </p:sp>
      <p:sp>
        <p:nvSpPr>
          <p:cNvPr id="28" name="Oval 27">
            <a:extLst>
              <a:ext uri="{FF2B5EF4-FFF2-40B4-BE49-F238E27FC236}">
                <a16:creationId xmlns:a16="http://schemas.microsoft.com/office/drawing/2014/main" id="{5B9067FF-535E-1609-3942-E0007CD9D545}"/>
              </a:ext>
            </a:extLst>
          </p:cNvPr>
          <p:cNvSpPr/>
          <p:nvPr/>
        </p:nvSpPr>
        <p:spPr>
          <a:xfrm>
            <a:off x="7139760" y="3344873"/>
            <a:ext cx="912420" cy="847191"/>
          </a:xfrm>
          <a:prstGeom prst="ellipse">
            <a:avLst/>
          </a:prstGeom>
          <a:solidFill>
            <a:schemeClr val="bg1"/>
          </a:solid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endParaRPr lang="en-NZ" sz="1000" dirty="0">
              <a:solidFill>
                <a:srgbClr val="00A6A7"/>
              </a:solidFill>
            </a:endParaRPr>
          </a:p>
        </p:txBody>
      </p:sp>
      <p:sp>
        <p:nvSpPr>
          <p:cNvPr id="29" name="Oval 28">
            <a:extLst>
              <a:ext uri="{FF2B5EF4-FFF2-40B4-BE49-F238E27FC236}">
                <a16:creationId xmlns:a16="http://schemas.microsoft.com/office/drawing/2014/main" id="{2CB8A16C-58E1-60D9-C33D-2CC460A07FED}"/>
              </a:ext>
            </a:extLst>
          </p:cNvPr>
          <p:cNvSpPr/>
          <p:nvPr/>
        </p:nvSpPr>
        <p:spPr>
          <a:xfrm>
            <a:off x="10972257" y="3305361"/>
            <a:ext cx="912420" cy="847191"/>
          </a:xfrm>
          <a:prstGeom prst="ellipse">
            <a:avLst/>
          </a:prstGeom>
          <a:solidFill>
            <a:schemeClr val="bg1"/>
          </a:solid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US" sz="3600" b="1" dirty="0">
                <a:solidFill>
                  <a:srgbClr val="00A6A7"/>
                </a:solidFill>
                <a:latin typeface="National 2" panose="02000003000000000000" pitchFamily="50" charset="0"/>
                <a:ea typeface="National Book" panose="02000503000000020004" pitchFamily="2" charset="77"/>
              </a:rPr>
              <a:t>3</a:t>
            </a:r>
          </a:p>
        </p:txBody>
      </p:sp>
      <p:sp>
        <p:nvSpPr>
          <p:cNvPr id="30" name="Oval 29">
            <a:extLst>
              <a:ext uri="{FF2B5EF4-FFF2-40B4-BE49-F238E27FC236}">
                <a16:creationId xmlns:a16="http://schemas.microsoft.com/office/drawing/2014/main" id="{34A33C09-E604-17CC-611B-1AF184A65727}"/>
              </a:ext>
            </a:extLst>
          </p:cNvPr>
          <p:cNvSpPr/>
          <p:nvPr/>
        </p:nvSpPr>
        <p:spPr>
          <a:xfrm>
            <a:off x="3294116" y="5665155"/>
            <a:ext cx="912420" cy="847191"/>
          </a:xfrm>
          <a:prstGeom prst="ellipse">
            <a:avLst/>
          </a:prstGeom>
          <a:solidFill>
            <a:schemeClr val="bg1"/>
          </a:solid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US" sz="3600" b="1" dirty="0">
                <a:solidFill>
                  <a:srgbClr val="00A6A7"/>
                </a:solidFill>
                <a:latin typeface="National 2" panose="02000003000000000000" pitchFamily="50" charset="0"/>
                <a:ea typeface="National Book" panose="02000503000000020004" pitchFamily="2" charset="77"/>
              </a:rPr>
              <a:t>4</a:t>
            </a:r>
          </a:p>
        </p:txBody>
      </p:sp>
      <p:sp>
        <p:nvSpPr>
          <p:cNvPr id="31" name="Oval 30">
            <a:extLst>
              <a:ext uri="{FF2B5EF4-FFF2-40B4-BE49-F238E27FC236}">
                <a16:creationId xmlns:a16="http://schemas.microsoft.com/office/drawing/2014/main" id="{EC16F9F7-5BC1-7E73-D8EA-139802331B62}"/>
              </a:ext>
            </a:extLst>
          </p:cNvPr>
          <p:cNvSpPr/>
          <p:nvPr/>
        </p:nvSpPr>
        <p:spPr>
          <a:xfrm>
            <a:off x="7196227" y="5636182"/>
            <a:ext cx="912420" cy="847191"/>
          </a:xfrm>
          <a:prstGeom prst="ellipse">
            <a:avLst/>
          </a:prstGeom>
          <a:solidFill>
            <a:schemeClr val="bg1"/>
          </a:solid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US" sz="3600" b="1" dirty="0">
                <a:solidFill>
                  <a:srgbClr val="00A6A7"/>
                </a:solidFill>
                <a:latin typeface="National 2" panose="02000003000000000000" pitchFamily="50" charset="0"/>
                <a:ea typeface="National Book" panose="02000503000000020004" pitchFamily="2" charset="77"/>
              </a:rPr>
              <a:t>5</a:t>
            </a:r>
          </a:p>
        </p:txBody>
      </p:sp>
      <p:sp>
        <p:nvSpPr>
          <p:cNvPr id="32" name="Oval 31">
            <a:extLst>
              <a:ext uri="{FF2B5EF4-FFF2-40B4-BE49-F238E27FC236}">
                <a16:creationId xmlns:a16="http://schemas.microsoft.com/office/drawing/2014/main" id="{30A386A6-8A6A-AE4C-F887-C182FA43ACE8}"/>
              </a:ext>
            </a:extLst>
          </p:cNvPr>
          <p:cNvSpPr/>
          <p:nvPr/>
        </p:nvSpPr>
        <p:spPr>
          <a:xfrm>
            <a:off x="10980663" y="5700767"/>
            <a:ext cx="912420" cy="847191"/>
          </a:xfrm>
          <a:prstGeom prst="ellipse">
            <a:avLst/>
          </a:prstGeom>
          <a:solidFill>
            <a:schemeClr val="bg1"/>
          </a:solid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US" sz="3600" b="1" dirty="0">
                <a:solidFill>
                  <a:srgbClr val="00A6A7"/>
                </a:solidFill>
                <a:latin typeface="National 2" panose="02000003000000000000" pitchFamily="50" charset="0"/>
                <a:ea typeface="National Book" panose="02000503000000020004" pitchFamily="2" charset="77"/>
              </a:rPr>
              <a:t>+</a:t>
            </a:r>
          </a:p>
        </p:txBody>
      </p:sp>
      <p:sp>
        <p:nvSpPr>
          <p:cNvPr id="37" name="TextBox 36">
            <a:extLst>
              <a:ext uri="{FF2B5EF4-FFF2-40B4-BE49-F238E27FC236}">
                <a16:creationId xmlns:a16="http://schemas.microsoft.com/office/drawing/2014/main" id="{902113F0-D76D-28D5-9299-5C7F8F3C6231}"/>
              </a:ext>
            </a:extLst>
          </p:cNvPr>
          <p:cNvSpPr txBox="1"/>
          <p:nvPr/>
        </p:nvSpPr>
        <p:spPr>
          <a:xfrm>
            <a:off x="3562568" y="3399495"/>
            <a:ext cx="429209" cy="646331"/>
          </a:xfrm>
          <a:prstGeom prst="rect">
            <a:avLst/>
          </a:prstGeom>
          <a:noFill/>
        </p:spPr>
        <p:txBody>
          <a:bodyPr wrap="square" rtlCol="0">
            <a:spAutoFit/>
          </a:bodyPr>
          <a:lstStyle/>
          <a:p>
            <a:r>
              <a:rPr lang="mi-NZ" sz="3600" b="1" dirty="0">
                <a:solidFill>
                  <a:srgbClr val="00A6A7"/>
                </a:solidFill>
                <a:latin typeface="National 2" panose="02000003000000000000" pitchFamily="50" charset="0"/>
              </a:rPr>
              <a:t>1</a:t>
            </a:r>
            <a:endParaRPr lang="en-NZ" sz="3600" b="1" dirty="0">
              <a:solidFill>
                <a:srgbClr val="00A6A7"/>
              </a:solidFill>
              <a:latin typeface="National 2" panose="02000003000000000000" pitchFamily="50" charset="0"/>
            </a:endParaRPr>
          </a:p>
        </p:txBody>
      </p:sp>
      <p:sp>
        <p:nvSpPr>
          <p:cNvPr id="41" name="TextBox 40">
            <a:extLst>
              <a:ext uri="{FF2B5EF4-FFF2-40B4-BE49-F238E27FC236}">
                <a16:creationId xmlns:a16="http://schemas.microsoft.com/office/drawing/2014/main" id="{ABBF7E85-5B9A-22AD-78DE-51163D8196EF}"/>
              </a:ext>
            </a:extLst>
          </p:cNvPr>
          <p:cNvSpPr txBox="1"/>
          <p:nvPr/>
        </p:nvSpPr>
        <p:spPr>
          <a:xfrm>
            <a:off x="7399754" y="3415543"/>
            <a:ext cx="429209" cy="646331"/>
          </a:xfrm>
          <a:prstGeom prst="rect">
            <a:avLst/>
          </a:prstGeom>
          <a:noFill/>
        </p:spPr>
        <p:txBody>
          <a:bodyPr wrap="square">
            <a:spAutoFit/>
          </a:bodyPr>
          <a:lstStyle/>
          <a:p>
            <a:r>
              <a:rPr lang="mi-NZ" sz="3600" b="1" dirty="0">
                <a:solidFill>
                  <a:srgbClr val="00A6A7"/>
                </a:solidFill>
                <a:latin typeface="National 2" panose="02000003000000000000" pitchFamily="50" charset="0"/>
              </a:rPr>
              <a:t>2</a:t>
            </a:r>
            <a:endParaRPr lang="en-NZ" sz="3600" b="1" dirty="0">
              <a:solidFill>
                <a:srgbClr val="00A6A7"/>
              </a:solidFill>
              <a:latin typeface="National 2" panose="02000003000000000000" pitchFamily="50" charset="0"/>
            </a:endParaRPr>
          </a:p>
        </p:txBody>
      </p:sp>
    </p:spTree>
    <p:extLst>
      <p:ext uri="{BB962C8B-B14F-4D97-AF65-F5344CB8AC3E}">
        <p14:creationId xmlns:p14="http://schemas.microsoft.com/office/powerpoint/2010/main" val="321392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E44B4-62CC-4718-93C2-35823FBD77DA}"/>
              </a:ext>
            </a:extLst>
          </p:cNvPr>
          <p:cNvSpPr>
            <a:spLocks noGrp="1"/>
          </p:cNvSpPr>
          <p:nvPr>
            <p:ph type="title"/>
          </p:nvPr>
        </p:nvSpPr>
        <p:spPr>
          <a:xfrm>
            <a:off x="395523" y="767205"/>
            <a:ext cx="10751325" cy="491415"/>
          </a:xfrm>
        </p:spPr>
        <p:txBody>
          <a:bodyPr>
            <a:noAutofit/>
          </a:bodyPr>
          <a:lstStyle/>
          <a:p>
            <a:r>
              <a:rPr lang="mi-NZ" dirty="0" err="1"/>
              <a:t>Toolkit</a:t>
            </a:r>
            <a:r>
              <a:rPr lang="mi-NZ" dirty="0"/>
              <a:t> </a:t>
            </a:r>
            <a:r>
              <a:rPr lang="mi-NZ" dirty="0" err="1"/>
              <a:t>Example</a:t>
            </a:r>
            <a:r>
              <a:rPr lang="mi-NZ" dirty="0"/>
              <a:t>:</a:t>
            </a:r>
            <a:br>
              <a:rPr lang="mi-NZ" dirty="0"/>
            </a:br>
            <a:r>
              <a:rPr lang="mi-NZ" dirty="0" err="1"/>
              <a:t>Recruiting</a:t>
            </a:r>
            <a:r>
              <a:rPr lang="mi-NZ" dirty="0"/>
              <a:t> and </a:t>
            </a:r>
            <a:r>
              <a:rPr lang="mi-NZ" dirty="0" err="1"/>
              <a:t>onboarding</a:t>
            </a:r>
            <a:r>
              <a:rPr lang="mi-NZ" dirty="0"/>
              <a:t>  </a:t>
            </a:r>
            <a:endParaRPr lang="en-NZ" dirty="0"/>
          </a:p>
        </p:txBody>
      </p:sp>
      <p:sp>
        <p:nvSpPr>
          <p:cNvPr id="4" name="Rounded Rectangle 2099">
            <a:extLst>
              <a:ext uri="{FF2B5EF4-FFF2-40B4-BE49-F238E27FC236}">
                <a16:creationId xmlns:a16="http://schemas.microsoft.com/office/drawing/2014/main" id="{152D06D7-3AF0-CC88-8A98-63567D2B87F5}"/>
              </a:ext>
            </a:extLst>
          </p:cNvPr>
          <p:cNvSpPr/>
          <p:nvPr/>
        </p:nvSpPr>
        <p:spPr>
          <a:xfrm>
            <a:off x="8344000" y="4060844"/>
            <a:ext cx="3353805" cy="1560133"/>
          </a:xfrm>
          <a:prstGeom prst="roundRect">
            <a:avLst>
              <a:gd name="adj" fmla="val 9146"/>
            </a:avLst>
          </a:prstGeom>
          <a:solidFill>
            <a:schemeClr val="accent4">
              <a:lumMod val="40000"/>
              <a:lumOff val="60000"/>
            </a:schemeClr>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80000" bIns="108000" rtlCol="0" anchor="t"/>
          <a:lstStyle/>
          <a:p>
            <a:pPr>
              <a:spcBef>
                <a:spcPts val="1000"/>
              </a:spcBef>
            </a:pPr>
            <a:r>
              <a:rPr lang="en-AU" sz="1800" b="1" dirty="0">
                <a:solidFill>
                  <a:schemeClr val="tx1"/>
                </a:solidFill>
                <a:latin typeface="National 2" panose="02000003000000000000" pitchFamily="50" charset="0"/>
                <a:ea typeface="National Book" panose="02000503000000020004" pitchFamily="2" charset="77"/>
              </a:rPr>
              <a:t>Guidelines </a:t>
            </a:r>
            <a:br>
              <a:rPr lang="en-AU" sz="1800" b="1"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Repository of relevant </a:t>
            </a:r>
            <a:br>
              <a:rPr lang="en-AU" sz="1600"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guidelines about preparing to</a:t>
            </a:r>
            <a:br>
              <a:rPr lang="en-AU" sz="1600"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hire </a:t>
            </a:r>
            <a:r>
              <a:rPr lang="en-AU" sz="1600" dirty="0" err="1">
                <a:solidFill>
                  <a:schemeClr val="tx1"/>
                </a:solidFill>
                <a:latin typeface="National 2" panose="02000003000000000000" pitchFamily="50" charset="0"/>
                <a:ea typeface="National Book" panose="02000503000000020004" pitchFamily="2" charset="77"/>
              </a:rPr>
              <a:t>rangatahi</a:t>
            </a:r>
            <a:r>
              <a:rPr lang="en-AU" sz="1600" dirty="0">
                <a:solidFill>
                  <a:schemeClr val="tx1"/>
                </a:solidFill>
                <a:latin typeface="National 2" panose="02000003000000000000" pitchFamily="50" charset="0"/>
                <a:ea typeface="National Book" panose="02000503000000020004" pitchFamily="2" charset="77"/>
              </a:rPr>
              <a:t> Māori and </a:t>
            </a:r>
            <a:br>
              <a:rPr lang="en-AU" sz="1600"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Pacific youth.</a:t>
            </a:r>
          </a:p>
          <a:p>
            <a:pPr>
              <a:spcBef>
                <a:spcPts val="1000"/>
              </a:spcBef>
            </a:pPr>
            <a:endParaRPr lang="en-AU" sz="1800" dirty="0">
              <a:solidFill>
                <a:schemeClr val="tx1"/>
              </a:solidFill>
              <a:latin typeface="National 2" panose="02000003000000000000" pitchFamily="50" charset="0"/>
              <a:ea typeface="National Book" panose="02000503000000020004" pitchFamily="2" charset="77"/>
            </a:endParaRPr>
          </a:p>
        </p:txBody>
      </p:sp>
      <p:sp>
        <p:nvSpPr>
          <p:cNvPr id="9" name="Rounded Rectangle 2102">
            <a:extLst>
              <a:ext uri="{FF2B5EF4-FFF2-40B4-BE49-F238E27FC236}">
                <a16:creationId xmlns:a16="http://schemas.microsoft.com/office/drawing/2014/main" id="{CFEBA73E-F89E-133C-8EEF-57597DE8F382}"/>
              </a:ext>
            </a:extLst>
          </p:cNvPr>
          <p:cNvSpPr/>
          <p:nvPr/>
        </p:nvSpPr>
        <p:spPr>
          <a:xfrm>
            <a:off x="4389290" y="878231"/>
            <a:ext cx="3353806" cy="1560133"/>
          </a:xfrm>
          <a:prstGeom prst="roundRect">
            <a:avLst>
              <a:gd name="adj" fmla="val 9146"/>
            </a:avLst>
          </a:prstGeom>
          <a:solidFill>
            <a:srgbClr val="CCEDED"/>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80000" bIns="108000" rtlCol="0" anchor="t"/>
          <a:lstStyle/>
          <a:p>
            <a:pPr>
              <a:lnSpc>
                <a:spcPct val="110000"/>
              </a:lnSpc>
              <a:spcBef>
                <a:spcPts val="400"/>
              </a:spcBef>
            </a:pPr>
            <a:r>
              <a:rPr lang="en-AU" sz="1800" b="1" dirty="0">
                <a:solidFill>
                  <a:schemeClr val="tx1">
                    <a:lumMod val="95000"/>
                    <a:lumOff val="5000"/>
                  </a:schemeClr>
                </a:solidFill>
                <a:latin typeface="National 2" panose="02000003000000000000" pitchFamily="50" charset="0"/>
                <a:ea typeface="National Book" panose="02000503000000020004" pitchFamily="2" charset="77"/>
              </a:rPr>
              <a:t>Snapshots </a:t>
            </a:r>
          </a:p>
          <a:p>
            <a:pPr>
              <a:lnSpc>
                <a:spcPct val="110000"/>
              </a:lnSpc>
              <a:spcBef>
                <a:spcPts val="400"/>
              </a:spcBef>
            </a:pPr>
            <a:r>
              <a:rPr lang="en-AU" sz="1600" dirty="0">
                <a:solidFill>
                  <a:schemeClr val="tx1">
                    <a:lumMod val="95000"/>
                    <a:lumOff val="5000"/>
                  </a:schemeClr>
                </a:solidFill>
                <a:latin typeface="National 2" panose="02000003000000000000" pitchFamily="50" charset="0"/>
                <a:ea typeface="National Book" panose="02000503000000020004" pitchFamily="2" charset="77"/>
              </a:rPr>
              <a:t>Anecdotes from employers</a:t>
            </a:r>
            <a:br>
              <a:rPr lang="en-AU" sz="1600" dirty="0">
                <a:latin typeface="National 2" panose="02000003000000000000" pitchFamily="50" charset="0"/>
                <a:ea typeface="National Book" panose="02000503000000020004" pitchFamily="2" charset="77"/>
              </a:rPr>
            </a:br>
            <a:r>
              <a:rPr lang="en-AU" sz="1600" dirty="0">
                <a:solidFill>
                  <a:schemeClr val="tx1">
                    <a:lumMod val="95000"/>
                    <a:lumOff val="5000"/>
                  </a:schemeClr>
                </a:solidFill>
                <a:latin typeface="National 2" panose="02000003000000000000" pitchFamily="50" charset="0"/>
                <a:ea typeface="National Book" panose="02000503000000020004" pitchFamily="2" charset="77"/>
              </a:rPr>
              <a:t>about how they prepared to </a:t>
            </a:r>
            <a:br>
              <a:rPr lang="en-AU" sz="1600" dirty="0">
                <a:latin typeface="National 2" panose="02000003000000000000" pitchFamily="50" charset="0"/>
                <a:ea typeface="National Book" panose="02000503000000020004" pitchFamily="2" charset="77"/>
              </a:rPr>
            </a:br>
            <a:r>
              <a:rPr lang="en-AU" sz="1600" dirty="0">
                <a:solidFill>
                  <a:schemeClr val="tx1">
                    <a:lumMod val="95000"/>
                    <a:lumOff val="5000"/>
                  </a:schemeClr>
                </a:solidFill>
                <a:latin typeface="National 2" panose="02000003000000000000" pitchFamily="50" charset="0"/>
                <a:ea typeface="National Book" panose="02000503000000020004" pitchFamily="2" charset="77"/>
              </a:rPr>
              <a:t>recruit </a:t>
            </a:r>
            <a:r>
              <a:rPr lang="en-AU" sz="1600" dirty="0" err="1">
                <a:solidFill>
                  <a:schemeClr val="tx1">
                    <a:lumMod val="95000"/>
                    <a:lumOff val="5000"/>
                  </a:schemeClr>
                </a:solidFill>
                <a:latin typeface="National 2" panose="02000003000000000000" pitchFamily="50" charset="0"/>
                <a:ea typeface="National Book" panose="02000503000000020004" pitchFamily="2" charset="77"/>
              </a:rPr>
              <a:t>rangatahi</a:t>
            </a:r>
            <a:r>
              <a:rPr lang="en-AU" sz="1600" dirty="0">
                <a:solidFill>
                  <a:schemeClr val="tx1">
                    <a:lumMod val="95000"/>
                    <a:lumOff val="5000"/>
                  </a:schemeClr>
                </a:solidFill>
                <a:latin typeface="National 2" panose="02000003000000000000" pitchFamily="50" charset="0"/>
                <a:ea typeface="National Book" panose="02000503000000020004" pitchFamily="2" charset="77"/>
              </a:rPr>
              <a:t> Māori and </a:t>
            </a:r>
            <a:br>
              <a:rPr lang="en-AU" sz="1600" dirty="0">
                <a:latin typeface="National 2" panose="02000003000000000000" pitchFamily="50" charset="0"/>
                <a:ea typeface="National Book" panose="02000503000000020004" pitchFamily="2" charset="77"/>
              </a:rPr>
            </a:br>
            <a:r>
              <a:rPr lang="en-AU" sz="1600" dirty="0">
                <a:solidFill>
                  <a:schemeClr val="tx1">
                    <a:lumMod val="95000"/>
                    <a:lumOff val="5000"/>
                  </a:schemeClr>
                </a:solidFill>
                <a:latin typeface="National 2" panose="02000003000000000000" pitchFamily="50" charset="0"/>
                <a:ea typeface="National Book" panose="02000503000000020004" pitchFamily="2" charset="77"/>
              </a:rPr>
              <a:t>Pacific youth.</a:t>
            </a:r>
          </a:p>
          <a:p>
            <a:pPr>
              <a:lnSpc>
                <a:spcPct val="110000"/>
              </a:lnSpc>
              <a:spcBef>
                <a:spcPts val="400"/>
              </a:spcBef>
            </a:pPr>
            <a:endParaRPr lang="en-AU" sz="1600" dirty="0">
              <a:solidFill>
                <a:schemeClr val="tx1">
                  <a:lumMod val="95000"/>
                  <a:lumOff val="5000"/>
                </a:schemeClr>
              </a:solidFill>
              <a:latin typeface="National 2" panose="02000003000000000000" pitchFamily="50" charset="0"/>
              <a:ea typeface="National Book" panose="02000503000000020004" pitchFamily="2" charset="77"/>
            </a:endParaRPr>
          </a:p>
        </p:txBody>
      </p:sp>
      <p:sp>
        <p:nvSpPr>
          <p:cNvPr id="12" name="Rounded Rectangle 2105">
            <a:extLst>
              <a:ext uri="{FF2B5EF4-FFF2-40B4-BE49-F238E27FC236}">
                <a16:creationId xmlns:a16="http://schemas.microsoft.com/office/drawing/2014/main" id="{C53F9BC9-E7F1-2200-2C67-AEB30E09EB8F}"/>
              </a:ext>
            </a:extLst>
          </p:cNvPr>
          <p:cNvSpPr/>
          <p:nvPr/>
        </p:nvSpPr>
        <p:spPr>
          <a:xfrm>
            <a:off x="421637" y="2081893"/>
            <a:ext cx="3353805" cy="1560133"/>
          </a:xfrm>
          <a:prstGeom prst="roundRect">
            <a:avLst>
              <a:gd name="adj" fmla="val 9146"/>
            </a:avLst>
          </a:prstGeom>
          <a:solidFill>
            <a:schemeClr val="accent4">
              <a:lumMod val="40000"/>
              <a:lumOff val="60000"/>
            </a:schemeClr>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80000" bIns="108000" rtlCol="0" anchor="t"/>
          <a:lstStyle/>
          <a:p>
            <a:pPr>
              <a:lnSpc>
                <a:spcPct val="110000"/>
              </a:lnSpc>
              <a:spcBef>
                <a:spcPts val="1000"/>
              </a:spcBef>
            </a:pPr>
            <a:r>
              <a:rPr lang="en-AU" sz="1800" b="1">
                <a:solidFill>
                  <a:schemeClr val="tx1"/>
                </a:solidFill>
                <a:latin typeface="National 2" panose="02000003000000000000" pitchFamily="50" charset="0"/>
                <a:ea typeface="National Book" panose="02000503000000020004" pitchFamily="2" charset="77"/>
              </a:rPr>
              <a:t>Top 5 things you can do </a:t>
            </a:r>
            <a:br>
              <a:rPr lang="en-AU" sz="1800" b="1">
                <a:latin typeface="National 2" panose="02000003000000000000" pitchFamily="50" charset="0"/>
                <a:ea typeface="National Book" panose="02000503000000020004" pitchFamily="2" charset="77"/>
              </a:rPr>
            </a:br>
            <a:r>
              <a:rPr lang="en-AU" sz="1600">
                <a:solidFill>
                  <a:schemeClr val="tx1"/>
                </a:solidFill>
                <a:latin typeface="National 2" panose="02000003000000000000" pitchFamily="50" charset="0"/>
                <a:ea typeface="National Book" panose="02000503000000020004" pitchFamily="2" charset="77"/>
              </a:rPr>
              <a:t>The top 5 tips to get you</a:t>
            </a:r>
            <a:br>
              <a:rPr lang="en-AU" sz="1600">
                <a:latin typeface="National 2" panose="02000003000000000000" pitchFamily="50" charset="0"/>
                <a:ea typeface="National Book" panose="02000503000000020004" pitchFamily="2" charset="77"/>
              </a:rPr>
            </a:br>
            <a:r>
              <a:rPr lang="en-AU" sz="1600">
                <a:solidFill>
                  <a:schemeClr val="tx1"/>
                </a:solidFill>
                <a:latin typeface="National 2" panose="02000003000000000000" pitchFamily="50" charset="0"/>
                <a:ea typeface="National Book" panose="02000503000000020004" pitchFamily="2" charset="77"/>
              </a:rPr>
              <a:t> started when it comes to </a:t>
            </a:r>
            <a:br>
              <a:rPr lang="en-AU" sz="1600">
                <a:latin typeface="National 2" panose="02000003000000000000" pitchFamily="50" charset="0"/>
                <a:ea typeface="National Book" panose="02000503000000020004" pitchFamily="2" charset="77"/>
              </a:rPr>
            </a:br>
            <a:r>
              <a:rPr lang="en-AU" sz="1600">
                <a:solidFill>
                  <a:schemeClr val="tx1"/>
                </a:solidFill>
                <a:latin typeface="National 2" panose="02000003000000000000" pitchFamily="50" charset="0"/>
                <a:ea typeface="National Book" panose="02000503000000020004" pitchFamily="2" charset="77"/>
              </a:rPr>
              <a:t>preparing to recruit </a:t>
            </a:r>
            <a:r>
              <a:rPr lang="en-AU" sz="1600" dirty="0" err="1">
                <a:solidFill>
                  <a:schemeClr val="tx1"/>
                </a:solidFill>
                <a:latin typeface="National 2" panose="02000003000000000000" pitchFamily="50" charset="0"/>
                <a:ea typeface="National Book" panose="02000503000000020004" pitchFamily="2" charset="77"/>
              </a:rPr>
              <a:t>rangatahi</a:t>
            </a:r>
            <a:r>
              <a:rPr lang="en-AU" sz="1600" dirty="0">
                <a:solidFill>
                  <a:schemeClr val="tx1"/>
                </a:solidFill>
                <a:latin typeface="National 2" panose="02000003000000000000" pitchFamily="50" charset="0"/>
                <a:ea typeface="National Book" panose="02000503000000020004" pitchFamily="2" charset="77"/>
              </a:rPr>
              <a:t> Māori and Pacific youth.</a:t>
            </a:r>
          </a:p>
          <a:p>
            <a:pPr>
              <a:lnSpc>
                <a:spcPct val="110000"/>
              </a:lnSpc>
              <a:spcBef>
                <a:spcPts val="1000"/>
              </a:spcBef>
            </a:pPr>
            <a:endParaRPr lang="en-AU" sz="1600" dirty="0">
              <a:solidFill>
                <a:schemeClr val="tx1"/>
              </a:solidFill>
              <a:latin typeface="National 2" panose="02000003000000000000" pitchFamily="50" charset="0"/>
              <a:ea typeface="National Book" panose="02000503000000020004" pitchFamily="2" charset="77"/>
            </a:endParaRPr>
          </a:p>
        </p:txBody>
      </p:sp>
      <p:sp>
        <p:nvSpPr>
          <p:cNvPr id="17" name="Rounded Rectangle 2086">
            <a:extLst>
              <a:ext uri="{FF2B5EF4-FFF2-40B4-BE49-F238E27FC236}">
                <a16:creationId xmlns:a16="http://schemas.microsoft.com/office/drawing/2014/main" id="{8DF1A048-C3D0-80DC-EB2B-F7D97074EDB7}"/>
              </a:ext>
            </a:extLst>
          </p:cNvPr>
          <p:cNvSpPr/>
          <p:nvPr/>
        </p:nvSpPr>
        <p:spPr>
          <a:xfrm>
            <a:off x="8333514" y="1676856"/>
            <a:ext cx="3353805" cy="1560133"/>
          </a:xfrm>
          <a:prstGeom prst="roundRect">
            <a:avLst>
              <a:gd name="adj" fmla="val 9146"/>
            </a:avLst>
          </a:prstGeom>
          <a:solidFill>
            <a:schemeClr val="accent4">
              <a:lumMod val="40000"/>
              <a:lumOff val="60000"/>
            </a:schemeClr>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80000" bIns="108000" rtlCol="0" anchor="t"/>
          <a:lstStyle/>
          <a:p>
            <a:pPr>
              <a:spcBef>
                <a:spcPts val="1000"/>
              </a:spcBef>
            </a:pPr>
            <a:r>
              <a:rPr lang="en-AU" sz="1800" b="1" dirty="0">
                <a:solidFill>
                  <a:schemeClr val="tx1"/>
                </a:solidFill>
                <a:latin typeface="National 2" panose="02000003000000000000" pitchFamily="50" charset="0"/>
                <a:ea typeface="National Book" panose="02000503000000020004" pitchFamily="2" charset="77"/>
              </a:rPr>
              <a:t>In depth case studies </a:t>
            </a:r>
            <a:br>
              <a:rPr lang="en-AU" sz="1800" b="1"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Relevant case studies from employers focused on preparing to recruit </a:t>
            </a:r>
            <a:r>
              <a:rPr lang="en-AU" sz="1600" dirty="0" err="1">
                <a:solidFill>
                  <a:schemeClr val="tx1"/>
                </a:solidFill>
                <a:latin typeface="National 2" panose="02000003000000000000" pitchFamily="50" charset="0"/>
                <a:ea typeface="National Book" panose="02000503000000020004" pitchFamily="2" charset="77"/>
              </a:rPr>
              <a:t>rangatahi</a:t>
            </a:r>
            <a:r>
              <a:rPr lang="en-AU" sz="1600" dirty="0">
                <a:solidFill>
                  <a:schemeClr val="tx1"/>
                </a:solidFill>
                <a:latin typeface="National 2" panose="02000003000000000000" pitchFamily="50" charset="0"/>
                <a:ea typeface="National Book" panose="02000503000000020004" pitchFamily="2" charset="77"/>
              </a:rPr>
              <a:t> Māori and </a:t>
            </a:r>
            <a:br>
              <a:rPr lang="en-AU" sz="1600"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Pacific youth.</a:t>
            </a:r>
          </a:p>
          <a:p>
            <a:pPr>
              <a:spcBef>
                <a:spcPts val="1000"/>
              </a:spcBef>
            </a:pPr>
            <a:endParaRPr lang="en-AU" sz="2000" b="1" dirty="0">
              <a:solidFill>
                <a:schemeClr val="tx1"/>
              </a:solidFill>
              <a:latin typeface="National 2" panose="02000003000000000000" pitchFamily="50" charset="0"/>
              <a:ea typeface="National Book" panose="02000503000000020004" pitchFamily="2" charset="77"/>
            </a:endParaRPr>
          </a:p>
        </p:txBody>
      </p:sp>
      <p:sp>
        <p:nvSpPr>
          <p:cNvPr id="18" name="TextBox 17">
            <a:extLst>
              <a:ext uri="{FF2B5EF4-FFF2-40B4-BE49-F238E27FC236}">
                <a16:creationId xmlns:a16="http://schemas.microsoft.com/office/drawing/2014/main" id="{61F27B68-657D-E8CA-08F7-7348AC63C065}"/>
              </a:ext>
            </a:extLst>
          </p:cNvPr>
          <p:cNvSpPr txBox="1"/>
          <p:nvPr/>
        </p:nvSpPr>
        <p:spPr>
          <a:xfrm>
            <a:off x="5903115" y="3297476"/>
            <a:ext cx="4107302" cy="307777"/>
          </a:xfrm>
          <a:prstGeom prst="rect">
            <a:avLst/>
          </a:prstGeom>
          <a:noFill/>
        </p:spPr>
        <p:txBody>
          <a:bodyPr wrap="square">
            <a:spAutoFit/>
          </a:bodyPr>
          <a:lstStyle/>
          <a:p>
            <a:pPr>
              <a:spcBef>
                <a:spcPts val="1000"/>
              </a:spcBef>
            </a:pPr>
            <a:endParaRPr lang="en-AU" sz="1400" b="1">
              <a:solidFill>
                <a:schemeClr val="tx1"/>
              </a:solidFill>
              <a:latin typeface="National 2" panose="02000003000000000000" pitchFamily="50" charset="0"/>
              <a:ea typeface="National Book" panose="02000503000000020004" pitchFamily="2" charset="77"/>
            </a:endParaRPr>
          </a:p>
        </p:txBody>
      </p:sp>
      <p:grpSp>
        <p:nvGrpSpPr>
          <p:cNvPr id="35" name="Group 34">
            <a:extLst>
              <a:ext uri="{FF2B5EF4-FFF2-40B4-BE49-F238E27FC236}">
                <a16:creationId xmlns:a16="http://schemas.microsoft.com/office/drawing/2014/main" id="{A58C5718-7E08-3273-3AB4-BC7613C6B2D1}"/>
              </a:ext>
            </a:extLst>
          </p:cNvPr>
          <p:cNvGrpSpPr/>
          <p:nvPr/>
        </p:nvGrpSpPr>
        <p:grpSpPr>
          <a:xfrm>
            <a:off x="10896632" y="1335800"/>
            <a:ext cx="912420" cy="847191"/>
            <a:chOff x="8916168" y="2186311"/>
            <a:chExt cx="912420" cy="847191"/>
          </a:xfrm>
        </p:grpSpPr>
        <p:sp>
          <p:nvSpPr>
            <p:cNvPr id="33" name="Oval 32">
              <a:extLst>
                <a:ext uri="{FF2B5EF4-FFF2-40B4-BE49-F238E27FC236}">
                  <a16:creationId xmlns:a16="http://schemas.microsoft.com/office/drawing/2014/main" id="{52D14F3B-95F0-F022-D54D-E682A8A45481}"/>
                </a:ext>
              </a:extLst>
            </p:cNvPr>
            <p:cNvSpPr/>
            <p:nvPr/>
          </p:nvSpPr>
          <p:spPr>
            <a:xfrm>
              <a:off x="8916168" y="2186311"/>
              <a:ext cx="912420" cy="847191"/>
            </a:xfrm>
            <a:prstGeom prst="ellipse">
              <a:avLst/>
            </a:prstGeom>
            <a:solidFill>
              <a:schemeClr val="bg1"/>
            </a:solid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US" sz="1000">
                <a:solidFill>
                  <a:schemeClr val="tx1"/>
                </a:solidFill>
                <a:latin typeface="National 2" panose="02000003000000000000" pitchFamily="50" charset="0"/>
                <a:ea typeface="National Book" panose="02000503000000020004" pitchFamily="2" charset="77"/>
              </a:endParaRPr>
            </a:p>
          </p:txBody>
        </p:sp>
        <p:pic>
          <p:nvPicPr>
            <p:cNvPr id="20" name="Graphic 19">
              <a:extLst>
                <a:ext uri="{FF2B5EF4-FFF2-40B4-BE49-F238E27FC236}">
                  <a16:creationId xmlns:a16="http://schemas.microsoft.com/office/drawing/2014/main" id="{BA383504-C128-8947-7B27-2FC6F13E6F65}"/>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9052682" y="2326840"/>
              <a:ext cx="639392" cy="574980"/>
            </a:xfrm>
            <a:prstGeom prst="rect">
              <a:avLst/>
            </a:prstGeom>
          </p:spPr>
        </p:pic>
      </p:grpSp>
      <p:pic>
        <p:nvPicPr>
          <p:cNvPr id="21" name="Graphic 20">
            <a:extLst>
              <a:ext uri="{FF2B5EF4-FFF2-40B4-BE49-F238E27FC236}">
                <a16:creationId xmlns:a16="http://schemas.microsoft.com/office/drawing/2014/main" id="{0D0ADC07-00B4-2616-C66E-0E76F1E976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35995" y="5763871"/>
            <a:ext cx="766379" cy="766379"/>
          </a:xfrm>
          <a:prstGeom prst="rect">
            <a:avLst/>
          </a:prstGeom>
        </p:spPr>
      </p:pic>
      <p:grpSp>
        <p:nvGrpSpPr>
          <p:cNvPr id="25" name="Group 24">
            <a:extLst>
              <a:ext uri="{FF2B5EF4-FFF2-40B4-BE49-F238E27FC236}">
                <a16:creationId xmlns:a16="http://schemas.microsoft.com/office/drawing/2014/main" id="{E8EBD2CF-C5B3-D0A1-0D17-825BAC69E01C}"/>
              </a:ext>
            </a:extLst>
          </p:cNvPr>
          <p:cNvGrpSpPr/>
          <p:nvPr/>
        </p:nvGrpSpPr>
        <p:grpSpPr>
          <a:xfrm>
            <a:off x="3245232" y="1658297"/>
            <a:ext cx="912420" cy="847191"/>
            <a:chOff x="3710253" y="3487489"/>
            <a:chExt cx="912420" cy="847191"/>
          </a:xfrm>
        </p:grpSpPr>
        <p:sp>
          <p:nvSpPr>
            <p:cNvPr id="23" name="Oval 22">
              <a:extLst>
                <a:ext uri="{FF2B5EF4-FFF2-40B4-BE49-F238E27FC236}">
                  <a16:creationId xmlns:a16="http://schemas.microsoft.com/office/drawing/2014/main" id="{EFCBD8EB-7031-113D-376E-6EF80D9BC03B}"/>
                </a:ext>
              </a:extLst>
            </p:cNvPr>
            <p:cNvSpPr/>
            <p:nvPr/>
          </p:nvSpPr>
          <p:spPr>
            <a:xfrm>
              <a:off x="3710253" y="3487489"/>
              <a:ext cx="912420" cy="847191"/>
            </a:xfrm>
            <a:prstGeom prst="ellipse">
              <a:avLst/>
            </a:prstGeom>
            <a:solidFill>
              <a:schemeClr val="bg1"/>
            </a:solid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US" sz="1000">
                <a:solidFill>
                  <a:schemeClr val="tx1"/>
                </a:solidFill>
                <a:latin typeface="National 2" panose="02000003000000000000" pitchFamily="50" charset="0"/>
                <a:ea typeface="National Book" panose="02000503000000020004" pitchFamily="2" charset="77"/>
              </a:endParaRPr>
            </a:p>
          </p:txBody>
        </p:sp>
        <p:pic>
          <p:nvPicPr>
            <p:cNvPr id="24" name="Graphic 23">
              <a:extLst>
                <a:ext uri="{FF2B5EF4-FFF2-40B4-BE49-F238E27FC236}">
                  <a16:creationId xmlns:a16="http://schemas.microsoft.com/office/drawing/2014/main" id="{B2FB3CAE-EB24-BB6F-B7D8-154B852EB8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78748" y="3623369"/>
              <a:ext cx="575429" cy="575429"/>
            </a:xfrm>
            <a:prstGeom prst="rect">
              <a:avLst/>
            </a:prstGeom>
          </p:spPr>
        </p:pic>
      </p:grpSp>
      <p:sp>
        <p:nvSpPr>
          <p:cNvPr id="38" name="Rounded Rectangle 2096">
            <a:extLst>
              <a:ext uri="{FF2B5EF4-FFF2-40B4-BE49-F238E27FC236}">
                <a16:creationId xmlns:a16="http://schemas.microsoft.com/office/drawing/2014/main" id="{E2175193-A0C8-DCB0-10F5-2937FB962109}"/>
              </a:ext>
            </a:extLst>
          </p:cNvPr>
          <p:cNvSpPr/>
          <p:nvPr/>
        </p:nvSpPr>
        <p:spPr>
          <a:xfrm>
            <a:off x="4335892" y="2906027"/>
            <a:ext cx="3353805" cy="1560133"/>
          </a:xfrm>
          <a:prstGeom prst="roundRect">
            <a:avLst>
              <a:gd name="adj" fmla="val 9146"/>
            </a:avLst>
          </a:prstGeom>
          <a:solidFill>
            <a:schemeClr val="accent4">
              <a:lumMod val="40000"/>
              <a:lumOff val="60000"/>
            </a:schemeClr>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80000" bIns="108000" rtlCol="0" anchor="t"/>
          <a:lstStyle/>
          <a:p>
            <a:pPr>
              <a:spcBef>
                <a:spcPts val="1000"/>
              </a:spcBef>
            </a:pPr>
            <a:r>
              <a:rPr lang="en-AU" sz="1800" b="1" dirty="0">
                <a:solidFill>
                  <a:schemeClr val="tx1"/>
                </a:solidFill>
                <a:latin typeface="National 2" panose="02000003000000000000" pitchFamily="50" charset="0"/>
                <a:ea typeface="National Book" panose="02000503000000020004" pitchFamily="2" charset="77"/>
              </a:rPr>
              <a:t>Development programmes </a:t>
            </a:r>
            <a:br>
              <a:rPr lang="en-AU" sz="1800" b="1"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Sign up to the available </a:t>
            </a:r>
            <a:br>
              <a:rPr lang="en-AU" sz="1600"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programmes to better prepare </a:t>
            </a:r>
            <a:br>
              <a:rPr lang="en-AU" sz="1600"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for recruiting </a:t>
            </a:r>
            <a:r>
              <a:rPr lang="en-AU" sz="1600" dirty="0" err="1">
                <a:solidFill>
                  <a:schemeClr val="tx1"/>
                </a:solidFill>
                <a:latin typeface="National 2" panose="02000003000000000000" pitchFamily="50" charset="0"/>
                <a:ea typeface="National Book" panose="02000503000000020004" pitchFamily="2" charset="77"/>
              </a:rPr>
              <a:t>rangatahi</a:t>
            </a:r>
            <a:r>
              <a:rPr lang="en-AU" sz="1600" dirty="0">
                <a:solidFill>
                  <a:schemeClr val="tx1"/>
                </a:solidFill>
                <a:latin typeface="National 2" panose="02000003000000000000" pitchFamily="50" charset="0"/>
                <a:ea typeface="National Book" panose="02000503000000020004" pitchFamily="2" charset="77"/>
              </a:rPr>
              <a:t> Māori </a:t>
            </a:r>
            <a:br>
              <a:rPr lang="en-AU" sz="1600" dirty="0">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and Pacific youth.</a:t>
            </a:r>
          </a:p>
          <a:p>
            <a:pPr>
              <a:spcBef>
                <a:spcPts val="1000"/>
              </a:spcBef>
            </a:pPr>
            <a:endParaRPr lang="en-AU" sz="1800" b="1" dirty="0">
              <a:solidFill>
                <a:schemeClr val="tx1"/>
              </a:solidFill>
              <a:latin typeface="National 2" panose="02000003000000000000" pitchFamily="50" charset="0"/>
              <a:ea typeface="National Book" panose="02000503000000020004" pitchFamily="2" charset="77"/>
            </a:endParaRPr>
          </a:p>
        </p:txBody>
      </p:sp>
      <p:sp>
        <p:nvSpPr>
          <p:cNvPr id="40" name="Rounded Rectangle 2102">
            <a:extLst>
              <a:ext uri="{FF2B5EF4-FFF2-40B4-BE49-F238E27FC236}">
                <a16:creationId xmlns:a16="http://schemas.microsoft.com/office/drawing/2014/main" id="{2B10592B-3358-585C-FF2A-0D7D5C0F96D0}"/>
              </a:ext>
            </a:extLst>
          </p:cNvPr>
          <p:cNvSpPr/>
          <p:nvPr/>
        </p:nvSpPr>
        <p:spPr>
          <a:xfrm>
            <a:off x="4369761" y="4910058"/>
            <a:ext cx="3353806" cy="1560133"/>
          </a:xfrm>
          <a:prstGeom prst="roundRect">
            <a:avLst>
              <a:gd name="adj" fmla="val 9146"/>
            </a:avLst>
          </a:prstGeom>
          <a:solidFill>
            <a:schemeClr val="accent4">
              <a:lumMod val="40000"/>
              <a:lumOff val="60000"/>
            </a:schemeClr>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80000" bIns="108000" rtlCol="0" anchor="t"/>
          <a:lstStyle/>
          <a:p>
            <a:pPr>
              <a:lnSpc>
                <a:spcPct val="110000"/>
              </a:lnSpc>
              <a:spcBef>
                <a:spcPts val="400"/>
              </a:spcBef>
            </a:pPr>
            <a:r>
              <a:rPr lang="en-AU" sz="1800" b="1" dirty="0">
                <a:solidFill>
                  <a:schemeClr val="tx1">
                    <a:lumMod val="95000"/>
                    <a:lumOff val="5000"/>
                  </a:schemeClr>
                </a:solidFill>
                <a:latin typeface="National 2" panose="02000003000000000000" pitchFamily="50" charset="0"/>
                <a:ea typeface="National Book" panose="02000503000000020004" pitchFamily="2" charset="77"/>
              </a:rPr>
              <a:t>Youth Voice</a:t>
            </a:r>
          </a:p>
          <a:p>
            <a:pPr>
              <a:lnSpc>
                <a:spcPct val="110000"/>
              </a:lnSpc>
              <a:spcBef>
                <a:spcPts val="400"/>
              </a:spcBef>
            </a:pPr>
            <a:r>
              <a:rPr lang="en-AU" sz="1600" dirty="0">
                <a:solidFill>
                  <a:schemeClr val="tx1">
                    <a:lumMod val="95000"/>
                    <a:lumOff val="5000"/>
                  </a:schemeClr>
                </a:solidFill>
                <a:latin typeface="National 2" panose="02000003000000000000" pitchFamily="50" charset="0"/>
                <a:ea typeface="National Book" panose="02000503000000020004" pitchFamily="2" charset="77"/>
              </a:rPr>
              <a:t>Anecdotes from </a:t>
            </a:r>
            <a:r>
              <a:rPr lang="en-AU" sz="1600" dirty="0" err="1">
                <a:solidFill>
                  <a:schemeClr val="tx1">
                    <a:lumMod val="95000"/>
                    <a:lumOff val="5000"/>
                  </a:schemeClr>
                </a:solidFill>
                <a:latin typeface="National 2" panose="02000003000000000000" pitchFamily="50" charset="0"/>
                <a:ea typeface="National Book" panose="02000503000000020004" pitchFamily="2" charset="77"/>
              </a:rPr>
              <a:t>rangatahi</a:t>
            </a:r>
            <a:r>
              <a:rPr lang="en-AU" sz="1600" dirty="0">
                <a:solidFill>
                  <a:schemeClr val="tx1">
                    <a:lumMod val="95000"/>
                    <a:lumOff val="5000"/>
                  </a:schemeClr>
                </a:solidFill>
                <a:latin typeface="National 2" panose="02000003000000000000" pitchFamily="50" charset="0"/>
                <a:ea typeface="National Book" panose="02000503000000020004" pitchFamily="2" charset="77"/>
              </a:rPr>
              <a:t> Māori and Pacific youth on what works </a:t>
            </a:r>
          </a:p>
          <a:p>
            <a:pPr>
              <a:lnSpc>
                <a:spcPct val="110000"/>
              </a:lnSpc>
              <a:spcBef>
                <a:spcPts val="400"/>
              </a:spcBef>
            </a:pPr>
            <a:r>
              <a:rPr lang="en-AU" sz="1600" dirty="0">
                <a:solidFill>
                  <a:schemeClr val="tx1">
                    <a:lumMod val="95000"/>
                    <a:lumOff val="5000"/>
                  </a:schemeClr>
                </a:solidFill>
                <a:latin typeface="National 2" panose="02000003000000000000" pitchFamily="50" charset="0"/>
                <a:ea typeface="National Book" panose="02000503000000020004" pitchFamily="2" charset="77"/>
              </a:rPr>
              <a:t>for them in the workplace.</a:t>
            </a:r>
          </a:p>
          <a:p>
            <a:pPr>
              <a:lnSpc>
                <a:spcPct val="110000"/>
              </a:lnSpc>
              <a:spcBef>
                <a:spcPts val="400"/>
              </a:spcBef>
            </a:pPr>
            <a:endParaRPr lang="en-AU" sz="1600" dirty="0">
              <a:solidFill>
                <a:schemeClr val="tx1">
                  <a:lumMod val="95000"/>
                  <a:lumOff val="5000"/>
                </a:schemeClr>
              </a:solidFill>
              <a:latin typeface="National Book" panose="02000503000000020004" pitchFamily="2" charset="77"/>
              <a:ea typeface="National Book" panose="02000503000000020004" pitchFamily="2" charset="77"/>
            </a:endParaRPr>
          </a:p>
        </p:txBody>
      </p:sp>
      <p:sp>
        <p:nvSpPr>
          <p:cNvPr id="43" name="Rounded Rectangle 2089">
            <a:extLst>
              <a:ext uri="{FF2B5EF4-FFF2-40B4-BE49-F238E27FC236}">
                <a16:creationId xmlns:a16="http://schemas.microsoft.com/office/drawing/2014/main" id="{1A96FF4D-9455-D0BE-FD57-CD1BBB60B798}"/>
              </a:ext>
            </a:extLst>
          </p:cNvPr>
          <p:cNvSpPr/>
          <p:nvPr/>
        </p:nvSpPr>
        <p:spPr>
          <a:xfrm>
            <a:off x="395523" y="4129992"/>
            <a:ext cx="3353805" cy="1560133"/>
          </a:xfrm>
          <a:prstGeom prst="roundRect">
            <a:avLst>
              <a:gd name="adj" fmla="val 9146"/>
            </a:avLst>
          </a:prstGeom>
          <a:solidFill>
            <a:schemeClr val="accent4">
              <a:lumMod val="40000"/>
              <a:lumOff val="60000"/>
            </a:schemeClr>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80000" bIns="108000" rtlCol="0" anchor="t"/>
          <a:lstStyle/>
          <a:p>
            <a:pPr>
              <a:spcBef>
                <a:spcPts val="1000"/>
              </a:spcBef>
            </a:pPr>
            <a:r>
              <a:rPr lang="en-AU" sz="1800" b="1" dirty="0">
                <a:solidFill>
                  <a:schemeClr val="tx1"/>
                </a:solidFill>
                <a:latin typeface="National 2" panose="02000003000000000000" pitchFamily="50" charset="0"/>
                <a:ea typeface="National Book" panose="02000503000000020004" pitchFamily="2" charset="77"/>
              </a:rPr>
              <a:t>Who can help</a:t>
            </a:r>
            <a:br>
              <a:rPr lang="en-AU" sz="1800" b="1" dirty="0">
                <a:solidFill>
                  <a:schemeClr val="tx1"/>
                </a:solidFill>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Links to relevant organisations </a:t>
            </a:r>
            <a:br>
              <a:rPr lang="en-AU" sz="1600" dirty="0">
                <a:solidFill>
                  <a:schemeClr val="tx1"/>
                </a:solidFill>
                <a:latin typeface="National 2" panose="02000003000000000000" pitchFamily="50" charset="0"/>
                <a:ea typeface="National Book" panose="02000503000000020004" pitchFamily="2" charset="77"/>
              </a:rPr>
            </a:br>
            <a:r>
              <a:rPr lang="en-AU" sz="1600" dirty="0">
                <a:solidFill>
                  <a:schemeClr val="tx1"/>
                </a:solidFill>
                <a:latin typeface="National 2" panose="02000003000000000000" pitchFamily="50" charset="0"/>
                <a:ea typeface="National Book" panose="02000503000000020004" pitchFamily="2" charset="77"/>
              </a:rPr>
              <a:t>who may be able to assist you at this stage. </a:t>
            </a:r>
            <a:endParaRPr lang="en-AU" sz="1800" dirty="0">
              <a:solidFill>
                <a:schemeClr val="tx1"/>
              </a:solidFill>
              <a:latin typeface="National 2" panose="02000003000000000000" pitchFamily="50" charset="0"/>
              <a:ea typeface="National Book" panose="02000503000000020004" pitchFamily="2" charset="77"/>
            </a:endParaRPr>
          </a:p>
        </p:txBody>
      </p:sp>
      <p:sp>
        <p:nvSpPr>
          <p:cNvPr id="47" name="Oval 46">
            <a:extLst>
              <a:ext uri="{FF2B5EF4-FFF2-40B4-BE49-F238E27FC236}">
                <a16:creationId xmlns:a16="http://schemas.microsoft.com/office/drawing/2014/main" id="{920B9B17-5AC3-AF72-5E5B-A0FEB88B55BA}"/>
              </a:ext>
            </a:extLst>
          </p:cNvPr>
          <p:cNvSpPr/>
          <p:nvPr/>
        </p:nvSpPr>
        <p:spPr>
          <a:xfrm>
            <a:off x="3236413" y="3778027"/>
            <a:ext cx="912420" cy="847191"/>
          </a:xfrm>
          <a:prstGeom prst="ellipse">
            <a:avLst/>
          </a:prstGeom>
          <a:solidFill>
            <a:schemeClr val="bg1"/>
          </a:solid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US" sz="1000">
              <a:solidFill>
                <a:schemeClr val="tx1"/>
              </a:solidFill>
              <a:latin typeface="National 2" panose="02000003000000000000" pitchFamily="50" charset="0"/>
              <a:ea typeface="National Book" panose="02000503000000020004" pitchFamily="2" charset="77"/>
            </a:endParaRPr>
          </a:p>
        </p:txBody>
      </p:sp>
      <p:pic>
        <p:nvPicPr>
          <p:cNvPr id="54" name="Graphic 53" descr="Questions outline">
            <a:extLst>
              <a:ext uri="{FF2B5EF4-FFF2-40B4-BE49-F238E27FC236}">
                <a16:creationId xmlns:a16="http://schemas.microsoft.com/office/drawing/2014/main" id="{48E523B3-B647-94BC-F6AA-D32B4A26D5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55547" y="3855506"/>
            <a:ext cx="674152" cy="674152"/>
          </a:xfrm>
          <a:prstGeom prst="rect">
            <a:avLst/>
          </a:prstGeom>
        </p:spPr>
      </p:pic>
      <p:sp>
        <p:nvSpPr>
          <p:cNvPr id="55" name="Oval 54">
            <a:extLst>
              <a:ext uri="{FF2B5EF4-FFF2-40B4-BE49-F238E27FC236}">
                <a16:creationId xmlns:a16="http://schemas.microsoft.com/office/drawing/2014/main" id="{369CBEB8-800B-8B19-284E-771AE9540410}"/>
              </a:ext>
            </a:extLst>
          </p:cNvPr>
          <p:cNvSpPr/>
          <p:nvPr/>
        </p:nvSpPr>
        <p:spPr>
          <a:xfrm>
            <a:off x="7316692" y="488609"/>
            <a:ext cx="912420" cy="847191"/>
          </a:xfrm>
          <a:prstGeom prst="ellipse">
            <a:avLst/>
          </a:prstGeom>
          <a:solidFill>
            <a:schemeClr val="bg1"/>
          </a:solid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US" sz="1000" dirty="0">
              <a:solidFill>
                <a:schemeClr val="tx1"/>
              </a:solidFill>
              <a:latin typeface="National 2" panose="02000003000000000000" pitchFamily="50" charset="0"/>
              <a:ea typeface="National Book" panose="02000503000000020004" pitchFamily="2" charset="77"/>
            </a:endParaRPr>
          </a:p>
        </p:txBody>
      </p:sp>
      <p:sp>
        <p:nvSpPr>
          <p:cNvPr id="56" name="Oval 55">
            <a:extLst>
              <a:ext uri="{FF2B5EF4-FFF2-40B4-BE49-F238E27FC236}">
                <a16:creationId xmlns:a16="http://schemas.microsoft.com/office/drawing/2014/main" id="{105291AA-C863-00E0-0ECD-3B651F60AFB9}"/>
              </a:ext>
            </a:extLst>
          </p:cNvPr>
          <p:cNvSpPr/>
          <p:nvPr/>
        </p:nvSpPr>
        <p:spPr>
          <a:xfrm>
            <a:off x="7294491" y="2470804"/>
            <a:ext cx="912420" cy="847191"/>
          </a:xfrm>
          <a:prstGeom prst="ellipse">
            <a:avLst/>
          </a:prstGeom>
          <a:solidFill>
            <a:schemeClr val="bg1"/>
          </a:solid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US" sz="1000">
              <a:solidFill>
                <a:schemeClr val="tx1"/>
              </a:solidFill>
              <a:latin typeface="National 2" panose="02000003000000000000" pitchFamily="50" charset="0"/>
              <a:ea typeface="National Book" panose="02000503000000020004" pitchFamily="2" charset="77"/>
            </a:endParaRPr>
          </a:p>
        </p:txBody>
      </p:sp>
      <p:sp>
        <p:nvSpPr>
          <p:cNvPr id="57" name="Oval 56">
            <a:extLst>
              <a:ext uri="{FF2B5EF4-FFF2-40B4-BE49-F238E27FC236}">
                <a16:creationId xmlns:a16="http://schemas.microsoft.com/office/drawing/2014/main" id="{DA3F2FF4-ECAD-F11D-B21B-0715A8C1836D}"/>
              </a:ext>
            </a:extLst>
          </p:cNvPr>
          <p:cNvSpPr/>
          <p:nvPr/>
        </p:nvSpPr>
        <p:spPr>
          <a:xfrm>
            <a:off x="7316692" y="4515726"/>
            <a:ext cx="912420" cy="847191"/>
          </a:xfrm>
          <a:prstGeom prst="ellipse">
            <a:avLst/>
          </a:prstGeom>
          <a:solidFill>
            <a:schemeClr val="bg1"/>
          </a:solid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US" sz="1000">
              <a:solidFill>
                <a:schemeClr val="tx1"/>
              </a:solidFill>
              <a:latin typeface="National 2" panose="02000003000000000000" pitchFamily="50" charset="0"/>
              <a:ea typeface="National Book" panose="02000503000000020004" pitchFamily="2" charset="77"/>
            </a:endParaRPr>
          </a:p>
        </p:txBody>
      </p:sp>
      <p:sp>
        <p:nvSpPr>
          <p:cNvPr id="58" name="Oval 57">
            <a:extLst>
              <a:ext uri="{FF2B5EF4-FFF2-40B4-BE49-F238E27FC236}">
                <a16:creationId xmlns:a16="http://schemas.microsoft.com/office/drawing/2014/main" id="{2E21E336-C24B-6268-99BE-93646616FE76}"/>
              </a:ext>
            </a:extLst>
          </p:cNvPr>
          <p:cNvSpPr/>
          <p:nvPr/>
        </p:nvSpPr>
        <p:spPr>
          <a:xfrm>
            <a:off x="10972444" y="3662419"/>
            <a:ext cx="912420" cy="847191"/>
          </a:xfrm>
          <a:prstGeom prst="ellipse">
            <a:avLst/>
          </a:prstGeom>
          <a:solidFill>
            <a:schemeClr val="bg1"/>
          </a:solid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US" sz="1000">
              <a:solidFill>
                <a:schemeClr val="tx1"/>
              </a:solidFill>
              <a:latin typeface="National 2" panose="02000003000000000000" pitchFamily="50" charset="0"/>
              <a:ea typeface="National Book" panose="02000503000000020004" pitchFamily="2" charset="77"/>
            </a:endParaRPr>
          </a:p>
        </p:txBody>
      </p:sp>
      <p:pic>
        <p:nvPicPr>
          <p:cNvPr id="59" name="Graphic 58" descr="School boy outline">
            <a:extLst>
              <a:ext uri="{FF2B5EF4-FFF2-40B4-BE49-F238E27FC236}">
                <a16:creationId xmlns:a16="http://schemas.microsoft.com/office/drawing/2014/main" id="{AF864338-D5C7-9342-0720-34D14826347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397822" y="4518193"/>
            <a:ext cx="766379" cy="766379"/>
          </a:xfrm>
          <a:prstGeom prst="rect">
            <a:avLst/>
          </a:prstGeom>
        </p:spPr>
      </p:pic>
      <p:pic>
        <p:nvPicPr>
          <p:cNvPr id="60" name="Graphic 59">
            <a:extLst>
              <a:ext uri="{FF2B5EF4-FFF2-40B4-BE49-F238E27FC236}">
                <a16:creationId xmlns:a16="http://schemas.microsoft.com/office/drawing/2014/main" id="{6F1C3DC8-1836-7361-2BBD-045B6ACCF39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045464" y="3721253"/>
            <a:ext cx="766379" cy="766379"/>
          </a:xfrm>
          <a:prstGeom prst="rect">
            <a:avLst/>
          </a:prstGeom>
        </p:spPr>
      </p:pic>
      <p:pic>
        <p:nvPicPr>
          <p:cNvPr id="61" name="Graphic 60">
            <a:extLst>
              <a:ext uri="{FF2B5EF4-FFF2-40B4-BE49-F238E27FC236}">
                <a16:creationId xmlns:a16="http://schemas.microsoft.com/office/drawing/2014/main" id="{12747ED6-1BE4-52F3-1499-C76DF11B18D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68207" y="439028"/>
            <a:ext cx="979944" cy="979944"/>
          </a:xfrm>
          <a:prstGeom prst="rect">
            <a:avLst/>
          </a:prstGeom>
        </p:spPr>
      </p:pic>
      <p:pic>
        <p:nvPicPr>
          <p:cNvPr id="62" name="Graphic 61">
            <a:extLst>
              <a:ext uri="{FF2B5EF4-FFF2-40B4-BE49-F238E27FC236}">
                <a16:creationId xmlns:a16="http://schemas.microsoft.com/office/drawing/2014/main" id="{F22A0EC8-50AC-1A50-1B09-0BBEAB76CD6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417494" y="2532406"/>
            <a:ext cx="666413" cy="666413"/>
          </a:xfrm>
          <a:prstGeom prst="rect">
            <a:avLst/>
          </a:prstGeom>
        </p:spPr>
      </p:pic>
    </p:spTree>
    <p:extLst>
      <p:ext uri="{BB962C8B-B14F-4D97-AF65-F5344CB8AC3E}">
        <p14:creationId xmlns:p14="http://schemas.microsoft.com/office/powerpoint/2010/main" val="96291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E44B4-62CC-4718-93C2-35823FBD77DA}"/>
              </a:ext>
            </a:extLst>
          </p:cNvPr>
          <p:cNvSpPr>
            <a:spLocks noGrp="1"/>
          </p:cNvSpPr>
          <p:nvPr>
            <p:ph type="title"/>
          </p:nvPr>
        </p:nvSpPr>
        <p:spPr>
          <a:xfrm>
            <a:off x="386913" y="769249"/>
            <a:ext cx="7665267" cy="491415"/>
          </a:xfrm>
        </p:spPr>
        <p:txBody>
          <a:bodyPr>
            <a:noAutofit/>
          </a:bodyPr>
          <a:lstStyle/>
          <a:p>
            <a:r>
              <a:rPr lang="mi-NZ" sz="2800" dirty="0" err="1"/>
              <a:t>Toolkit</a:t>
            </a:r>
            <a:r>
              <a:rPr lang="mi-NZ" sz="2800" dirty="0"/>
              <a:t> </a:t>
            </a:r>
            <a:r>
              <a:rPr lang="mi-NZ" sz="2800" dirty="0" err="1"/>
              <a:t>Example</a:t>
            </a:r>
            <a:r>
              <a:rPr lang="mi-NZ" sz="2800" dirty="0"/>
              <a:t>:  </a:t>
            </a:r>
            <a:r>
              <a:rPr lang="mi-NZ" sz="2800" dirty="0" err="1"/>
              <a:t>Recruitment</a:t>
            </a:r>
            <a:r>
              <a:rPr lang="mi-NZ" sz="2800" dirty="0"/>
              <a:t> &amp; </a:t>
            </a:r>
            <a:r>
              <a:rPr lang="mi-NZ" sz="2800" dirty="0" err="1"/>
              <a:t>Onboarding</a:t>
            </a:r>
            <a:r>
              <a:rPr lang="mi-NZ" sz="2800" dirty="0"/>
              <a:t> - </a:t>
            </a:r>
            <a:r>
              <a:rPr lang="mi-NZ" sz="2800" dirty="0" err="1"/>
              <a:t>Snapshots</a:t>
            </a:r>
            <a:endParaRPr lang="en-NZ" sz="2800" dirty="0"/>
          </a:p>
        </p:txBody>
      </p:sp>
      <p:sp>
        <p:nvSpPr>
          <p:cNvPr id="18" name="TextBox 17">
            <a:extLst>
              <a:ext uri="{FF2B5EF4-FFF2-40B4-BE49-F238E27FC236}">
                <a16:creationId xmlns:a16="http://schemas.microsoft.com/office/drawing/2014/main" id="{61F27B68-657D-E8CA-08F7-7348AC63C065}"/>
              </a:ext>
            </a:extLst>
          </p:cNvPr>
          <p:cNvSpPr txBox="1"/>
          <p:nvPr/>
        </p:nvSpPr>
        <p:spPr>
          <a:xfrm>
            <a:off x="5903115" y="3297476"/>
            <a:ext cx="4107302" cy="307777"/>
          </a:xfrm>
          <a:prstGeom prst="rect">
            <a:avLst/>
          </a:prstGeom>
          <a:noFill/>
        </p:spPr>
        <p:txBody>
          <a:bodyPr wrap="square">
            <a:spAutoFit/>
          </a:bodyPr>
          <a:lstStyle/>
          <a:p>
            <a:pPr>
              <a:spcBef>
                <a:spcPts val="1000"/>
              </a:spcBef>
            </a:pPr>
            <a:endParaRPr lang="en-AU" sz="1400" b="1">
              <a:solidFill>
                <a:schemeClr val="tx1"/>
              </a:solidFill>
              <a:latin typeface="National 2" panose="02000003000000000000" pitchFamily="50" charset="0"/>
              <a:ea typeface="National Book" panose="02000503000000020004" pitchFamily="2" charset="77"/>
            </a:endParaRPr>
          </a:p>
        </p:txBody>
      </p:sp>
      <p:pic>
        <p:nvPicPr>
          <p:cNvPr id="21" name="Graphic 20">
            <a:extLst>
              <a:ext uri="{FF2B5EF4-FFF2-40B4-BE49-F238E27FC236}">
                <a16:creationId xmlns:a16="http://schemas.microsoft.com/office/drawing/2014/main" id="{0D0ADC07-00B4-2616-C66E-0E76F1E976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135995" y="5763871"/>
            <a:ext cx="766379" cy="766379"/>
          </a:xfrm>
          <a:prstGeom prst="rect">
            <a:avLst/>
          </a:prstGeom>
        </p:spPr>
      </p:pic>
      <p:sp>
        <p:nvSpPr>
          <p:cNvPr id="10" name="Rectangle: Rounded Corners 9">
            <a:extLst>
              <a:ext uri="{FF2B5EF4-FFF2-40B4-BE49-F238E27FC236}">
                <a16:creationId xmlns:a16="http://schemas.microsoft.com/office/drawing/2014/main" id="{F7B7F702-BCAD-743B-FAC5-2561F18EC699}"/>
              </a:ext>
            </a:extLst>
          </p:cNvPr>
          <p:cNvSpPr/>
          <p:nvPr/>
        </p:nvSpPr>
        <p:spPr>
          <a:xfrm>
            <a:off x="4566518" y="1783150"/>
            <a:ext cx="3747058" cy="2055195"/>
          </a:xfrm>
          <a:prstGeom prst="roundRect">
            <a:avLst/>
          </a:prstGeom>
          <a:solidFill>
            <a:srgbClr val="00A6A7"/>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National 2" panose="02000003000000000000" pitchFamily="50" charset="0"/>
                <a:ea typeface="National Book" panose="02000503000000020004" pitchFamily="2" charset="77"/>
              </a:rPr>
              <a:t>“Having a chat rather than an interview makes it much less scary” </a:t>
            </a:r>
            <a:br>
              <a:rPr lang="en-AU" sz="1600" dirty="0">
                <a:solidFill>
                  <a:schemeClr val="bg1"/>
                </a:solidFill>
                <a:latin typeface="National 2" panose="02000003000000000000" pitchFamily="50" charset="0"/>
                <a:ea typeface="National Book" panose="02000503000000020004" pitchFamily="2" charset="77"/>
              </a:rPr>
            </a:br>
            <a:r>
              <a:rPr lang="en-AU" sz="1600" b="1" dirty="0">
                <a:solidFill>
                  <a:schemeClr val="bg1"/>
                </a:solidFill>
                <a:latin typeface="National 2" panose="02000003000000000000" pitchFamily="50" charset="0"/>
                <a:ea typeface="National Book" panose="02000503000000020004" pitchFamily="2" charset="77"/>
              </a:rPr>
              <a:t>– Rangatahi</a:t>
            </a:r>
            <a:endParaRPr lang="en-NZ" sz="1600" b="1" dirty="0">
              <a:solidFill>
                <a:schemeClr val="bg1"/>
              </a:solidFill>
            </a:endParaRPr>
          </a:p>
        </p:txBody>
      </p:sp>
      <p:sp>
        <p:nvSpPr>
          <p:cNvPr id="14" name="Rectangle: Rounded Corners 13">
            <a:extLst>
              <a:ext uri="{FF2B5EF4-FFF2-40B4-BE49-F238E27FC236}">
                <a16:creationId xmlns:a16="http://schemas.microsoft.com/office/drawing/2014/main" id="{761D0BDF-A5CC-790B-EA4C-615C69CB4C4B}"/>
              </a:ext>
            </a:extLst>
          </p:cNvPr>
          <p:cNvSpPr/>
          <p:nvPr/>
        </p:nvSpPr>
        <p:spPr>
          <a:xfrm>
            <a:off x="524130" y="1775537"/>
            <a:ext cx="3747058" cy="2055195"/>
          </a:xfrm>
          <a:prstGeom prst="roundRect">
            <a:avLst/>
          </a:prstGeom>
          <a:solidFill>
            <a:srgbClr val="00A6A7"/>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National 2" panose="02000003000000000000" pitchFamily="50" charset="0"/>
                <a:ea typeface="National Book" panose="02000503000000020004" pitchFamily="2" charset="77"/>
              </a:rPr>
              <a:t>“Thinking about different pathways or entry points into our organisations give us the opportunity to access different skills and not relent on qualifications.” </a:t>
            </a:r>
          </a:p>
          <a:p>
            <a:r>
              <a:rPr lang="en-AU" sz="1600" b="1" dirty="0">
                <a:solidFill>
                  <a:schemeClr val="bg1"/>
                </a:solidFill>
                <a:latin typeface="National 2" panose="02000003000000000000" pitchFamily="50" charset="0"/>
                <a:ea typeface="National Book" panose="02000503000000020004" pitchFamily="2" charset="77"/>
              </a:rPr>
              <a:t>-</a:t>
            </a:r>
            <a:r>
              <a:rPr lang="en-AU" sz="1600" dirty="0">
                <a:solidFill>
                  <a:schemeClr val="bg1"/>
                </a:solidFill>
                <a:latin typeface="National 2" panose="02000003000000000000" pitchFamily="50" charset="0"/>
                <a:ea typeface="National Book" panose="02000503000000020004" pitchFamily="2" charset="77"/>
              </a:rPr>
              <a:t> </a:t>
            </a:r>
            <a:r>
              <a:rPr lang="en-AU" sz="1600" b="1" dirty="0">
                <a:solidFill>
                  <a:schemeClr val="bg1"/>
                </a:solidFill>
                <a:latin typeface="National 2" panose="02000003000000000000" pitchFamily="50" charset="0"/>
                <a:ea typeface="National Book" panose="02000503000000020004" pitchFamily="2" charset="77"/>
              </a:rPr>
              <a:t>Employer </a:t>
            </a:r>
            <a:endParaRPr lang="en-NZ" sz="1600" b="1" dirty="0"/>
          </a:p>
        </p:txBody>
      </p:sp>
      <p:sp>
        <p:nvSpPr>
          <p:cNvPr id="15" name="Rectangle: Rounded Corners 14">
            <a:extLst>
              <a:ext uri="{FF2B5EF4-FFF2-40B4-BE49-F238E27FC236}">
                <a16:creationId xmlns:a16="http://schemas.microsoft.com/office/drawing/2014/main" id="{868EC1FD-F7F5-0F9E-FD9A-AE38E2AE24C5}"/>
              </a:ext>
            </a:extLst>
          </p:cNvPr>
          <p:cNvSpPr/>
          <p:nvPr/>
        </p:nvSpPr>
        <p:spPr>
          <a:xfrm>
            <a:off x="524130" y="4196315"/>
            <a:ext cx="3747058" cy="2055195"/>
          </a:xfrm>
          <a:prstGeom prst="roundRect">
            <a:avLst/>
          </a:prstGeom>
          <a:solidFill>
            <a:srgbClr val="00A6A7"/>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3845">
              <a:lnSpc>
                <a:spcPct val="110000"/>
              </a:lnSpc>
              <a:spcBef>
                <a:spcPts val="1000"/>
              </a:spcBef>
            </a:pPr>
            <a:r>
              <a:rPr lang="en-AU" sz="1600" dirty="0">
                <a:solidFill>
                  <a:schemeClr val="bg1"/>
                </a:solidFill>
                <a:latin typeface="National 2" panose="02000003000000000000" pitchFamily="50" charset="0"/>
                <a:ea typeface="National Book" panose="02000503000000020004" pitchFamily="2" charset="77"/>
              </a:rPr>
              <a:t>“Allowing me to bring along my Matua (uncle) to my interview gave me confidence and felt the company wanted to know more about me ”</a:t>
            </a:r>
            <a:br>
              <a:rPr lang="en-AU" sz="1600" dirty="0">
                <a:solidFill>
                  <a:schemeClr val="bg1"/>
                </a:solidFill>
                <a:latin typeface="National 2" panose="02000003000000000000" pitchFamily="50" charset="0"/>
                <a:ea typeface="National Book" panose="02000503000000020004" pitchFamily="2" charset="77"/>
              </a:rPr>
            </a:br>
            <a:r>
              <a:rPr lang="en-AU" sz="1600" dirty="0">
                <a:solidFill>
                  <a:schemeClr val="bg1"/>
                </a:solidFill>
                <a:latin typeface="National 2" panose="02000003000000000000" pitchFamily="50" charset="0"/>
                <a:ea typeface="National Book" panose="02000503000000020004" pitchFamily="2" charset="77"/>
              </a:rPr>
              <a:t> </a:t>
            </a:r>
            <a:r>
              <a:rPr lang="en-AU" sz="1600" b="1" dirty="0">
                <a:solidFill>
                  <a:schemeClr val="bg1"/>
                </a:solidFill>
                <a:latin typeface="National 2" panose="02000003000000000000" pitchFamily="50" charset="0"/>
                <a:ea typeface="National Book" panose="02000503000000020004" pitchFamily="2" charset="77"/>
              </a:rPr>
              <a:t>- Rangatahi</a:t>
            </a:r>
            <a:endParaRPr lang="en-US" sz="2800" b="1" dirty="0">
              <a:solidFill>
                <a:schemeClr val="bg1"/>
              </a:solidFill>
              <a:latin typeface="National 2" panose="02000003000000000000" pitchFamily="50" charset="0"/>
              <a:ea typeface="National Book" panose="02000503000000020004" pitchFamily="2" charset="77"/>
            </a:endParaRPr>
          </a:p>
        </p:txBody>
      </p:sp>
      <p:sp>
        <p:nvSpPr>
          <p:cNvPr id="19" name="Rectangle: Rounded Corners 18">
            <a:extLst>
              <a:ext uri="{FF2B5EF4-FFF2-40B4-BE49-F238E27FC236}">
                <a16:creationId xmlns:a16="http://schemas.microsoft.com/office/drawing/2014/main" id="{136A1C1C-A7A6-687D-E5B1-48BF519B2A06}"/>
              </a:ext>
            </a:extLst>
          </p:cNvPr>
          <p:cNvSpPr/>
          <p:nvPr/>
        </p:nvSpPr>
        <p:spPr>
          <a:xfrm>
            <a:off x="4572686" y="4196315"/>
            <a:ext cx="3747058" cy="2055195"/>
          </a:xfrm>
          <a:prstGeom prst="roundRect">
            <a:avLst/>
          </a:prstGeom>
          <a:solidFill>
            <a:srgbClr val="00A6A7"/>
          </a:solidFill>
          <a:ln w="38100">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National 2" panose="02000003000000000000" pitchFamily="50" charset="0"/>
                <a:ea typeface="National Book" panose="02000503000000020004" pitchFamily="2" charset="77"/>
              </a:rPr>
              <a:t>“Changing our recruitment partners to those who specialise in engaging Māori, means we now get greater diversity in our applicants” </a:t>
            </a:r>
            <a:br>
              <a:rPr lang="en-AU" sz="1600" dirty="0">
                <a:solidFill>
                  <a:schemeClr val="bg1"/>
                </a:solidFill>
                <a:latin typeface="National 2" panose="02000003000000000000" pitchFamily="50" charset="0"/>
                <a:ea typeface="National Book" panose="02000503000000020004" pitchFamily="2" charset="77"/>
              </a:rPr>
            </a:br>
            <a:r>
              <a:rPr lang="en-AU" sz="1600" b="1" dirty="0">
                <a:solidFill>
                  <a:schemeClr val="bg1"/>
                </a:solidFill>
                <a:latin typeface="National 2" panose="02000003000000000000" pitchFamily="50" charset="0"/>
                <a:ea typeface="National Book" panose="02000503000000020004" pitchFamily="2" charset="77"/>
              </a:rPr>
              <a:t>– Employer </a:t>
            </a:r>
          </a:p>
          <a:p>
            <a:endParaRPr lang="en-AU" sz="1600" dirty="0">
              <a:solidFill>
                <a:schemeClr val="tx1"/>
              </a:solidFill>
              <a:latin typeface="National 2" panose="02000003000000000000" pitchFamily="50" charset="0"/>
              <a:ea typeface="National Book" panose="02000503000000020004" pitchFamily="2" charset="77"/>
            </a:endParaRPr>
          </a:p>
        </p:txBody>
      </p:sp>
      <p:sp>
        <p:nvSpPr>
          <p:cNvPr id="4" name="Rounded Rectangle 5">
            <a:extLst>
              <a:ext uri="{FF2B5EF4-FFF2-40B4-BE49-F238E27FC236}">
                <a16:creationId xmlns:a16="http://schemas.microsoft.com/office/drawing/2014/main" id="{154190B0-7AEF-14D9-9638-51067D138EFC}"/>
              </a:ext>
            </a:extLst>
          </p:cNvPr>
          <p:cNvSpPr/>
          <p:nvPr/>
        </p:nvSpPr>
        <p:spPr>
          <a:xfrm>
            <a:off x="8602738" y="3181740"/>
            <a:ext cx="2948774" cy="1454926"/>
          </a:xfrm>
          <a:prstGeom prst="roundRect">
            <a:avLst>
              <a:gd name="adj" fmla="val 9146"/>
            </a:avLst>
          </a:prstGeom>
          <a:solidFill>
            <a:schemeClr val="bg1">
              <a:lumMod val="85000"/>
              <a:alpha val="41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08000" tIns="108000" rIns="180000" bIns="108000" rtlCol="0" anchor="t"/>
          <a:lstStyle/>
          <a:p>
            <a:pPr marL="284163">
              <a:lnSpc>
                <a:spcPct val="110000"/>
              </a:lnSpc>
              <a:spcBef>
                <a:spcPts val="1000"/>
              </a:spcBef>
            </a:pPr>
            <a:r>
              <a:rPr lang="en-US" sz="1200" dirty="0">
                <a:solidFill>
                  <a:schemeClr val="tx1"/>
                </a:solidFill>
                <a:latin typeface="National 2" panose="02000003000000000000" pitchFamily="50" charset="0"/>
                <a:ea typeface="National Book" panose="02000503000000020004" pitchFamily="2" charset="77"/>
              </a:rPr>
              <a:t>More snapshots coming soon… email us with a short snapshot of something you’ve done to improve in this area at </a:t>
            </a:r>
            <a:r>
              <a:rPr lang="en-US" sz="1200" dirty="0">
                <a:solidFill>
                  <a:schemeClr val="tx1"/>
                </a:solidFill>
                <a:latin typeface="National 2" panose="02000003000000000000" pitchFamily="50" charset="0"/>
                <a:ea typeface="National Book" panose="02000503000000020004" pitchFamily="2" charset="77"/>
                <a:hlinkClick r:id="rId4"/>
              </a:rPr>
              <a:t>TAU@Aucklandcouncil.co.nz</a:t>
            </a:r>
            <a:r>
              <a:rPr lang="en-US" sz="1200" dirty="0">
                <a:solidFill>
                  <a:schemeClr val="tx1"/>
                </a:solidFill>
                <a:latin typeface="National 2" panose="02000003000000000000" pitchFamily="50" charset="0"/>
                <a:ea typeface="National Book" panose="02000503000000020004" pitchFamily="2" charset="77"/>
              </a:rPr>
              <a:t> </a:t>
            </a:r>
            <a:endParaRPr lang="en-AU" sz="1200" dirty="0">
              <a:solidFill>
                <a:schemeClr val="tx1"/>
              </a:solidFill>
              <a:latin typeface="National 2" panose="02000003000000000000" pitchFamily="50" charset="0"/>
              <a:ea typeface="National Book" panose="02000503000000020004" pitchFamily="2" charset="77"/>
            </a:endParaRPr>
          </a:p>
          <a:p>
            <a:pPr marL="284163">
              <a:lnSpc>
                <a:spcPct val="110000"/>
              </a:lnSpc>
              <a:spcBef>
                <a:spcPts val="1000"/>
              </a:spcBef>
            </a:pPr>
            <a:endParaRPr lang="en-AU" sz="1800" dirty="0">
              <a:solidFill>
                <a:schemeClr val="tx1"/>
              </a:solidFill>
              <a:latin typeface="National Book" panose="02000503000000020004" pitchFamily="2" charset="77"/>
              <a:ea typeface="National Book" panose="02000503000000020004" pitchFamily="2" charset="77"/>
            </a:endParaRPr>
          </a:p>
        </p:txBody>
      </p:sp>
      <p:pic>
        <p:nvPicPr>
          <p:cNvPr id="6" name="Picture 5">
            <a:extLst>
              <a:ext uri="{FF2B5EF4-FFF2-40B4-BE49-F238E27FC236}">
                <a16:creationId xmlns:a16="http://schemas.microsoft.com/office/drawing/2014/main" id="{BF02BF79-326B-2FE6-BA89-360BFDE1B952}"/>
              </a:ext>
            </a:extLst>
          </p:cNvPr>
          <p:cNvPicPr>
            <a:picLocks noChangeAspect="1"/>
          </p:cNvPicPr>
          <p:nvPr/>
        </p:nvPicPr>
        <p:blipFill>
          <a:blip r:embed="rId5"/>
          <a:stretch>
            <a:fillRect/>
          </a:stretch>
        </p:blipFill>
        <p:spPr>
          <a:xfrm>
            <a:off x="9745727" y="319768"/>
            <a:ext cx="2143125" cy="2038350"/>
          </a:xfrm>
          <a:prstGeom prst="rect">
            <a:avLst/>
          </a:prstGeom>
        </p:spPr>
      </p:pic>
    </p:spTree>
    <p:extLst>
      <p:ext uri="{BB962C8B-B14F-4D97-AF65-F5344CB8AC3E}">
        <p14:creationId xmlns:p14="http://schemas.microsoft.com/office/powerpoint/2010/main" val="383173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4AAA64-8D61-46F7-A887-BDABD79266A2}"/>
              </a:ext>
            </a:extLst>
          </p:cNvPr>
          <p:cNvSpPr>
            <a:spLocks noGrp="1"/>
          </p:cNvSpPr>
          <p:nvPr>
            <p:ph type="ctrTitle"/>
          </p:nvPr>
        </p:nvSpPr>
        <p:spPr>
          <a:xfrm>
            <a:off x="-47648" y="400513"/>
            <a:ext cx="9057421" cy="895161"/>
          </a:xfrm>
        </p:spPr>
        <p:txBody>
          <a:bodyPr>
            <a:normAutofit/>
          </a:bodyPr>
          <a:lstStyle/>
          <a:p>
            <a:r>
              <a:rPr lang="mi-NZ" dirty="0"/>
              <a:t>The </a:t>
            </a:r>
            <a:r>
              <a:rPr lang="mi-NZ" dirty="0" err="1"/>
              <a:t>Youth</a:t>
            </a:r>
            <a:r>
              <a:rPr lang="mi-NZ" dirty="0"/>
              <a:t> </a:t>
            </a:r>
            <a:r>
              <a:rPr lang="mi-NZ" dirty="0" err="1"/>
              <a:t>Employer</a:t>
            </a:r>
            <a:r>
              <a:rPr lang="mi-NZ" dirty="0"/>
              <a:t> </a:t>
            </a:r>
            <a:r>
              <a:rPr lang="mi-NZ" dirty="0" err="1"/>
              <a:t>Pledge</a:t>
            </a:r>
            <a:endParaRPr lang="en-NZ" dirty="0"/>
          </a:p>
        </p:txBody>
      </p:sp>
      <p:sp>
        <p:nvSpPr>
          <p:cNvPr id="3" name="TextBox 2">
            <a:extLst>
              <a:ext uri="{FF2B5EF4-FFF2-40B4-BE49-F238E27FC236}">
                <a16:creationId xmlns:a16="http://schemas.microsoft.com/office/drawing/2014/main" id="{D358EC42-ED32-CFC1-ED70-303BAD2F639D}"/>
              </a:ext>
            </a:extLst>
          </p:cNvPr>
          <p:cNvSpPr txBox="1"/>
          <p:nvPr/>
        </p:nvSpPr>
        <p:spPr>
          <a:xfrm>
            <a:off x="509632" y="1631307"/>
            <a:ext cx="5005540" cy="3416320"/>
          </a:xfrm>
          <a:prstGeom prst="rect">
            <a:avLst/>
          </a:prstGeom>
          <a:noFill/>
        </p:spPr>
        <p:txBody>
          <a:bodyPr wrap="square">
            <a:spAutoFit/>
          </a:bodyPr>
          <a:lstStyle/>
          <a:p>
            <a:r>
              <a:rPr lang="en-AU" sz="2400" dirty="0">
                <a:solidFill>
                  <a:schemeClr val="bg1"/>
                </a:solidFill>
                <a:latin typeface="National Book"/>
                <a:ea typeface="National Book" panose="02000503000000020004" pitchFamily="2" charset="77"/>
              </a:rPr>
              <a:t>The Youth Employer Pledge (the Pledge) is a collective of </a:t>
            </a:r>
            <a:r>
              <a:rPr lang="en-AU" sz="2400" dirty="0" err="1">
                <a:solidFill>
                  <a:schemeClr val="bg1"/>
                </a:solidFill>
                <a:latin typeface="National Book"/>
                <a:ea typeface="National Book" panose="02000503000000020004" pitchFamily="2" charset="77"/>
              </a:rPr>
              <a:t>Tāmaki</a:t>
            </a:r>
            <a:r>
              <a:rPr lang="en-AU" sz="2400" dirty="0">
                <a:solidFill>
                  <a:schemeClr val="bg1"/>
                </a:solidFill>
                <a:latin typeface="National Book"/>
                <a:ea typeface="National Book" panose="02000503000000020004" pitchFamily="2" charset="77"/>
              </a:rPr>
              <a:t> Makaurau-based employers and key stakeholders who are </a:t>
            </a:r>
            <a:r>
              <a:rPr lang="en-AU" sz="2400" b="1" dirty="0">
                <a:solidFill>
                  <a:schemeClr val="bg1"/>
                </a:solidFill>
                <a:latin typeface="National Book"/>
                <a:ea typeface="National Book" panose="02000503000000020004" pitchFamily="2" charset="77"/>
              </a:rPr>
              <a:t>dedicated to improving their capability as employers of young people, </a:t>
            </a:r>
            <a:r>
              <a:rPr lang="en-AU" sz="2400" dirty="0">
                <a:solidFill>
                  <a:schemeClr val="bg1"/>
                </a:solidFill>
                <a:latin typeface="National Book"/>
                <a:ea typeface="National Book" panose="02000503000000020004" pitchFamily="2" charset="77"/>
              </a:rPr>
              <a:t>particularly </a:t>
            </a:r>
            <a:r>
              <a:rPr lang="en-AU" sz="2400" dirty="0" err="1">
                <a:solidFill>
                  <a:schemeClr val="bg1"/>
                </a:solidFill>
                <a:latin typeface="National Book"/>
                <a:ea typeface="National Book" panose="02000503000000020004" pitchFamily="2" charset="77"/>
              </a:rPr>
              <a:t>rangatahi</a:t>
            </a:r>
            <a:r>
              <a:rPr lang="en-AU" sz="2400" dirty="0">
                <a:solidFill>
                  <a:schemeClr val="bg1"/>
                </a:solidFill>
                <a:latin typeface="National Book"/>
                <a:ea typeface="National Book" panose="02000503000000020004" pitchFamily="2" charset="77"/>
              </a:rPr>
              <a:t> Māori and Pacific youth. </a:t>
            </a:r>
          </a:p>
          <a:p>
            <a:endParaRPr lang="en-AU" sz="2400" b="1" dirty="0">
              <a:solidFill>
                <a:schemeClr val="bg1"/>
              </a:solidFill>
              <a:latin typeface="National Book"/>
              <a:ea typeface="National Book" panose="02000503000000020004" pitchFamily="2" charset="77"/>
            </a:endParaRPr>
          </a:p>
        </p:txBody>
      </p:sp>
      <p:pic>
        <p:nvPicPr>
          <p:cNvPr id="12" name="Graphic 11" descr="Handshake outline">
            <a:extLst>
              <a:ext uri="{FF2B5EF4-FFF2-40B4-BE49-F238E27FC236}">
                <a16:creationId xmlns:a16="http://schemas.microsoft.com/office/drawing/2014/main" id="{FA610780-6C54-1EC3-CB8B-CC14FECB67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569" y="5047627"/>
            <a:ext cx="1477918" cy="1477918"/>
          </a:xfrm>
          <a:prstGeom prst="rect">
            <a:avLst/>
          </a:prstGeom>
        </p:spPr>
      </p:pic>
      <p:pic>
        <p:nvPicPr>
          <p:cNvPr id="1026" name="Picture 2">
            <a:extLst>
              <a:ext uri="{FF2B5EF4-FFF2-40B4-BE49-F238E27FC236}">
                <a16:creationId xmlns:a16="http://schemas.microsoft.com/office/drawing/2014/main" id="{5E15EF76-CACA-D6FA-E6CF-2C73864067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4157" y="1517319"/>
            <a:ext cx="5309004" cy="4522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99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5">
            <a:extLst>
              <a:ext uri="{FF2B5EF4-FFF2-40B4-BE49-F238E27FC236}">
                <a16:creationId xmlns:a16="http://schemas.microsoft.com/office/drawing/2014/main" id="{F5DD66FD-BA2A-4CEE-B1F1-957AAA4EFBBB}"/>
              </a:ext>
            </a:extLst>
          </p:cNvPr>
          <p:cNvSpPr>
            <a:spLocks noGrp="1"/>
          </p:cNvSpPr>
          <p:nvPr>
            <p:ph idx="1"/>
          </p:nvPr>
        </p:nvSpPr>
        <p:spPr>
          <a:xfrm>
            <a:off x="444048" y="1241024"/>
            <a:ext cx="11181894" cy="1278241"/>
          </a:xfrm>
        </p:spPr>
        <p:txBody>
          <a:bodyPr/>
          <a:lstStyle/>
          <a:p>
            <a:r>
              <a:rPr lang="en-AU" sz="1400" dirty="0">
                <a:latin typeface="National 2" panose="02000003000000000000" pitchFamily="50" charset="0"/>
              </a:rPr>
              <a:t>Signing</a:t>
            </a:r>
            <a:r>
              <a:rPr lang="en-AU" sz="1400" dirty="0">
                <a:latin typeface="National 2" panose="02000003000000000000" pitchFamily="50" charset="0"/>
                <a:ea typeface="+mn-lt"/>
                <a:cs typeface="+mn-lt"/>
              </a:rPr>
              <a:t> up to the Pledge is free and shows a commitment to change and progression based on the </a:t>
            </a:r>
            <a:r>
              <a:rPr lang="en-AU" sz="1400" dirty="0" err="1">
                <a:latin typeface="National 2" panose="02000003000000000000" pitchFamily="50" charset="0"/>
                <a:ea typeface="+mn-lt"/>
                <a:cs typeface="+mn-lt"/>
              </a:rPr>
              <a:t>pou</a:t>
            </a:r>
            <a:r>
              <a:rPr lang="en-AU" sz="1400" dirty="0">
                <a:latin typeface="National 2" panose="02000003000000000000" pitchFamily="50" charset="0"/>
                <a:ea typeface="+mn-lt"/>
                <a:cs typeface="+mn-lt"/>
              </a:rPr>
              <a:t>. Becoming a member is taking time to reflect on where you are on your journey, and understanding and committing to the changes you can make to provide quality and sustainable career opportunities for </a:t>
            </a:r>
            <a:r>
              <a:rPr lang="en-AU" sz="1400" dirty="0" err="1">
                <a:latin typeface="National 2" panose="02000003000000000000" pitchFamily="50" charset="0"/>
                <a:ea typeface="+mn-lt"/>
                <a:cs typeface="+mn-lt"/>
              </a:rPr>
              <a:t>rangatahi</a:t>
            </a:r>
            <a:r>
              <a:rPr lang="en-AU" sz="1400" dirty="0">
                <a:latin typeface="National 2" panose="02000003000000000000" pitchFamily="50" charset="0"/>
                <a:ea typeface="+mn-lt"/>
                <a:cs typeface="+mn-lt"/>
              </a:rPr>
              <a:t>. </a:t>
            </a:r>
            <a:r>
              <a:rPr lang="en-NZ" sz="1400" dirty="0">
                <a:latin typeface="National 2" panose="02000003000000000000" pitchFamily="50" charset="0"/>
                <a:ea typeface="+mn-lt"/>
                <a:cs typeface="+mn-lt"/>
              </a:rPr>
              <a:t>To ensure that our </a:t>
            </a:r>
            <a:r>
              <a:rPr lang="en-NZ" sz="1400" dirty="0" err="1">
                <a:latin typeface="National 2" panose="02000003000000000000" pitchFamily="50" charset="0"/>
                <a:ea typeface="+mn-lt"/>
                <a:cs typeface="+mn-lt"/>
              </a:rPr>
              <a:t>rangatahi</a:t>
            </a:r>
            <a:r>
              <a:rPr lang="en-NZ" sz="1400" dirty="0">
                <a:latin typeface="National 2" panose="02000003000000000000" pitchFamily="50" charset="0"/>
                <a:ea typeface="+mn-lt"/>
                <a:cs typeface="+mn-lt"/>
              </a:rPr>
              <a:t> are going into quality employers that are committed to making that change, we have three tiers that demonstrate the level of maturity of organisations. However, we ask of all employers to be committed to the following to be part of the Pledge whanau at any level:</a:t>
            </a:r>
          </a:p>
          <a:p>
            <a:endParaRPr lang="en-NZ" sz="1600" dirty="0"/>
          </a:p>
        </p:txBody>
      </p:sp>
      <p:sp>
        <p:nvSpPr>
          <p:cNvPr id="2" name="Title 1">
            <a:extLst>
              <a:ext uri="{FF2B5EF4-FFF2-40B4-BE49-F238E27FC236}">
                <a16:creationId xmlns:a16="http://schemas.microsoft.com/office/drawing/2014/main" id="{BB5E44B4-62CC-4718-93C2-35823FBD77DA}"/>
              </a:ext>
            </a:extLst>
          </p:cNvPr>
          <p:cNvSpPr>
            <a:spLocks noGrp="1"/>
          </p:cNvSpPr>
          <p:nvPr>
            <p:ph type="title"/>
          </p:nvPr>
        </p:nvSpPr>
        <p:spPr>
          <a:xfrm>
            <a:off x="444048" y="749609"/>
            <a:ext cx="10751325" cy="491415"/>
          </a:xfrm>
        </p:spPr>
        <p:txBody>
          <a:bodyPr/>
          <a:lstStyle/>
          <a:p>
            <a:r>
              <a:rPr lang="mi-NZ" dirty="0" err="1"/>
              <a:t>What</a:t>
            </a:r>
            <a:r>
              <a:rPr lang="mi-NZ" dirty="0"/>
              <a:t> </a:t>
            </a:r>
            <a:r>
              <a:rPr lang="mi-NZ" dirty="0" err="1"/>
              <a:t>is</a:t>
            </a:r>
            <a:r>
              <a:rPr lang="mi-NZ" dirty="0"/>
              <a:t> </a:t>
            </a:r>
            <a:r>
              <a:rPr lang="mi-NZ" dirty="0" err="1"/>
              <a:t>the</a:t>
            </a:r>
            <a:r>
              <a:rPr lang="mi-NZ" dirty="0"/>
              <a:t> </a:t>
            </a:r>
            <a:r>
              <a:rPr lang="mi-NZ" dirty="0" err="1"/>
              <a:t>Youth</a:t>
            </a:r>
            <a:r>
              <a:rPr lang="mi-NZ" dirty="0"/>
              <a:t> </a:t>
            </a:r>
            <a:r>
              <a:rPr lang="mi-NZ" dirty="0" err="1"/>
              <a:t>Employer</a:t>
            </a:r>
            <a:r>
              <a:rPr lang="mi-NZ" dirty="0"/>
              <a:t> </a:t>
            </a:r>
            <a:r>
              <a:rPr lang="mi-NZ" dirty="0" err="1"/>
              <a:t>Pledge</a:t>
            </a:r>
            <a:r>
              <a:rPr lang="mi-NZ" dirty="0"/>
              <a:t>?</a:t>
            </a:r>
            <a:endParaRPr lang="en-NZ" dirty="0"/>
          </a:p>
        </p:txBody>
      </p:sp>
      <p:sp>
        <p:nvSpPr>
          <p:cNvPr id="3" name="Rectangle: Rounded Corners 2">
            <a:extLst>
              <a:ext uri="{FF2B5EF4-FFF2-40B4-BE49-F238E27FC236}">
                <a16:creationId xmlns:a16="http://schemas.microsoft.com/office/drawing/2014/main" id="{3663798F-4AB6-5A39-1AE7-1BE043EE220C}"/>
              </a:ext>
            </a:extLst>
          </p:cNvPr>
          <p:cNvSpPr/>
          <p:nvPr/>
        </p:nvSpPr>
        <p:spPr>
          <a:xfrm>
            <a:off x="6666459" y="2716590"/>
            <a:ext cx="4981614" cy="3473605"/>
          </a:xfrm>
          <a:prstGeom prst="roundRect">
            <a:avLst/>
          </a:prstGeom>
          <a:solidFill>
            <a:srgbClr val="00A6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 name="TextBox 4">
            <a:extLst>
              <a:ext uri="{FF2B5EF4-FFF2-40B4-BE49-F238E27FC236}">
                <a16:creationId xmlns:a16="http://schemas.microsoft.com/office/drawing/2014/main" id="{C8568045-F2B3-CCF6-A92D-CC24A29BA695}"/>
              </a:ext>
            </a:extLst>
          </p:cNvPr>
          <p:cNvSpPr txBox="1"/>
          <p:nvPr/>
        </p:nvSpPr>
        <p:spPr>
          <a:xfrm>
            <a:off x="6941119" y="3293195"/>
            <a:ext cx="4622540" cy="2739211"/>
          </a:xfrm>
          <a:prstGeom prst="rect">
            <a:avLst/>
          </a:prstGeom>
          <a:noFill/>
        </p:spPr>
        <p:txBody>
          <a:bodyPr wrap="square">
            <a:spAutoFit/>
          </a:bodyPr>
          <a:lstStyle/>
          <a:p>
            <a:pPr marL="342900" marR="0" lvl="0" indent="-342900" algn="l" defTabSz="1472956" rtl="0" eaLnBrk="1" fontAlgn="auto" latinLnBrk="0" hangingPunct="1">
              <a:spcBef>
                <a:spcPts val="0"/>
              </a:spcBef>
              <a:spcAft>
                <a:spcPts val="120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srgbClr val="000000"/>
                </a:solidFill>
                <a:effectLst/>
                <a:uLnTx/>
                <a:uFillTx/>
                <a:latin typeface="National 2" panose="02000003000000000000" pitchFamily="50" charset="0"/>
                <a:cs typeface="Roboto"/>
              </a:rPr>
              <a:t>To pay </a:t>
            </a:r>
            <a:r>
              <a:rPr kumimoji="0" lang="en-NZ" sz="1200" b="0" i="0" u="none" strike="noStrike" kern="1200" cap="none" spc="0" normalizeH="0" baseline="0" noProof="0" dirty="0" err="1">
                <a:ln>
                  <a:noFill/>
                </a:ln>
                <a:solidFill>
                  <a:srgbClr val="000000"/>
                </a:solidFill>
                <a:effectLst/>
                <a:uLnTx/>
                <a:uFillTx/>
                <a:latin typeface="National 2" panose="02000003000000000000" pitchFamily="50" charset="0"/>
                <a:cs typeface="Roboto"/>
              </a:rPr>
              <a:t>Rangatahi</a:t>
            </a:r>
            <a:r>
              <a:rPr kumimoji="0" lang="en-NZ" sz="1200" b="0" i="0" u="none" strike="noStrike" kern="1200" cap="none" spc="0" normalizeH="0" baseline="0" noProof="0" dirty="0">
                <a:ln>
                  <a:noFill/>
                </a:ln>
                <a:solidFill>
                  <a:srgbClr val="000000"/>
                </a:solidFill>
                <a:effectLst/>
                <a:uLnTx/>
                <a:uFillTx/>
                <a:latin typeface="National 2" panose="02000003000000000000" pitchFamily="50" charset="0"/>
                <a:cs typeface="Roboto"/>
              </a:rPr>
              <a:t> the living wage either now, within 3 years, or following the completion of an apprenticeship or training scheme</a:t>
            </a:r>
          </a:p>
          <a:p>
            <a:pPr marL="342900" marR="0" lvl="0" indent="-342900" algn="l" defTabSz="1472956" rtl="0" eaLnBrk="1" fontAlgn="auto" latinLnBrk="0" hangingPunct="1">
              <a:spcBef>
                <a:spcPts val="0"/>
              </a:spcBef>
              <a:spcAft>
                <a:spcPts val="120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srgbClr val="000000"/>
                </a:solidFill>
                <a:effectLst/>
                <a:uLnTx/>
                <a:uFillTx/>
                <a:latin typeface="National 2" panose="02000003000000000000" pitchFamily="50" charset="0"/>
                <a:cs typeface="Roboto"/>
              </a:rPr>
              <a:t>Be able offer training and career progression opportunities for all </a:t>
            </a:r>
            <a:r>
              <a:rPr kumimoji="0" lang="en-NZ" sz="1200" b="0" i="0" u="none" strike="noStrike" kern="1200" cap="none" spc="0" normalizeH="0" baseline="0" noProof="0" dirty="0" err="1">
                <a:ln>
                  <a:noFill/>
                </a:ln>
                <a:solidFill>
                  <a:srgbClr val="000000"/>
                </a:solidFill>
                <a:effectLst/>
                <a:uLnTx/>
                <a:uFillTx/>
                <a:latin typeface="National 2" panose="02000003000000000000" pitchFamily="50" charset="0"/>
                <a:cs typeface="Roboto"/>
              </a:rPr>
              <a:t>rangatahi</a:t>
            </a:r>
            <a:r>
              <a:rPr kumimoji="0" lang="en-NZ" sz="1200" b="0" i="0" u="none" strike="noStrike" kern="1200" cap="none" spc="0" normalizeH="0" baseline="0" noProof="0" dirty="0">
                <a:ln>
                  <a:noFill/>
                </a:ln>
                <a:solidFill>
                  <a:srgbClr val="000000"/>
                </a:solidFill>
                <a:effectLst/>
                <a:uLnTx/>
                <a:uFillTx/>
                <a:latin typeface="National 2" panose="02000003000000000000" pitchFamily="50" charset="0"/>
                <a:cs typeface="Roboto"/>
              </a:rPr>
              <a:t> </a:t>
            </a:r>
          </a:p>
          <a:p>
            <a:pPr marL="342900" marR="0" lvl="0" indent="-342900" algn="l" defTabSz="1472956" rtl="0" eaLnBrk="1" fontAlgn="auto" latinLnBrk="0" hangingPunct="1">
              <a:spcBef>
                <a:spcPts val="0"/>
              </a:spcBef>
              <a:spcAft>
                <a:spcPts val="120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srgbClr val="000000"/>
                </a:solidFill>
                <a:effectLst/>
                <a:uLnTx/>
                <a:uFillTx/>
                <a:latin typeface="National 2" panose="02000003000000000000" pitchFamily="50" charset="0"/>
                <a:cs typeface="Roboto"/>
              </a:rPr>
              <a:t>Have a dedicated Youth Employer Pledge representative in their organisation and succession plan</a:t>
            </a:r>
          </a:p>
          <a:p>
            <a:pPr marL="342900" marR="0" lvl="0" indent="-342900" algn="l" defTabSz="1472956" rtl="0" eaLnBrk="1" fontAlgn="auto" latinLnBrk="0" hangingPunct="1">
              <a:spcBef>
                <a:spcPts val="0"/>
              </a:spcBef>
              <a:spcAft>
                <a:spcPts val="120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srgbClr val="000000"/>
                </a:solidFill>
                <a:effectLst/>
                <a:uLnTx/>
                <a:uFillTx/>
                <a:latin typeface="National 2" panose="02000003000000000000" pitchFamily="50" charset="0"/>
                <a:cs typeface="Roboto"/>
              </a:rPr>
              <a:t>Committed to attending and participating at the Pledge events and networking opportunities  </a:t>
            </a:r>
          </a:p>
          <a:p>
            <a:pPr marL="342900" marR="0" lvl="0" indent="-342900" algn="l" defTabSz="1472956" rtl="0" eaLnBrk="1" fontAlgn="auto" latinLnBrk="0" hangingPunct="1">
              <a:spcBef>
                <a:spcPts val="0"/>
              </a:spcBef>
              <a:spcAft>
                <a:spcPts val="1200"/>
              </a:spcAft>
              <a:buClrTx/>
              <a:buSzTx/>
              <a:buFont typeface="Arial" panose="020B0604020202020204" pitchFamily="34" charset="0"/>
              <a:buChar char="•"/>
              <a:tabLst/>
              <a:defRPr/>
            </a:pPr>
            <a:r>
              <a:rPr lang="en-AU" sz="1200" dirty="0">
                <a:solidFill>
                  <a:srgbClr val="000000"/>
                </a:solidFill>
                <a:latin typeface="National 2" panose="02000003000000000000" pitchFamily="50" charset="0"/>
                <a:cs typeface="Roboto"/>
              </a:rPr>
              <a:t>Committed to making change and progression based on the </a:t>
            </a:r>
            <a:r>
              <a:rPr lang="en-AU" sz="1200" dirty="0" err="1">
                <a:solidFill>
                  <a:srgbClr val="000000"/>
                </a:solidFill>
                <a:latin typeface="National 2" panose="02000003000000000000" pitchFamily="50" charset="0"/>
                <a:cs typeface="Roboto"/>
              </a:rPr>
              <a:t>pou</a:t>
            </a:r>
            <a:endParaRPr lang="en-NZ" sz="1200" dirty="0">
              <a:solidFill>
                <a:srgbClr val="000000"/>
              </a:solidFill>
              <a:latin typeface="National 2" panose="02000003000000000000" pitchFamily="50" charset="0"/>
              <a:cs typeface="Roboto"/>
            </a:endParaRPr>
          </a:p>
        </p:txBody>
      </p:sp>
      <p:sp>
        <p:nvSpPr>
          <p:cNvPr id="9" name="TextBox 8">
            <a:extLst>
              <a:ext uri="{FF2B5EF4-FFF2-40B4-BE49-F238E27FC236}">
                <a16:creationId xmlns:a16="http://schemas.microsoft.com/office/drawing/2014/main" id="{7F997BB8-0B64-3B58-8651-6F2FE09290A3}"/>
              </a:ext>
            </a:extLst>
          </p:cNvPr>
          <p:cNvSpPr txBox="1"/>
          <p:nvPr/>
        </p:nvSpPr>
        <p:spPr>
          <a:xfrm>
            <a:off x="6941119" y="2844382"/>
            <a:ext cx="1663181" cy="379335"/>
          </a:xfrm>
          <a:prstGeom prst="rect">
            <a:avLst/>
          </a:prstGeom>
          <a:noFill/>
        </p:spPr>
        <p:txBody>
          <a:bodyPr wrap="square">
            <a:spAutoFit/>
          </a:bodyPr>
          <a:lstStyle/>
          <a:p>
            <a:pPr>
              <a:lnSpc>
                <a:spcPct val="110000"/>
              </a:lnSpc>
              <a:spcBef>
                <a:spcPts val="1000"/>
              </a:spcBef>
            </a:pPr>
            <a:r>
              <a:rPr lang="en-NZ" sz="1800" b="1" dirty="0">
                <a:solidFill>
                  <a:srgbClr val="1B324F"/>
                </a:solidFill>
                <a:latin typeface="National 2" panose="02000003000000000000" pitchFamily="50" charset="0"/>
              </a:rPr>
              <a:t>Commitment:</a:t>
            </a:r>
          </a:p>
        </p:txBody>
      </p:sp>
      <p:grpSp>
        <p:nvGrpSpPr>
          <p:cNvPr id="12" name="Group 11">
            <a:extLst>
              <a:ext uri="{FF2B5EF4-FFF2-40B4-BE49-F238E27FC236}">
                <a16:creationId xmlns:a16="http://schemas.microsoft.com/office/drawing/2014/main" id="{9A384AD6-340B-C680-9E57-A0AE5ED60E2C}"/>
              </a:ext>
            </a:extLst>
          </p:cNvPr>
          <p:cNvGrpSpPr/>
          <p:nvPr/>
        </p:nvGrpSpPr>
        <p:grpSpPr>
          <a:xfrm>
            <a:off x="628341" y="2519265"/>
            <a:ext cx="5211405" cy="3628265"/>
            <a:chOff x="824418" y="4681377"/>
            <a:chExt cx="6543758" cy="4976760"/>
          </a:xfrm>
        </p:grpSpPr>
        <p:sp>
          <p:nvSpPr>
            <p:cNvPr id="13" name="Rounded Rectangle 39">
              <a:extLst>
                <a:ext uri="{FF2B5EF4-FFF2-40B4-BE49-F238E27FC236}">
                  <a16:creationId xmlns:a16="http://schemas.microsoft.com/office/drawing/2014/main" id="{2B54C471-AABD-FF09-14BA-C8CD19896F03}"/>
                </a:ext>
              </a:extLst>
            </p:cNvPr>
            <p:cNvSpPr/>
            <p:nvPr/>
          </p:nvSpPr>
          <p:spPr>
            <a:xfrm>
              <a:off x="2472280" y="4757074"/>
              <a:ext cx="4895896" cy="1143787"/>
            </a:xfrm>
            <a:prstGeom prst="roundRect">
              <a:avLst/>
            </a:prstGeom>
            <a:solidFill>
              <a:srgbClr val="00A6A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72000" bIns="36000" rtlCol="0" anchor="ctr"/>
            <a:lstStyle/>
            <a:p>
              <a:pPr marL="0" marR="0" lvl="0" indent="0" algn="l" defTabSz="1472956" rtl="0" eaLnBrk="1" fontAlgn="auto" latinLnBrk="0" hangingPunct="1">
                <a:lnSpc>
                  <a:spcPct val="100000"/>
                </a:lnSpc>
                <a:spcBef>
                  <a:spcPts val="0"/>
                </a:spcBef>
                <a:spcAft>
                  <a:spcPts val="0"/>
                </a:spcAft>
                <a:buClrTx/>
                <a:buSzTx/>
                <a:buFontTx/>
                <a:buNone/>
                <a:tabLst/>
                <a:defRPr/>
              </a:pPr>
              <a:r>
                <a:rPr kumimoji="0" lang="en-AU" sz="1800" b="1" u="none" strike="noStrike" kern="1200" cap="none" spc="0" normalizeH="0" baseline="0" noProof="0" dirty="0" err="1">
                  <a:ln>
                    <a:noFill/>
                  </a:ln>
                  <a:solidFill>
                    <a:srgbClr val="1B324F"/>
                  </a:solidFill>
                  <a:effectLst/>
                  <a:uLnTx/>
                  <a:uFillTx/>
                  <a:latin typeface="National 2" panose="02000003000000000000" pitchFamily="50" charset="0"/>
                  <a:ea typeface="National Book" panose="02000503000000020004" pitchFamily="2" charset="77"/>
                </a:rPr>
                <a:t>Tuakana</a:t>
              </a:r>
              <a:r>
                <a:rPr kumimoji="0" lang="en-AU" sz="1800" b="1" u="none" strike="noStrike" kern="1200" cap="none" spc="0" normalizeH="0" baseline="0" noProof="0" dirty="0">
                  <a:ln>
                    <a:noFill/>
                  </a:ln>
                  <a:solidFill>
                    <a:srgbClr val="1B324F"/>
                  </a:solidFill>
                  <a:effectLst/>
                  <a:uLnTx/>
                  <a:uFillTx/>
                  <a:latin typeface="National 2" panose="02000003000000000000" pitchFamily="50" charset="0"/>
                  <a:ea typeface="National Book" panose="02000503000000020004" pitchFamily="2" charset="77"/>
                </a:rPr>
                <a:t> </a:t>
              </a:r>
              <a:r>
                <a:rPr kumimoji="0" lang="en-AU" sz="1800" u="none" strike="noStrike" kern="1200" cap="none" spc="0" normalizeH="0" baseline="0" noProof="0" dirty="0">
                  <a:ln>
                    <a:noFill/>
                  </a:ln>
                  <a:solidFill>
                    <a:srgbClr val="1B324F"/>
                  </a:solidFill>
                  <a:effectLst/>
                  <a:uLnTx/>
                  <a:uFillTx/>
                  <a:latin typeface="National 2" panose="02000003000000000000" pitchFamily="50" charset="0"/>
                  <a:ea typeface="National Book" panose="02000503000000020004" pitchFamily="2" charset="77"/>
                </a:rPr>
                <a:t>(Organisations who are youth employment leaders)</a:t>
              </a:r>
            </a:p>
          </p:txBody>
        </p:sp>
        <p:sp>
          <p:nvSpPr>
            <p:cNvPr id="14" name="Rounded Rectangle 38">
              <a:extLst>
                <a:ext uri="{FF2B5EF4-FFF2-40B4-BE49-F238E27FC236}">
                  <a16:creationId xmlns:a16="http://schemas.microsoft.com/office/drawing/2014/main" id="{6EECD752-9045-0C12-2330-8DBBAE95B60A}"/>
                </a:ext>
              </a:extLst>
            </p:cNvPr>
            <p:cNvSpPr/>
            <p:nvPr/>
          </p:nvSpPr>
          <p:spPr>
            <a:xfrm>
              <a:off x="2533378" y="6437625"/>
              <a:ext cx="4834798" cy="1173565"/>
            </a:xfrm>
            <a:prstGeom prst="roundRect">
              <a:avLst/>
            </a:prstGeom>
            <a:solidFill>
              <a:srgbClr val="00A6A7">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72000" bIns="36000" rtlCol="0" anchor="ctr"/>
            <a:lstStyle/>
            <a:p>
              <a:pPr marL="0" marR="0" lvl="0" indent="0" algn="l" defTabSz="1472956" rtl="0" eaLnBrk="1" fontAlgn="auto" latinLnBrk="0" hangingPunct="1">
                <a:lnSpc>
                  <a:spcPct val="100000"/>
                </a:lnSpc>
                <a:spcBef>
                  <a:spcPts val="0"/>
                </a:spcBef>
                <a:spcAft>
                  <a:spcPts val="0"/>
                </a:spcAft>
                <a:buClrTx/>
                <a:buSzTx/>
                <a:buFontTx/>
                <a:buNone/>
                <a:tabLst/>
                <a:defRPr/>
              </a:pPr>
              <a:r>
                <a:rPr kumimoji="0" lang="en-AU" sz="1800" b="1" u="none" strike="noStrike" kern="1200" cap="none" spc="0" normalizeH="0" baseline="0" noProof="0" dirty="0" err="1">
                  <a:ln>
                    <a:noFill/>
                  </a:ln>
                  <a:solidFill>
                    <a:srgbClr val="1B324F"/>
                  </a:solidFill>
                  <a:effectLst/>
                  <a:uLnTx/>
                  <a:uFillTx/>
                  <a:latin typeface="National 2" panose="02000003000000000000" pitchFamily="50" charset="0"/>
                  <a:ea typeface="National Book" panose="02000503000000020004" pitchFamily="2" charset="77"/>
                </a:rPr>
                <a:t>Teina</a:t>
              </a:r>
              <a:r>
                <a:rPr kumimoji="0" lang="en-AU" sz="1800" b="1" u="none" strike="noStrike" kern="1200" cap="none" spc="0" normalizeH="0" baseline="0" noProof="0" dirty="0">
                  <a:ln>
                    <a:noFill/>
                  </a:ln>
                  <a:solidFill>
                    <a:srgbClr val="1B324F"/>
                  </a:solidFill>
                  <a:effectLst/>
                  <a:uLnTx/>
                  <a:uFillTx/>
                  <a:latin typeface="National 2" panose="02000003000000000000" pitchFamily="50" charset="0"/>
                  <a:ea typeface="National Book" panose="02000503000000020004" pitchFamily="2" charset="77"/>
                </a:rPr>
                <a:t> </a:t>
              </a:r>
              <a:r>
                <a:rPr lang="en-AU" sz="1800" dirty="0">
                  <a:solidFill>
                    <a:srgbClr val="1B324F"/>
                  </a:solidFill>
                  <a:latin typeface="National 2" panose="02000003000000000000" pitchFamily="50" charset="0"/>
                  <a:ea typeface="National Book" panose="02000503000000020004" pitchFamily="2" charset="77"/>
                </a:rPr>
                <a:t>(Organisations who are committed, accountable, and growing in maturity)</a:t>
              </a:r>
            </a:p>
          </p:txBody>
        </p:sp>
        <p:sp>
          <p:nvSpPr>
            <p:cNvPr id="15" name="Rounded Rectangle 37">
              <a:extLst>
                <a:ext uri="{FF2B5EF4-FFF2-40B4-BE49-F238E27FC236}">
                  <a16:creationId xmlns:a16="http://schemas.microsoft.com/office/drawing/2014/main" id="{3BD7618F-ED29-3F44-7CFB-EBD2BC0FDCC1}"/>
                </a:ext>
              </a:extLst>
            </p:cNvPr>
            <p:cNvSpPr/>
            <p:nvPr/>
          </p:nvSpPr>
          <p:spPr>
            <a:xfrm>
              <a:off x="2533378" y="8086889"/>
              <a:ext cx="4773270" cy="1173567"/>
            </a:xfrm>
            <a:prstGeom prst="roundRect">
              <a:avLst/>
            </a:prstGeom>
            <a:solidFill>
              <a:srgbClr val="00A6A7">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72000" bIns="36000" rtlCol="0" anchor="ctr"/>
            <a:lstStyle/>
            <a:p>
              <a:pPr>
                <a:defRPr/>
              </a:pPr>
              <a:r>
                <a:rPr lang="en-AU" sz="1800" b="1" dirty="0">
                  <a:solidFill>
                    <a:srgbClr val="1B324F"/>
                  </a:solidFill>
                  <a:latin typeface="National 2" panose="02000003000000000000" pitchFamily="50" charset="0"/>
                  <a:ea typeface="National Book" panose="02000503000000020004" pitchFamily="2" charset="77"/>
                </a:rPr>
                <a:t>T</a:t>
              </a:r>
              <a:r>
                <a:rPr kumimoji="0" lang="en-AU" sz="1800" b="1" u="none" strike="noStrike" kern="1200" cap="none" spc="0" normalizeH="0" baseline="0" noProof="0" dirty="0" err="1">
                  <a:ln>
                    <a:noFill/>
                  </a:ln>
                  <a:solidFill>
                    <a:srgbClr val="1B324F"/>
                  </a:solidFill>
                  <a:effectLst/>
                  <a:uLnTx/>
                  <a:uFillTx/>
                  <a:latin typeface="National 2" panose="02000003000000000000" pitchFamily="50" charset="0"/>
                  <a:ea typeface="National Book" panose="02000503000000020004" pitchFamily="2" charset="77"/>
                </a:rPr>
                <a:t>upu</a:t>
              </a:r>
              <a:r>
                <a:rPr kumimoji="0" lang="en-AU" sz="1800" b="1" u="none" strike="noStrike" kern="1200" cap="none" spc="0" normalizeH="0" baseline="0" noProof="0" dirty="0">
                  <a:ln>
                    <a:noFill/>
                  </a:ln>
                  <a:solidFill>
                    <a:srgbClr val="1B324F"/>
                  </a:solidFill>
                  <a:effectLst/>
                  <a:uLnTx/>
                  <a:uFillTx/>
                  <a:latin typeface="National 2" panose="02000003000000000000" pitchFamily="50" charset="0"/>
                  <a:ea typeface="National Book" panose="02000503000000020004" pitchFamily="2" charset="77"/>
                </a:rPr>
                <a:t> </a:t>
              </a:r>
              <a:r>
                <a:rPr lang="en-AU" sz="1800" dirty="0">
                  <a:solidFill>
                    <a:srgbClr val="1B324F"/>
                  </a:solidFill>
                  <a:latin typeface="National 2" panose="02000003000000000000" pitchFamily="50" charset="0"/>
                  <a:ea typeface="National Book" panose="02000503000000020004" pitchFamily="2" charset="77"/>
                </a:rPr>
                <a:t>(Organisations or individuals who are interested in upskilling)</a:t>
              </a:r>
            </a:p>
          </p:txBody>
        </p:sp>
        <p:pic>
          <p:nvPicPr>
            <p:cNvPr id="16" name="Picture 15">
              <a:extLst>
                <a:ext uri="{FF2B5EF4-FFF2-40B4-BE49-F238E27FC236}">
                  <a16:creationId xmlns:a16="http://schemas.microsoft.com/office/drawing/2014/main" id="{9CDAF2B2-C26E-3160-D6BE-0328EE2B508C}"/>
                </a:ext>
              </a:extLst>
            </p:cNvPr>
            <p:cNvPicPr>
              <a:picLocks noChangeAspect="1"/>
            </p:cNvPicPr>
            <p:nvPr/>
          </p:nvPicPr>
          <p:blipFill>
            <a:blip r:embed="rId2"/>
            <a:stretch>
              <a:fillRect/>
            </a:stretch>
          </p:blipFill>
          <p:spPr>
            <a:xfrm>
              <a:off x="824418" y="4681377"/>
              <a:ext cx="975642" cy="4976760"/>
            </a:xfrm>
            <a:prstGeom prst="rect">
              <a:avLst/>
            </a:prstGeom>
          </p:spPr>
        </p:pic>
        <p:grpSp>
          <p:nvGrpSpPr>
            <p:cNvPr id="17" name="Group 16">
              <a:extLst>
                <a:ext uri="{FF2B5EF4-FFF2-40B4-BE49-F238E27FC236}">
                  <a16:creationId xmlns:a16="http://schemas.microsoft.com/office/drawing/2014/main" id="{53FB9330-D0CE-9AC1-6F22-07C9ACBB97D4}"/>
                </a:ext>
              </a:extLst>
            </p:cNvPr>
            <p:cNvGrpSpPr/>
            <p:nvPr/>
          </p:nvGrpSpPr>
          <p:grpSpPr>
            <a:xfrm>
              <a:off x="1662612" y="8158021"/>
              <a:ext cx="751485" cy="757030"/>
              <a:chOff x="1948851" y="8583030"/>
              <a:chExt cx="751485" cy="757030"/>
            </a:xfrm>
          </p:grpSpPr>
          <p:pic>
            <p:nvPicPr>
              <p:cNvPr id="24" name="Graphic 23">
                <a:extLst>
                  <a:ext uri="{FF2B5EF4-FFF2-40B4-BE49-F238E27FC236}">
                    <a16:creationId xmlns:a16="http://schemas.microsoft.com/office/drawing/2014/main" id="{FBA65BC5-C8EC-DEF2-3A52-19BF9B489B77}"/>
                  </a:ext>
                </a:extLst>
              </p:cNvPr>
              <p:cNvPicPr>
                <a:picLocks/>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63593"/>
              <a:stretch/>
            </p:blipFill>
            <p:spPr>
              <a:xfrm>
                <a:off x="2068131" y="8949566"/>
                <a:ext cx="512926" cy="186738"/>
              </a:xfrm>
              <a:prstGeom prst="rect">
                <a:avLst/>
              </a:prstGeom>
            </p:spPr>
          </p:pic>
          <p:pic>
            <p:nvPicPr>
              <p:cNvPr id="25" name="Graphic 24">
                <a:extLst>
                  <a:ext uri="{FF2B5EF4-FFF2-40B4-BE49-F238E27FC236}">
                    <a16:creationId xmlns:a16="http://schemas.microsoft.com/office/drawing/2014/main" id="{3DC1EED9-2F53-4A4C-625F-A7A5967E8B0D}"/>
                  </a:ext>
                </a:extLst>
              </p:cNvPr>
              <p:cNvPicPr>
                <a:picLocks/>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41672"/>
              <a:stretch/>
            </p:blipFill>
            <p:spPr>
              <a:xfrm>
                <a:off x="2068131" y="8653736"/>
                <a:ext cx="512926" cy="299181"/>
              </a:xfrm>
              <a:prstGeom prst="rect">
                <a:avLst/>
              </a:prstGeom>
            </p:spPr>
          </p:pic>
          <p:sp>
            <p:nvSpPr>
              <p:cNvPr id="26" name="Freeform 18">
                <a:extLst>
                  <a:ext uri="{FF2B5EF4-FFF2-40B4-BE49-F238E27FC236}">
                    <a16:creationId xmlns:a16="http://schemas.microsoft.com/office/drawing/2014/main" id="{9E1AD7F2-C212-5A53-7656-99BB35E88E9C}"/>
                  </a:ext>
                </a:extLst>
              </p:cNvPr>
              <p:cNvSpPr/>
              <p:nvPr/>
            </p:nvSpPr>
            <p:spPr>
              <a:xfrm>
                <a:off x="2083287" y="8942772"/>
                <a:ext cx="418874" cy="20291"/>
              </a:xfrm>
              <a:custGeom>
                <a:avLst/>
                <a:gdLst>
                  <a:gd name="connsiteX0" fmla="*/ 0 w 418874"/>
                  <a:gd name="connsiteY0" fmla="*/ 3520 h 20291"/>
                  <a:gd name="connsiteX1" fmla="*/ 97178 w 418874"/>
                  <a:gd name="connsiteY1" fmla="*/ 10223 h 20291"/>
                  <a:gd name="connsiteX2" fmla="*/ 204410 w 418874"/>
                  <a:gd name="connsiteY2" fmla="*/ 169 h 20291"/>
                  <a:gd name="connsiteX3" fmla="*/ 301589 w 418874"/>
                  <a:gd name="connsiteY3" fmla="*/ 20276 h 20291"/>
                  <a:gd name="connsiteX4" fmla="*/ 368609 w 418874"/>
                  <a:gd name="connsiteY4" fmla="*/ 3520 h 20291"/>
                  <a:gd name="connsiteX5" fmla="*/ 408821 w 418874"/>
                  <a:gd name="connsiteY5" fmla="*/ 6872 h 20291"/>
                  <a:gd name="connsiteX6" fmla="*/ 418874 w 418874"/>
                  <a:gd name="connsiteY6" fmla="*/ 10223 h 2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874" h="20291" fill="none" extrusionOk="0">
                    <a:moveTo>
                      <a:pt x="0" y="3520"/>
                    </a:moveTo>
                    <a:cubicBezTo>
                      <a:pt x="30913" y="1029"/>
                      <a:pt x="62163" y="12097"/>
                      <a:pt x="97178" y="10223"/>
                    </a:cubicBezTo>
                    <a:cubicBezTo>
                      <a:pt x="134256" y="11348"/>
                      <a:pt x="176298" y="-74"/>
                      <a:pt x="204410" y="169"/>
                    </a:cubicBezTo>
                    <a:cubicBezTo>
                      <a:pt x="233801" y="1087"/>
                      <a:pt x="277697" y="22558"/>
                      <a:pt x="301589" y="20276"/>
                    </a:cubicBezTo>
                    <a:cubicBezTo>
                      <a:pt x="330361" y="22927"/>
                      <a:pt x="350926" y="7715"/>
                      <a:pt x="368609" y="3520"/>
                    </a:cubicBezTo>
                    <a:cubicBezTo>
                      <a:pt x="387068" y="2192"/>
                      <a:pt x="401016" y="6456"/>
                      <a:pt x="408821" y="6872"/>
                    </a:cubicBezTo>
                    <a:cubicBezTo>
                      <a:pt x="417214" y="7973"/>
                      <a:pt x="418084" y="8875"/>
                      <a:pt x="418874" y="10223"/>
                    </a:cubicBezTo>
                  </a:path>
                  <a:path w="418874" h="20291" stroke="0" extrusionOk="0">
                    <a:moveTo>
                      <a:pt x="0" y="3520"/>
                    </a:moveTo>
                    <a:cubicBezTo>
                      <a:pt x="26964" y="4318"/>
                      <a:pt x="61743" y="11294"/>
                      <a:pt x="97178" y="10223"/>
                    </a:cubicBezTo>
                    <a:cubicBezTo>
                      <a:pt x="134268" y="10300"/>
                      <a:pt x="168361" y="-1443"/>
                      <a:pt x="204410" y="169"/>
                    </a:cubicBezTo>
                    <a:cubicBezTo>
                      <a:pt x="236443" y="3831"/>
                      <a:pt x="273469" y="23882"/>
                      <a:pt x="301589" y="20276"/>
                    </a:cubicBezTo>
                    <a:cubicBezTo>
                      <a:pt x="327180" y="19863"/>
                      <a:pt x="352745" y="6714"/>
                      <a:pt x="368609" y="3520"/>
                    </a:cubicBezTo>
                    <a:cubicBezTo>
                      <a:pt x="386795" y="1323"/>
                      <a:pt x="400781" y="5062"/>
                      <a:pt x="408821" y="6872"/>
                    </a:cubicBezTo>
                    <a:cubicBezTo>
                      <a:pt x="416972" y="7954"/>
                      <a:pt x="417901" y="9231"/>
                      <a:pt x="418874" y="10223"/>
                    </a:cubicBezTo>
                  </a:path>
                </a:pathLst>
              </a:custGeom>
              <a:solidFill>
                <a:schemeClr val="bg1"/>
              </a:solidFill>
              <a:ln w="12700">
                <a:solidFill>
                  <a:schemeClr val="tx1"/>
                </a:solidFill>
                <a:extLst>
                  <a:ext uri="{C807C97D-BFC1-408E-A445-0C87EB9F89A2}">
                    <ask:lineSketchStyleProps xmlns:ask="http://schemas.microsoft.com/office/drawing/2018/sketchyshapes" sd="1219033472">
                      <a:custGeom>
                        <a:avLst/>
                        <a:gdLst>
                          <a:gd name="connsiteX0" fmla="*/ 0 w 396875"/>
                          <a:gd name="connsiteY0" fmla="*/ 3336 h 19225"/>
                          <a:gd name="connsiteX1" fmla="*/ 92075 w 396875"/>
                          <a:gd name="connsiteY1" fmla="*/ 9686 h 19225"/>
                          <a:gd name="connsiteX2" fmla="*/ 193675 w 396875"/>
                          <a:gd name="connsiteY2" fmla="*/ 161 h 19225"/>
                          <a:gd name="connsiteX3" fmla="*/ 285750 w 396875"/>
                          <a:gd name="connsiteY3" fmla="*/ 19211 h 19225"/>
                          <a:gd name="connsiteX4" fmla="*/ 349250 w 396875"/>
                          <a:gd name="connsiteY4" fmla="*/ 3336 h 19225"/>
                          <a:gd name="connsiteX5" fmla="*/ 387350 w 396875"/>
                          <a:gd name="connsiteY5" fmla="*/ 6511 h 19225"/>
                          <a:gd name="connsiteX6" fmla="*/ 396875 w 396875"/>
                          <a:gd name="connsiteY6" fmla="*/ 9686 h 1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875" h="19225">
                            <a:moveTo>
                              <a:pt x="0" y="3336"/>
                            </a:moveTo>
                            <a:cubicBezTo>
                              <a:pt x="29898" y="6775"/>
                              <a:pt x="59796" y="10215"/>
                              <a:pt x="92075" y="9686"/>
                            </a:cubicBezTo>
                            <a:cubicBezTo>
                              <a:pt x="124354" y="9157"/>
                              <a:pt x="161396" y="-1426"/>
                              <a:pt x="193675" y="161"/>
                            </a:cubicBezTo>
                            <a:cubicBezTo>
                              <a:pt x="225954" y="1748"/>
                              <a:pt x="259821" y="18682"/>
                              <a:pt x="285750" y="19211"/>
                            </a:cubicBezTo>
                            <a:cubicBezTo>
                              <a:pt x="311679" y="19740"/>
                              <a:pt x="332317" y="5453"/>
                              <a:pt x="349250" y="3336"/>
                            </a:cubicBezTo>
                            <a:cubicBezTo>
                              <a:pt x="366183" y="1219"/>
                              <a:pt x="379413" y="5453"/>
                              <a:pt x="387350" y="6511"/>
                            </a:cubicBezTo>
                            <a:cubicBezTo>
                              <a:pt x="395287" y="7569"/>
                              <a:pt x="396081" y="8627"/>
                              <a:pt x="396875" y="9686"/>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National Book" panose="02000503000000020004" pitchFamily="2" charset="77"/>
                  <a:ea typeface="National Book" panose="02000503000000020004" pitchFamily="2" charset="77"/>
                </a:endParaRPr>
              </a:p>
            </p:txBody>
          </p:sp>
          <p:sp>
            <p:nvSpPr>
              <p:cNvPr id="27" name="Oval 26">
                <a:extLst>
                  <a:ext uri="{FF2B5EF4-FFF2-40B4-BE49-F238E27FC236}">
                    <a16:creationId xmlns:a16="http://schemas.microsoft.com/office/drawing/2014/main" id="{1A567EB0-F8F2-5BC4-023B-70D195A4E242}"/>
                  </a:ext>
                </a:extLst>
              </p:cNvPr>
              <p:cNvSpPr/>
              <p:nvPr/>
            </p:nvSpPr>
            <p:spPr>
              <a:xfrm>
                <a:off x="1948851" y="8583030"/>
                <a:ext cx="751485" cy="7570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NZ" sz="1000">
                  <a:solidFill>
                    <a:schemeClr val="tx1"/>
                  </a:solidFill>
                </a:endParaRPr>
              </a:p>
            </p:txBody>
          </p:sp>
        </p:grpSp>
        <p:grpSp>
          <p:nvGrpSpPr>
            <p:cNvPr id="18" name="Group 17">
              <a:extLst>
                <a:ext uri="{FF2B5EF4-FFF2-40B4-BE49-F238E27FC236}">
                  <a16:creationId xmlns:a16="http://schemas.microsoft.com/office/drawing/2014/main" id="{4A661E7A-DD17-5DEC-8B3D-C33A036195A2}"/>
                </a:ext>
              </a:extLst>
            </p:cNvPr>
            <p:cNvGrpSpPr/>
            <p:nvPr/>
          </p:nvGrpSpPr>
          <p:grpSpPr>
            <a:xfrm>
              <a:off x="1551038" y="4893519"/>
              <a:ext cx="757030" cy="757030"/>
              <a:chOff x="1790931" y="2424916"/>
              <a:chExt cx="757030" cy="757030"/>
            </a:xfrm>
          </p:grpSpPr>
          <p:sp>
            <p:nvSpPr>
              <p:cNvPr id="22" name="Oval 21">
                <a:extLst>
                  <a:ext uri="{FF2B5EF4-FFF2-40B4-BE49-F238E27FC236}">
                    <a16:creationId xmlns:a16="http://schemas.microsoft.com/office/drawing/2014/main" id="{63446A5B-9424-353F-9574-7B9092BF2EF5}"/>
                  </a:ext>
                </a:extLst>
              </p:cNvPr>
              <p:cNvSpPr/>
              <p:nvPr/>
            </p:nvSpPr>
            <p:spPr>
              <a:xfrm>
                <a:off x="1790931" y="2424916"/>
                <a:ext cx="757030" cy="757030"/>
              </a:xfrm>
              <a:prstGeom prst="ellipse">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0">
                  <a:solidFill>
                    <a:schemeClr val="tx1"/>
                  </a:solidFill>
                  <a:latin typeface="National Book" panose="02000503000000020004" pitchFamily="2" charset="77"/>
                  <a:ea typeface="National Book" panose="02000503000000020004" pitchFamily="2" charset="77"/>
                </a:endParaRPr>
              </a:p>
            </p:txBody>
          </p:sp>
          <p:pic>
            <p:nvPicPr>
              <p:cNvPr id="23" name="Graphic 22">
                <a:extLst>
                  <a:ext uri="{FF2B5EF4-FFF2-40B4-BE49-F238E27FC236}">
                    <a16:creationId xmlns:a16="http://schemas.microsoft.com/office/drawing/2014/main" id="{4B0B6F8D-3494-6F73-7096-9638EFF65056}"/>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955143" y="2562841"/>
                <a:ext cx="429691" cy="429691"/>
              </a:xfrm>
              <a:prstGeom prst="rect">
                <a:avLst/>
              </a:prstGeom>
            </p:spPr>
          </p:pic>
        </p:grpSp>
        <p:grpSp>
          <p:nvGrpSpPr>
            <p:cNvPr id="19" name="Group 18">
              <a:extLst>
                <a:ext uri="{FF2B5EF4-FFF2-40B4-BE49-F238E27FC236}">
                  <a16:creationId xmlns:a16="http://schemas.microsoft.com/office/drawing/2014/main" id="{76B5A842-73E1-0BDB-341E-1304A58D0D15}"/>
                </a:ext>
              </a:extLst>
            </p:cNvPr>
            <p:cNvGrpSpPr/>
            <p:nvPr/>
          </p:nvGrpSpPr>
          <p:grpSpPr>
            <a:xfrm>
              <a:off x="1625526" y="6584105"/>
              <a:ext cx="757030" cy="775809"/>
              <a:chOff x="1770903" y="4893886"/>
              <a:chExt cx="757030" cy="775809"/>
            </a:xfrm>
          </p:grpSpPr>
          <p:sp>
            <p:nvSpPr>
              <p:cNvPr id="20" name="Oval 19">
                <a:extLst>
                  <a:ext uri="{FF2B5EF4-FFF2-40B4-BE49-F238E27FC236}">
                    <a16:creationId xmlns:a16="http://schemas.microsoft.com/office/drawing/2014/main" id="{C6D331CA-DF68-D5D8-C5AB-6BD89E4B0224}"/>
                  </a:ext>
                </a:extLst>
              </p:cNvPr>
              <p:cNvSpPr/>
              <p:nvPr/>
            </p:nvSpPr>
            <p:spPr>
              <a:xfrm>
                <a:off x="1770903" y="4912665"/>
                <a:ext cx="757030" cy="75703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0">
                  <a:solidFill>
                    <a:schemeClr val="tx1"/>
                  </a:solidFill>
                  <a:latin typeface="National Book" panose="02000503000000020004" pitchFamily="2" charset="77"/>
                  <a:ea typeface="National Book" panose="02000503000000020004" pitchFamily="2" charset="77"/>
                </a:endParaRPr>
              </a:p>
            </p:txBody>
          </p:sp>
          <p:pic>
            <p:nvPicPr>
              <p:cNvPr id="21" name="Graphic 20">
                <a:extLst>
                  <a:ext uri="{FF2B5EF4-FFF2-40B4-BE49-F238E27FC236}">
                    <a16:creationId xmlns:a16="http://schemas.microsoft.com/office/drawing/2014/main" id="{438D2B95-3D01-5860-D0D8-51781CD3A532}"/>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1826230" y="4893886"/>
                <a:ext cx="687036" cy="687036"/>
              </a:xfrm>
              <a:prstGeom prst="rect">
                <a:avLst/>
              </a:prstGeom>
            </p:spPr>
          </p:pic>
        </p:grpSp>
      </p:grpSp>
      <p:sp>
        <p:nvSpPr>
          <p:cNvPr id="45" name="Rectangle: Rounded Corners 44">
            <a:extLst>
              <a:ext uri="{FF2B5EF4-FFF2-40B4-BE49-F238E27FC236}">
                <a16:creationId xmlns:a16="http://schemas.microsoft.com/office/drawing/2014/main" id="{D63B758F-0136-88D6-C11E-2D45684594F5}"/>
              </a:ext>
            </a:extLst>
          </p:cNvPr>
          <p:cNvSpPr/>
          <p:nvPr/>
        </p:nvSpPr>
        <p:spPr>
          <a:xfrm>
            <a:off x="1390867" y="5973955"/>
            <a:ext cx="4749282" cy="564899"/>
          </a:xfrm>
          <a:prstGeom prst="roundRect">
            <a:avLst/>
          </a:prstGeom>
          <a:solidFill>
            <a:srgbClr val="00A6A7">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1000"/>
              </a:spcBef>
            </a:pPr>
            <a:r>
              <a:rPr lang="en-NZ" sz="1050" b="1" dirty="0" err="1">
                <a:solidFill>
                  <a:srgbClr val="1B324F"/>
                </a:solidFill>
                <a:latin typeface="National 2" panose="02000003000000000000" pitchFamily="50" charset="0"/>
                <a:cs typeface="Roboto"/>
              </a:rPr>
              <a:t>Taupuhipuhi</a:t>
            </a:r>
            <a:r>
              <a:rPr lang="en-NZ" sz="1050" b="1" dirty="0">
                <a:solidFill>
                  <a:srgbClr val="1B324F"/>
                </a:solidFill>
                <a:latin typeface="National 2" panose="02000003000000000000" pitchFamily="50" charset="0"/>
                <a:cs typeface="Roboto"/>
              </a:rPr>
              <a:t>: </a:t>
            </a:r>
            <a:r>
              <a:rPr lang="en-NZ" sz="1050" dirty="0">
                <a:solidFill>
                  <a:srgbClr val="1B324F"/>
                </a:solidFill>
                <a:latin typeface="National 2" panose="02000003000000000000" pitchFamily="50" charset="0"/>
                <a:cs typeface="Roboto"/>
              </a:rPr>
              <a:t>Supporting organisation who are essential to the eco-system </a:t>
            </a:r>
            <a:r>
              <a:rPr lang="en-NZ" sz="1050" dirty="0" err="1">
                <a:solidFill>
                  <a:srgbClr val="1B324F"/>
                </a:solidFill>
                <a:latin typeface="National 2" panose="02000003000000000000" pitchFamily="50" charset="0"/>
                <a:cs typeface="Roboto"/>
              </a:rPr>
              <a:t>eg</a:t>
            </a:r>
            <a:r>
              <a:rPr lang="en-NZ" sz="1050" dirty="0">
                <a:solidFill>
                  <a:srgbClr val="1B324F"/>
                </a:solidFill>
                <a:latin typeface="National 2" panose="02000003000000000000" pitchFamily="50" charset="0"/>
                <a:cs typeface="Roboto"/>
              </a:rPr>
              <a:t> EMA, </a:t>
            </a:r>
            <a:r>
              <a:rPr lang="en-NZ" sz="1050" dirty="0" err="1">
                <a:solidFill>
                  <a:srgbClr val="1B324F"/>
                </a:solidFill>
                <a:latin typeface="National 2" panose="02000003000000000000" pitchFamily="50" charset="0"/>
                <a:cs typeface="Roboto"/>
              </a:rPr>
              <a:t>MoE</a:t>
            </a:r>
            <a:r>
              <a:rPr lang="en-NZ" sz="1050" dirty="0">
                <a:solidFill>
                  <a:srgbClr val="1B324F"/>
                </a:solidFill>
                <a:latin typeface="National 2" panose="02000003000000000000" pitchFamily="50" charset="0"/>
                <a:cs typeface="Roboto"/>
              </a:rPr>
              <a:t>, TSI </a:t>
            </a:r>
          </a:p>
        </p:txBody>
      </p:sp>
    </p:spTree>
    <p:extLst>
      <p:ext uri="{BB962C8B-B14F-4D97-AF65-F5344CB8AC3E}">
        <p14:creationId xmlns:p14="http://schemas.microsoft.com/office/powerpoint/2010/main" val="229451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C7014C3-8368-71C6-4BB9-34C80D7B6CF7}"/>
              </a:ext>
            </a:extLst>
          </p:cNvPr>
          <p:cNvCxnSpPr/>
          <p:nvPr/>
        </p:nvCxnSpPr>
        <p:spPr>
          <a:xfrm>
            <a:off x="6096000" y="768270"/>
            <a:ext cx="0" cy="5574071"/>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1A3B7C5-F3BF-3E06-9A37-231DCB5D53C8}"/>
              </a:ext>
            </a:extLst>
          </p:cNvPr>
          <p:cNvSpPr txBox="1"/>
          <p:nvPr/>
        </p:nvSpPr>
        <p:spPr>
          <a:xfrm>
            <a:off x="564325" y="626131"/>
            <a:ext cx="5082428" cy="461665"/>
          </a:xfrm>
          <a:prstGeom prst="rect">
            <a:avLst/>
          </a:prstGeom>
          <a:noFill/>
        </p:spPr>
        <p:txBody>
          <a:bodyPr wrap="square" rtlCol="0">
            <a:spAutoFit/>
          </a:bodyPr>
          <a:lstStyle/>
          <a:p>
            <a:r>
              <a:rPr lang="mi-NZ" sz="2400" b="1" dirty="0" err="1">
                <a:solidFill>
                  <a:srgbClr val="1B324F"/>
                </a:solidFill>
                <a:latin typeface="National 2" panose="02000003000000000000" pitchFamily="50" charset="0"/>
              </a:rPr>
              <a:t>Collective</a:t>
            </a:r>
            <a:r>
              <a:rPr lang="mi-NZ" sz="2400" b="1" dirty="0">
                <a:solidFill>
                  <a:srgbClr val="1B324F"/>
                </a:solidFill>
                <a:latin typeface="National 2" panose="02000003000000000000" pitchFamily="50" charset="0"/>
              </a:rPr>
              <a:t> </a:t>
            </a:r>
            <a:r>
              <a:rPr lang="mi-NZ" sz="2400" b="1" dirty="0" err="1">
                <a:solidFill>
                  <a:srgbClr val="1B324F"/>
                </a:solidFill>
                <a:latin typeface="National 2" panose="02000003000000000000" pitchFamily="50" charset="0"/>
              </a:rPr>
              <a:t>Charter</a:t>
            </a:r>
            <a:r>
              <a:rPr lang="mi-NZ" sz="2400" b="1" dirty="0">
                <a:solidFill>
                  <a:srgbClr val="1B324F"/>
                </a:solidFill>
                <a:latin typeface="National 2" panose="02000003000000000000" pitchFamily="50" charset="0"/>
              </a:rPr>
              <a:t> </a:t>
            </a:r>
            <a:r>
              <a:rPr lang="mi-NZ" sz="2400" b="1" dirty="0" err="1">
                <a:solidFill>
                  <a:srgbClr val="1B324F"/>
                </a:solidFill>
                <a:latin typeface="National 2" panose="02000003000000000000" pitchFamily="50" charset="0"/>
              </a:rPr>
              <a:t>Commitments</a:t>
            </a:r>
            <a:endParaRPr lang="en-NZ" sz="2400" b="1" dirty="0">
              <a:solidFill>
                <a:srgbClr val="1B324F"/>
              </a:solidFill>
              <a:latin typeface="National 2" panose="02000003000000000000" pitchFamily="50" charset="0"/>
            </a:endParaRPr>
          </a:p>
        </p:txBody>
      </p:sp>
      <p:sp>
        <p:nvSpPr>
          <p:cNvPr id="14" name="TextBox 13">
            <a:extLst>
              <a:ext uri="{FF2B5EF4-FFF2-40B4-BE49-F238E27FC236}">
                <a16:creationId xmlns:a16="http://schemas.microsoft.com/office/drawing/2014/main" id="{D209629E-8568-1129-EB0E-20F695A62489}"/>
              </a:ext>
            </a:extLst>
          </p:cNvPr>
          <p:cNvSpPr txBox="1"/>
          <p:nvPr/>
        </p:nvSpPr>
        <p:spPr>
          <a:xfrm>
            <a:off x="547396" y="1299357"/>
            <a:ext cx="5449077" cy="5042984"/>
          </a:xfrm>
          <a:prstGeom prst="rect">
            <a:avLst/>
          </a:prstGeom>
          <a:noFill/>
        </p:spPr>
        <p:txBody>
          <a:bodyPr wrap="square">
            <a:spAutoFit/>
          </a:bodyPr>
          <a:lstStyle/>
          <a:p>
            <a:pPr>
              <a:lnSpc>
                <a:spcPts val="1300"/>
              </a:lnSpc>
              <a:spcBef>
                <a:spcPts val="1000"/>
              </a:spcBef>
              <a:spcAft>
                <a:spcPts val="300"/>
              </a:spcAft>
            </a:pPr>
            <a:r>
              <a:rPr lang="en-US" sz="1400" b="1" dirty="0" err="1">
                <a:solidFill>
                  <a:srgbClr val="1B324F"/>
                </a:solidFill>
                <a:latin typeface="National 2" panose="02000003000000000000" pitchFamily="50" charset="0"/>
                <a:ea typeface="National Book" panose="02000503000000020004" pitchFamily="2" charset="77"/>
                <a:cs typeface="Roboto"/>
              </a:rPr>
              <a:t>Behaviour</a:t>
            </a:r>
            <a:r>
              <a:rPr lang="en-US" sz="1400" b="1" dirty="0">
                <a:solidFill>
                  <a:srgbClr val="1B324F"/>
                </a:solidFill>
                <a:effectLst/>
                <a:latin typeface="National 2" panose="02000003000000000000" pitchFamily="50" charset="0"/>
                <a:ea typeface="National Book" panose="02000503000000020004" pitchFamily="2" charset="77"/>
                <a:cs typeface="Roboto"/>
              </a:rPr>
              <a:t> and Mindset on display</a:t>
            </a:r>
            <a:endParaRPr lang="en-NZ" sz="1400" dirty="0">
              <a:solidFill>
                <a:srgbClr val="1B324F"/>
              </a:solidFill>
              <a:effectLst/>
              <a:latin typeface="National 2" panose="02000003000000000000" pitchFamily="50" charset="0"/>
              <a:ea typeface="National Book" panose="02000503000000020004" pitchFamily="2" charset="77"/>
              <a:cs typeface="Roboto"/>
            </a:endParaRPr>
          </a:p>
          <a:p>
            <a:pPr marL="342900" lvl="0" indent="-342900">
              <a:lnSpc>
                <a:spcPct val="150000"/>
              </a:lnSpc>
              <a:spcBef>
                <a:spcPts val="1000"/>
              </a:spcBef>
              <a:buFont typeface="Arial" panose="020B0604020202020204" pitchFamily="34" charset="0"/>
              <a:buChar char="•"/>
            </a:pPr>
            <a:r>
              <a:rPr lang="en-US" sz="1400" dirty="0">
                <a:latin typeface="National 2" panose="02000003000000000000" pitchFamily="50" charset="0"/>
                <a:ea typeface="National Book" panose="02000503000000020004" pitchFamily="2" charset="77"/>
                <a:cs typeface="Roboto"/>
              </a:rPr>
              <a:t>The business is growing and/or has a turnover of staff which </a:t>
            </a:r>
            <a:r>
              <a:rPr lang="en-US" sz="1400" dirty="0">
                <a:effectLst/>
                <a:latin typeface="National 2" panose="02000003000000000000" pitchFamily="50" charset="0"/>
                <a:ea typeface="National Book" panose="02000503000000020004" pitchFamily="2" charset="77"/>
                <a:cs typeface="Roboto"/>
              </a:rPr>
              <a:t>facilitates the active hiring of </a:t>
            </a:r>
            <a:r>
              <a:rPr lang="en-US" sz="1400" dirty="0" err="1">
                <a:effectLst/>
                <a:latin typeface="National 2" panose="02000003000000000000" pitchFamily="50" charset="0"/>
                <a:ea typeface="National Book" panose="02000503000000020004" pitchFamily="2" charset="77"/>
                <a:cs typeface="Roboto"/>
              </a:rPr>
              <a:t>rangatahi</a:t>
            </a:r>
            <a:r>
              <a:rPr lang="en-US" sz="1400" dirty="0">
                <a:effectLst/>
                <a:latin typeface="National 2" panose="02000003000000000000" pitchFamily="50" charset="0"/>
                <a:ea typeface="National Book" panose="02000503000000020004" pitchFamily="2" charset="77"/>
                <a:cs typeface="Roboto"/>
              </a:rPr>
              <a:t> Māori and Pacific youth.</a:t>
            </a:r>
          </a:p>
          <a:p>
            <a:pPr marL="342900" indent="-342900">
              <a:lnSpc>
                <a:spcPct val="150000"/>
              </a:lnSpc>
              <a:spcBef>
                <a:spcPts val="1000"/>
              </a:spcBef>
              <a:buFont typeface="Arial" panose="020B0604020202020204" pitchFamily="34" charset="0"/>
              <a:buChar char="•"/>
            </a:pPr>
            <a:r>
              <a:rPr lang="en-US" sz="1400" dirty="0">
                <a:latin typeface="National 2" panose="02000003000000000000" pitchFamily="50" charset="0"/>
                <a:ea typeface="National Book" panose="02000503000000020004" pitchFamily="2" charset="77"/>
                <a:cs typeface="Roboto"/>
              </a:rPr>
              <a:t> </a:t>
            </a:r>
            <a:r>
              <a:rPr lang="en-US" sz="1400" dirty="0">
                <a:effectLst/>
                <a:latin typeface="National 2" panose="02000003000000000000" pitchFamily="50" charset="0"/>
                <a:ea typeface="National Book" panose="02000503000000020004" pitchFamily="2" charset="77"/>
                <a:cs typeface="Roboto"/>
              </a:rPr>
              <a:t>The business has clearly defined development opportunities or </a:t>
            </a:r>
            <a:r>
              <a:rPr lang="en-US" sz="1400" dirty="0">
                <a:latin typeface="National 2" panose="02000003000000000000" pitchFamily="50" charset="0"/>
                <a:ea typeface="National Book" panose="02000503000000020004" pitchFamily="2" charset="77"/>
                <a:cs typeface="Roboto"/>
              </a:rPr>
              <a:t>pathways</a:t>
            </a:r>
            <a:r>
              <a:rPr lang="en-US" sz="1400" dirty="0">
                <a:effectLst/>
                <a:latin typeface="National 2" panose="02000003000000000000" pitchFamily="50" charset="0"/>
                <a:ea typeface="National Book" panose="02000503000000020004" pitchFamily="2" charset="77"/>
                <a:cs typeface="Roboto"/>
              </a:rPr>
              <a:t> for </a:t>
            </a:r>
            <a:r>
              <a:rPr lang="en-US" sz="1400" dirty="0" err="1">
                <a:effectLst/>
                <a:latin typeface="National 2" panose="02000003000000000000" pitchFamily="50" charset="0"/>
                <a:ea typeface="National Book" panose="02000503000000020004" pitchFamily="2" charset="77"/>
                <a:cs typeface="Roboto"/>
              </a:rPr>
              <a:t>rangatahi</a:t>
            </a:r>
            <a:r>
              <a:rPr lang="en-US" sz="1400" dirty="0">
                <a:effectLst/>
                <a:latin typeface="National 2" panose="02000003000000000000" pitchFamily="50" charset="0"/>
                <a:ea typeface="National Book" panose="02000503000000020004" pitchFamily="2" charset="77"/>
                <a:cs typeface="Roboto"/>
              </a:rPr>
              <a:t> Māori and Pacific youth employees to grow into</a:t>
            </a:r>
            <a:endParaRPr lang="en-NZ" sz="1400" dirty="0">
              <a:effectLst/>
              <a:latin typeface="National 2" panose="02000003000000000000" pitchFamily="50" charset="0"/>
              <a:ea typeface="National Book" panose="02000503000000020004" pitchFamily="2" charset="77"/>
              <a:cs typeface="Roboto"/>
            </a:endParaRPr>
          </a:p>
          <a:p>
            <a:pPr marL="342900" indent="-342900">
              <a:lnSpc>
                <a:spcPct val="150000"/>
              </a:lnSpc>
              <a:buFont typeface="Arial" panose="020B0604020202020204" pitchFamily="34" charset="0"/>
              <a:buChar char="•"/>
            </a:pPr>
            <a:r>
              <a:rPr lang="en-AU" sz="1400" dirty="0">
                <a:effectLst/>
                <a:latin typeface="National 2" panose="02000003000000000000" pitchFamily="50" charset="0"/>
                <a:ea typeface="National Book" panose="02000503000000020004" pitchFamily="2" charset="77"/>
                <a:cs typeface="Roboto"/>
              </a:rPr>
              <a:t>The organisation demonstrates a growth mindset</a:t>
            </a:r>
            <a:r>
              <a:rPr lang="en-AU" sz="1400" dirty="0">
                <a:latin typeface="National 2" panose="02000003000000000000" pitchFamily="50" charset="0"/>
                <a:ea typeface="National Book" panose="02000503000000020004" pitchFamily="2" charset="77"/>
                <a:cs typeface="Roboto"/>
              </a:rPr>
              <a:t> by</a:t>
            </a:r>
            <a:r>
              <a:rPr lang="en-AU" sz="1400" dirty="0">
                <a:effectLst/>
                <a:latin typeface="National 2" panose="02000003000000000000" pitchFamily="50" charset="0"/>
                <a:ea typeface="National Book" panose="02000503000000020004" pitchFamily="2" charset="77"/>
                <a:cs typeface="Roboto"/>
              </a:rPr>
              <a:t> having innovative and reflective employment practices in place</a:t>
            </a:r>
            <a:endParaRPr lang="en-NZ" sz="1400" dirty="0">
              <a:effectLst/>
              <a:latin typeface="National 2" panose="02000003000000000000" pitchFamily="50" charset="0"/>
              <a:ea typeface="National Book" panose="02000503000000020004" pitchFamily="2" charset="77"/>
              <a:cs typeface="Roboto"/>
            </a:endParaRPr>
          </a:p>
          <a:p>
            <a:pPr marL="342900" indent="-342900">
              <a:lnSpc>
                <a:spcPct val="150000"/>
              </a:lnSpc>
              <a:buFont typeface="Arial" panose="020B0604020202020204" pitchFamily="34" charset="0"/>
              <a:buChar char="•"/>
            </a:pPr>
            <a:r>
              <a:rPr lang="en-US" sz="1400" dirty="0">
                <a:effectLst/>
                <a:latin typeface="National 2" panose="02000003000000000000" pitchFamily="50" charset="0"/>
                <a:ea typeface="National Book" panose="02000503000000020004" pitchFamily="2" charset="77"/>
                <a:cs typeface="Roboto"/>
              </a:rPr>
              <a:t>The business is committed to building a diverse and inclusive workforce more broadly (in your business/</a:t>
            </a:r>
            <a:r>
              <a:rPr lang="en-US" sz="1400" dirty="0" err="1">
                <a:effectLst/>
                <a:latin typeface="National 2" panose="02000003000000000000" pitchFamily="50" charset="0"/>
                <a:ea typeface="National Book" panose="02000503000000020004" pitchFamily="2" charset="77"/>
                <a:cs typeface="Roboto"/>
              </a:rPr>
              <a:t>organisation</a:t>
            </a:r>
            <a:r>
              <a:rPr lang="en-US" sz="1400" dirty="0">
                <a:effectLst/>
                <a:latin typeface="National 2" panose="02000003000000000000" pitchFamily="50" charset="0"/>
                <a:ea typeface="National Book" panose="02000503000000020004" pitchFamily="2" charset="77"/>
                <a:cs typeface="Roboto"/>
              </a:rPr>
              <a:t>)</a:t>
            </a:r>
            <a:r>
              <a:rPr lang="en-US" sz="1400" dirty="0">
                <a:latin typeface="National 2" panose="02000003000000000000" pitchFamily="50" charset="0"/>
                <a:ea typeface="National Book" panose="02000503000000020004" pitchFamily="2" charset="77"/>
                <a:cs typeface="Roboto"/>
              </a:rPr>
              <a:t> </a:t>
            </a:r>
            <a:endParaRPr lang="en-US" sz="1400" dirty="0">
              <a:effectLst/>
              <a:latin typeface="National 2" panose="02000003000000000000" pitchFamily="50" charset="0"/>
              <a:ea typeface="National Book" panose="02000503000000020004" pitchFamily="2" charset="77"/>
              <a:cs typeface="Roboto" panose="02000000000000000000" pitchFamily="2" charset="0"/>
            </a:endParaRPr>
          </a:p>
          <a:p>
            <a:pPr marL="342900" indent="-342900">
              <a:lnSpc>
                <a:spcPct val="150000"/>
              </a:lnSpc>
              <a:buFont typeface="Arial" panose="020B0604020202020204" pitchFamily="34" charset="0"/>
              <a:buChar char="•"/>
            </a:pPr>
            <a:r>
              <a:rPr lang="en-US" sz="1400" dirty="0">
                <a:effectLst/>
                <a:latin typeface="National 2" panose="02000003000000000000" pitchFamily="50" charset="0"/>
                <a:ea typeface="National Book" panose="02000503000000020004" pitchFamily="2" charset="77"/>
                <a:cs typeface="Roboto"/>
              </a:rPr>
              <a:t>Employers see </a:t>
            </a:r>
            <a:r>
              <a:rPr lang="en-US" sz="1400" dirty="0" err="1">
                <a:effectLst/>
                <a:latin typeface="National 2" panose="02000003000000000000" pitchFamily="50" charset="0"/>
                <a:ea typeface="National Book" panose="02000503000000020004" pitchFamily="2" charset="77"/>
                <a:cs typeface="Roboto"/>
              </a:rPr>
              <a:t>rangatahi</a:t>
            </a:r>
            <a:r>
              <a:rPr lang="en-US" sz="1400" dirty="0">
                <a:effectLst/>
                <a:latin typeface="National 2" panose="02000003000000000000" pitchFamily="50" charset="0"/>
                <a:ea typeface="National Book" panose="02000503000000020004" pitchFamily="2" charset="77"/>
                <a:cs typeface="Roboto"/>
              </a:rPr>
              <a:t> Māori and Pacific youth as taonga (treasure) to be invested in and nurtured</a:t>
            </a:r>
            <a:endParaRPr lang="en-NZ" sz="1400" dirty="0">
              <a:effectLst/>
              <a:latin typeface="National 2" panose="02000003000000000000" pitchFamily="50" charset="0"/>
              <a:ea typeface="National Book" panose="02000503000000020004" pitchFamily="2" charset="77"/>
              <a:cs typeface="Roboto"/>
            </a:endParaRPr>
          </a:p>
          <a:p>
            <a:pPr marL="342900" lvl="0" indent="-342900">
              <a:lnSpc>
                <a:spcPct val="150000"/>
              </a:lnSpc>
              <a:spcAft>
                <a:spcPts val="300"/>
              </a:spcAft>
              <a:buFont typeface="Arial" panose="020B0604020202020204" pitchFamily="34" charset="0"/>
              <a:buChar char="•"/>
            </a:pPr>
            <a:r>
              <a:rPr lang="en-US" sz="1400" dirty="0">
                <a:effectLst/>
                <a:latin typeface="National 2" panose="02000003000000000000" pitchFamily="50" charset="0"/>
                <a:ea typeface="National Book" panose="02000503000000020004" pitchFamily="2" charset="77"/>
                <a:cs typeface="Roboto"/>
              </a:rPr>
              <a:t>Employers are courageous and feel empowered to help themselves and build capability to adapt.</a:t>
            </a:r>
            <a:endParaRPr lang="en-NZ" sz="1400" dirty="0">
              <a:effectLst/>
              <a:latin typeface="National 2" panose="02000003000000000000" pitchFamily="50" charset="0"/>
              <a:ea typeface="National Book" panose="02000503000000020004" pitchFamily="2" charset="77"/>
              <a:cs typeface="Roboto"/>
            </a:endParaRPr>
          </a:p>
        </p:txBody>
      </p:sp>
      <p:sp>
        <p:nvSpPr>
          <p:cNvPr id="17" name="TextBox 16">
            <a:extLst>
              <a:ext uri="{FF2B5EF4-FFF2-40B4-BE49-F238E27FC236}">
                <a16:creationId xmlns:a16="http://schemas.microsoft.com/office/drawing/2014/main" id="{79BCE55A-90BE-D0C6-37B4-217722ED155C}"/>
              </a:ext>
            </a:extLst>
          </p:cNvPr>
          <p:cNvSpPr txBox="1"/>
          <p:nvPr/>
        </p:nvSpPr>
        <p:spPr>
          <a:xfrm>
            <a:off x="6288832" y="1223291"/>
            <a:ext cx="5648309" cy="4894225"/>
          </a:xfrm>
          <a:prstGeom prst="rect">
            <a:avLst/>
          </a:prstGeom>
          <a:noFill/>
        </p:spPr>
        <p:txBody>
          <a:bodyPr wrap="square">
            <a:spAutoFit/>
          </a:bodyPr>
          <a:lstStyle/>
          <a:p>
            <a:pPr>
              <a:lnSpc>
                <a:spcPts val="1300"/>
              </a:lnSpc>
              <a:spcBef>
                <a:spcPts val="1000"/>
              </a:spcBef>
              <a:spcAft>
                <a:spcPts val="300"/>
              </a:spcAft>
            </a:pPr>
            <a:r>
              <a:rPr lang="en-US" sz="1400" b="1" dirty="0">
                <a:solidFill>
                  <a:srgbClr val="1B324F"/>
                </a:solidFill>
                <a:effectLst/>
                <a:latin typeface="National 2" panose="02000003000000000000" pitchFamily="50" charset="0"/>
                <a:ea typeface="National Book" panose="02000503000000020004" pitchFamily="2" charset="77"/>
                <a:cs typeface="Roboto"/>
              </a:rPr>
              <a:t>Commitments which can be demonstrated</a:t>
            </a:r>
            <a:endParaRPr lang="en-NZ" sz="1400" b="1" dirty="0">
              <a:solidFill>
                <a:srgbClr val="1B324F"/>
              </a:solidFill>
              <a:effectLst/>
              <a:latin typeface="National 2" panose="02000003000000000000" pitchFamily="50" charset="0"/>
              <a:ea typeface="National Book" panose="02000503000000020004" pitchFamily="2" charset="77"/>
              <a:cs typeface="Roboto"/>
            </a:endParaRPr>
          </a:p>
          <a:p>
            <a:pPr marL="342900" lvl="0" indent="-342900">
              <a:lnSpc>
                <a:spcPct val="150000"/>
              </a:lnSpc>
              <a:spcBef>
                <a:spcPts val="1000"/>
              </a:spcBef>
              <a:buFont typeface="Arial" panose="020B0604020202020204" pitchFamily="34" charset="0"/>
              <a:buChar char="•"/>
            </a:pPr>
            <a:r>
              <a:rPr lang="en-US" sz="1300" dirty="0">
                <a:latin typeface="National 2" panose="02000003000000000000" pitchFamily="50" charset="0"/>
                <a:ea typeface="National Book" panose="02000503000000020004" pitchFamily="2" charset="77"/>
                <a:cs typeface="Roboto"/>
              </a:rPr>
              <a:t>Active sharing of exemplars with TAU and the YEP network – hiring practices, welcoming/onboarding, etc. This could take the form of writing a case study, or being interviewed by the TAU team</a:t>
            </a:r>
            <a:endParaRPr lang="en-NZ" sz="1300" dirty="0">
              <a:latin typeface="National 2" panose="02000003000000000000" pitchFamily="50" charset="0"/>
              <a:ea typeface="National Book" panose="02000503000000020004" pitchFamily="2" charset="77"/>
              <a:cs typeface="Roboto"/>
            </a:endParaRPr>
          </a:p>
          <a:p>
            <a:pPr marL="342900" lvl="0" indent="-342900">
              <a:lnSpc>
                <a:spcPct val="150000"/>
              </a:lnSpc>
              <a:buFont typeface="Arial" panose="020B0604020202020204" pitchFamily="34" charset="0"/>
              <a:buChar char="•"/>
            </a:pPr>
            <a:r>
              <a:rPr lang="en-US" sz="1300" dirty="0">
                <a:latin typeface="National 2" panose="02000003000000000000" pitchFamily="50" charset="0"/>
                <a:ea typeface="National Book" panose="02000503000000020004" pitchFamily="2" charset="77"/>
                <a:cs typeface="Roboto"/>
              </a:rPr>
              <a:t>Event attendance</a:t>
            </a:r>
            <a:r>
              <a:rPr lang="en-AU" sz="1300" dirty="0">
                <a:latin typeface="National 2" panose="02000003000000000000" pitchFamily="50" charset="0"/>
                <a:ea typeface="National Book" panose="02000503000000020004" pitchFamily="2" charset="77"/>
                <a:cs typeface="Roboto"/>
              </a:rPr>
              <a:t> and participation</a:t>
            </a:r>
            <a:endParaRPr lang="en-NZ" sz="1300" dirty="0">
              <a:latin typeface="National 2" panose="02000003000000000000" pitchFamily="50" charset="0"/>
              <a:ea typeface="National Book" panose="02000503000000020004" pitchFamily="2" charset="77"/>
              <a:cs typeface="Roboto"/>
            </a:endParaRPr>
          </a:p>
          <a:p>
            <a:pPr marL="342900" indent="-342900">
              <a:lnSpc>
                <a:spcPct val="150000"/>
              </a:lnSpc>
              <a:buFont typeface="Arial" panose="020B0604020202020204" pitchFamily="34" charset="0"/>
              <a:buChar char="•"/>
            </a:pPr>
            <a:r>
              <a:rPr lang="en-US" sz="1300" dirty="0">
                <a:latin typeface="National 2" panose="02000003000000000000" pitchFamily="50" charset="0"/>
                <a:ea typeface="National Book" panose="02000503000000020004" pitchFamily="2" charset="77"/>
                <a:cs typeface="Roboto"/>
              </a:rPr>
              <a:t>Continuous Improvement – reviewing, updating, improving practices related to employing </a:t>
            </a:r>
            <a:r>
              <a:rPr lang="en-US" sz="1300" dirty="0" err="1">
                <a:latin typeface="National 2" panose="02000003000000000000" pitchFamily="50" charset="0"/>
                <a:ea typeface="National Book" panose="02000503000000020004" pitchFamily="2" charset="77"/>
                <a:cs typeface="Roboto"/>
              </a:rPr>
              <a:t>rangatahi</a:t>
            </a:r>
            <a:r>
              <a:rPr lang="en-US" sz="1300" dirty="0">
                <a:latin typeface="National 2" panose="02000003000000000000" pitchFamily="50" charset="0"/>
                <a:ea typeface="National Book" panose="02000503000000020004" pitchFamily="2" charset="77"/>
                <a:cs typeface="Roboto"/>
              </a:rPr>
              <a:t> Māori and Pacific youth in the business</a:t>
            </a:r>
            <a:endParaRPr lang="en-NZ" sz="1300" dirty="0">
              <a:latin typeface="National 2" panose="02000003000000000000" pitchFamily="50" charset="0"/>
              <a:ea typeface="National Book" panose="02000503000000020004" pitchFamily="2" charset="77"/>
              <a:cs typeface="Roboto"/>
            </a:endParaRPr>
          </a:p>
          <a:p>
            <a:pPr marL="342900" lvl="0" indent="-342900">
              <a:lnSpc>
                <a:spcPct val="150000"/>
              </a:lnSpc>
              <a:buFont typeface="Arial" panose="020B0604020202020204" pitchFamily="34" charset="0"/>
              <a:buChar char="•"/>
            </a:pPr>
            <a:r>
              <a:rPr lang="en-US" sz="1300" dirty="0">
                <a:latin typeface="National 2" panose="02000003000000000000" pitchFamily="50" charset="0"/>
                <a:ea typeface="National Book" panose="02000503000000020004" pitchFamily="2" charset="77"/>
                <a:cs typeface="Roboto"/>
              </a:rPr>
              <a:t>Willing to be innovative and be part of future pilot projects</a:t>
            </a:r>
            <a:endParaRPr lang="en-NZ" sz="1300" dirty="0">
              <a:latin typeface="National 2" panose="02000003000000000000" pitchFamily="50" charset="0"/>
              <a:ea typeface="National Book" panose="02000503000000020004" pitchFamily="2" charset="77"/>
              <a:cs typeface="Roboto"/>
            </a:endParaRPr>
          </a:p>
          <a:p>
            <a:pPr marL="342900" lvl="0" indent="-342900">
              <a:lnSpc>
                <a:spcPct val="150000"/>
              </a:lnSpc>
              <a:buFont typeface="Arial" panose="020B0604020202020204" pitchFamily="34" charset="0"/>
              <a:buChar char="•"/>
            </a:pPr>
            <a:r>
              <a:rPr lang="en-US" sz="1300" dirty="0">
                <a:latin typeface="National 2" panose="02000003000000000000" pitchFamily="50" charset="0"/>
                <a:ea typeface="National Book" panose="02000503000000020004" pitchFamily="2" charset="77"/>
                <a:cs typeface="Roboto"/>
              </a:rPr>
              <a:t>A clear mandate/purpose/strategy/(committed) to have diverse hiring practices</a:t>
            </a:r>
            <a:endParaRPr lang="en-NZ" sz="1300" dirty="0">
              <a:latin typeface="National 2" panose="02000003000000000000" pitchFamily="50" charset="0"/>
              <a:ea typeface="National Book" panose="02000503000000020004" pitchFamily="2" charset="77"/>
              <a:cs typeface="Roboto"/>
            </a:endParaRPr>
          </a:p>
          <a:p>
            <a:pPr marL="342900" indent="-342900">
              <a:lnSpc>
                <a:spcPct val="150000"/>
              </a:lnSpc>
              <a:buFont typeface="Arial" panose="020B0604020202020204" pitchFamily="34" charset="0"/>
              <a:buChar char="•"/>
            </a:pPr>
            <a:r>
              <a:rPr lang="en-NZ" sz="1300" dirty="0">
                <a:latin typeface="National 2" panose="02000003000000000000" pitchFamily="50" charset="0"/>
                <a:cs typeface="Roboto"/>
              </a:rPr>
              <a:t>A clear pathway for </a:t>
            </a:r>
            <a:r>
              <a:rPr lang="en-NZ" sz="1300" dirty="0" err="1">
                <a:latin typeface="National 2" panose="02000003000000000000" pitchFamily="50" charset="0"/>
                <a:cs typeface="Roboto"/>
              </a:rPr>
              <a:t>rangatahi</a:t>
            </a:r>
            <a:r>
              <a:rPr lang="en-NZ" sz="1300" dirty="0">
                <a:latin typeface="National 2" panose="02000003000000000000" pitchFamily="50" charset="0"/>
                <a:cs typeface="Roboto"/>
              </a:rPr>
              <a:t> Māori and Pacific youth representation in higher positions with mechanisms to provide a culturally safe environment for feedback and engage in organisational decisions</a:t>
            </a:r>
          </a:p>
          <a:p>
            <a:pPr marL="342900" indent="-342900">
              <a:lnSpc>
                <a:spcPct val="150000"/>
              </a:lnSpc>
              <a:buFont typeface="Arial" panose="020B0604020202020204" pitchFamily="34" charset="0"/>
              <a:buChar char="•"/>
            </a:pPr>
            <a:r>
              <a:rPr lang="en-US" sz="1300" dirty="0">
                <a:latin typeface="National 2" panose="02000003000000000000" pitchFamily="50" charset="0"/>
                <a:ea typeface="National Book" panose="02000503000000020004" pitchFamily="2" charset="77"/>
                <a:cs typeface="Roboto"/>
              </a:rPr>
              <a:t>Training and support is available for those that are hiring and working with </a:t>
            </a:r>
            <a:r>
              <a:rPr lang="en-US" sz="1300" dirty="0" err="1">
                <a:latin typeface="National 2" panose="02000003000000000000" pitchFamily="50" charset="0"/>
                <a:ea typeface="National Book" panose="02000503000000020004" pitchFamily="2" charset="77"/>
                <a:cs typeface="Roboto"/>
              </a:rPr>
              <a:t>rangatahi</a:t>
            </a:r>
            <a:r>
              <a:rPr lang="en-US" sz="1300" dirty="0">
                <a:latin typeface="National 2" panose="02000003000000000000" pitchFamily="50" charset="0"/>
                <a:ea typeface="National Book" panose="02000503000000020004" pitchFamily="2" charset="77"/>
                <a:cs typeface="Roboto"/>
              </a:rPr>
              <a:t> Māori and Pacific youth to improve practices.</a:t>
            </a:r>
            <a:endParaRPr lang="en-NZ" sz="1300" dirty="0">
              <a:latin typeface="National 2" panose="02000003000000000000" pitchFamily="50" charset="0"/>
              <a:ea typeface="National Book" panose="02000503000000020004" pitchFamily="2" charset="77"/>
              <a:cs typeface="Roboto"/>
            </a:endParaRPr>
          </a:p>
        </p:txBody>
      </p:sp>
    </p:spTree>
    <p:extLst>
      <p:ext uri="{BB962C8B-B14F-4D97-AF65-F5344CB8AC3E}">
        <p14:creationId xmlns:p14="http://schemas.microsoft.com/office/powerpoint/2010/main" val="49759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867C894-E8B2-32AB-A0E0-E0099A73AF67}"/>
              </a:ext>
            </a:extLst>
          </p:cNvPr>
          <p:cNvSpPr/>
          <p:nvPr/>
        </p:nvSpPr>
        <p:spPr>
          <a:xfrm>
            <a:off x="671804" y="4226767"/>
            <a:ext cx="4777274" cy="2276670"/>
          </a:xfrm>
          <a:prstGeom prst="roundRect">
            <a:avLst/>
          </a:prstGeom>
          <a:solidFill>
            <a:srgbClr val="00A6A7">
              <a:alpha val="19000"/>
            </a:srgbClr>
          </a:solidFill>
          <a:ln>
            <a:solidFill>
              <a:srgbClr val="00A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Content Placeholder 15">
            <a:extLst>
              <a:ext uri="{FF2B5EF4-FFF2-40B4-BE49-F238E27FC236}">
                <a16:creationId xmlns:a16="http://schemas.microsoft.com/office/drawing/2014/main" id="{F5DD66FD-BA2A-4CEE-B1F1-957AAA4EFBBB}"/>
              </a:ext>
            </a:extLst>
          </p:cNvPr>
          <p:cNvSpPr>
            <a:spLocks noGrp="1"/>
          </p:cNvSpPr>
          <p:nvPr>
            <p:ph idx="1"/>
          </p:nvPr>
        </p:nvSpPr>
        <p:spPr>
          <a:xfrm>
            <a:off x="590584" y="1166850"/>
            <a:ext cx="4939714" cy="2177343"/>
          </a:xfrm>
        </p:spPr>
        <p:txBody>
          <a:bodyPr/>
          <a:lstStyle/>
          <a:p>
            <a:pPr>
              <a:lnSpc>
                <a:spcPct val="110000"/>
              </a:lnSpc>
              <a:spcBef>
                <a:spcPts val="1000"/>
              </a:spcBef>
            </a:pPr>
            <a:r>
              <a:rPr lang="en-US" b="1" dirty="0">
                <a:solidFill>
                  <a:srgbClr val="1B324F"/>
                </a:solidFill>
                <a:latin typeface="National 2" panose="02000003000000000000" pitchFamily="50" charset="0"/>
                <a:ea typeface="National Book" panose="02000503000000020004" pitchFamily="2" charset="77"/>
              </a:rPr>
              <a:t>Value</a:t>
            </a:r>
          </a:p>
          <a:p>
            <a:pPr marL="285750" indent="-285750">
              <a:lnSpc>
                <a:spcPct val="110000"/>
              </a:lnSpc>
              <a:spcBef>
                <a:spcPts val="1000"/>
              </a:spcBef>
              <a:buFont typeface="Arial" panose="020B0604020202020204" pitchFamily="34" charset="0"/>
              <a:buChar char="•"/>
            </a:pPr>
            <a:r>
              <a:rPr lang="en-US" sz="1400" dirty="0">
                <a:latin typeface="National 2" panose="02000003000000000000" pitchFamily="50" charset="0"/>
                <a:ea typeface="National Book" panose="02000503000000020004" pitchFamily="2" charset="77"/>
              </a:rPr>
              <a:t>The Pledge brings strength to the ecosystem through connections and relationships between key stakeholders and employers</a:t>
            </a:r>
          </a:p>
          <a:p>
            <a:pPr marL="285750" indent="-285750">
              <a:lnSpc>
                <a:spcPct val="110000"/>
              </a:lnSpc>
              <a:spcBef>
                <a:spcPts val="1000"/>
              </a:spcBef>
              <a:buFont typeface="Arial" panose="020B0604020202020204" pitchFamily="34" charset="0"/>
              <a:buChar char="•"/>
            </a:pPr>
            <a:r>
              <a:rPr lang="en-US" sz="1400" dirty="0">
                <a:latin typeface="National 2" panose="02000003000000000000" pitchFamily="50" charset="0"/>
                <a:ea typeface="National Book" panose="02000503000000020004" pitchFamily="2" charset="77"/>
              </a:rPr>
              <a:t>The Pledge enables the system to learn from each other and leverage insights to share insignificant findings (e.g.  member bodies) </a:t>
            </a:r>
          </a:p>
          <a:p>
            <a:pPr marL="285750" indent="-285750">
              <a:lnSpc>
                <a:spcPct val="110000"/>
              </a:lnSpc>
              <a:spcBef>
                <a:spcPts val="1000"/>
              </a:spcBef>
              <a:buFont typeface="Arial" panose="020B0604020202020204" pitchFamily="34" charset="0"/>
              <a:buChar char="•"/>
            </a:pPr>
            <a:r>
              <a:rPr lang="en-US" sz="1400" dirty="0">
                <a:latin typeface="National 2" panose="02000003000000000000" pitchFamily="50" charset="0"/>
                <a:ea typeface="National Book" panose="02000503000000020004" pitchFamily="2" charset="77"/>
              </a:rPr>
              <a:t>The Pledge creates the conditions for </a:t>
            </a:r>
            <a:r>
              <a:rPr lang="en-US" sz="1400" dirty="0" err="1">
                <a:latin typeface="National 2" panose="02000003000000000000" pitchFamily="50" charset="0"/>
                <a:ea typeface="National Book" panose="02000503000000020004" pitchFamily="2" charset="77"/>
              </a:rPr>
              <a:t>organisational</a:t>
            </a:r>
            <a:r>
              <a:rPr lang="en-US" sz="1400" dirty="0">
                <a:latin typeface="National 2" panose="02000003000000000000" pitchFamily="50" charset="0"/>
                <a:ea typeface="National Book" panose="02000503000000020004" pitchFamily="2" charset="77"/>
              </a:rPr>
              <a:t> change by embedding innovative practices,  not relying on individual relationships or ongoing funding. </a:t>
            </a:r>
          </a:p>
        </p:txBody>
      </p:sp>
      <p:sp>
        <p:nvSpPr>
          <p:cNvPr id="2" name="Title 1">
            <a:extLst>
              <a:ext uri="{FF2B5EF4-FFF2-40B4-BE49-F238E27FC236}">
                <a16:creationId xmlns:a16="http://schemas.microsoft.com/office/drawing/2014/main" id="{BB5E44B4-62CC-4718-93C2-35823FBD77DA}"/>
              </a:ext>
            </a:extLst>
          </p:cNvPr>
          <p:cNvSpPr>
            <a:spLocks noGrp="1"/>
          </p:cNvSpPr>
          <p:nvPr>
            <p:ph type="title"/>
          </p:nvPr>
        </p:nvSpPr>
        <p:spPr>
          <a:xfrm>
            <a:off x="6661703" y="856964"/>
            <a:ext cx="4777273" cy="5569352"/>
          </a:xfrm>
        </p:spPr>
        <p:txBody>
          <a:bodyPr>
            <a:noAutofit/>
          </a:bodyPr>
          <a:lstStyle/>
          <a:p>
            <a:pPr rtl="0"/>
            <a:r>
              <a:rPr lang="en-US" sz="1800" dirty="0">
                <a:latin typeface="National 2" panose="02000003000000000000" pitchFamily="50" charset="0"/>
                <a:cs typeface="Arial"/>
              </a:rPr>
              <a:t>Benefits​</a:t>
            </a:r>
            <a:br>
              <a:rPr lang="en-US" sz="1400" b="0" dirty="0">
                <a:solidFill>
                  <a:schemeClr val="tx1"/>
                </a:solidFill>
                <a:latin typeface="National 2" panose="02000003000000000000" pitchFamily="50" charset="0"/>
                <a:cs typeface="Arial"/>
              </a:rPr>
            </a:br>
            <a:br>
              <a:rPr lang="en-US" sz="1400" b="0" dirty="0">
                <a:solidFill>
                  <a:schemeClr val="tx1"/>
                </a:solidFill>
                <a:latin typeface="National 2" panose="02000003000000000000" pitchFamily="50" charset="0"/>
                <a:cs typeface="Arial"/>
              </a:rPr>
            </a:br>
            <a:r>
              <a:rPr lang="en-US" sz="1400" b="0" dirty="0">
                <a:solidFill>
                  <a:schemeClr val="tx1"/>
                </a:solidFill>
                <a:latin typeface="National 2" panose="02000003000000000000" pitchFamily="50" charset="0"/>
                <a:cs typeface="Arial"/>
              </a:rPr>
              <a:t>Join a </a:t>
            </a:r>
            <a:r>
              <a:rPr lang="en-US" sz="1400" dirty="0">
                <a:latin typeface="National 2" panose="02000003000000000000" pitchFamily="50" charset="0"/>
                <a:cs typeface="Arial"/>
              </a:rPr>
              <a:t>network of employers </a:t>
            </a:r>
            <a:r>
              <a:rPr lang="en-US" sz="1400" b="0" dirty="0">
                <a:solidFill>
                  <a:schemeClr val="tx1"/>
                </a:solidFill>
                <a:latin typeface="National 2" panose="02000003000000000000" pitchFamily="50" charset="0"/>
                <a:cs typeface="Arial"/>
              </a:rPr>
              <a:t>that are committed to change through a growth mindset ​</a:t>
            </a:r>
            <a:br>
              <a:rPr lang="en-US" sz="1400" b="0" dirty="0">
                <a:solidFill>
                  <a:schemeClr val="tx1"/>
                </a:solidFill>
                <a:latin typeface="National 2" panose="02000003000000000000" pitchFamily="50" charset="0"/>
                <a:cs typeface="Arial"/>
              </a:rPr>
            </a:br>
            <a:br>
              <a:rPr lang="en-US" sz="1400" b="0" dirty="0">
                <a:solidFill>
                  <a:schemeClr val="tx1"/>
                </a:solidFill>
                <a:latin typeface="National 2" panose="02000003000000000000" pitchFamily="50" charset="0"/>
                <a:cs typeface="Arial"/>
              </a:rPr>
            </a:br>
            <a:r>
              <a:rPr lang="en-US" sz="1400" b="0" dirty="0">
                <a:solidFill>
                  <a:schemeClr val="tx1"/>
                </a:solidFill>
                <a:latin typeface="National 2" panose="02000003000000000000" pitchFamily="50" charset="0"/>
                <a:cs typeface="Arial"/>
              </a:rPr>
              <a:t>Build </a:t>
            </a:r>
            <a:r>
              <a:rPr lang="en-US" sz="1400" dirty="0">
                <a:latin typeface="National 2" panose="02000003000000000000" pitchFamily="50" charset="0"/>
                <a:cs typeface="Arial"/>
              </a:rPr>
              <a:t>relationships with key stakeholders </a:t>
            </a:r>
            <a:r>
              <a:rPr lang="en-US" sz="1400" b="0" dirty="0">
                <a:solidFill>
                  <a:schemeClr val="tx1"/>
                </a:solidFill>
                <a:latin typeface="National 2" panose="02000003000000000000" pitchFamily="50" charset="0"/>
                <a:cs typeface="Arial"/>
              </a:rPr>
              <a:t>that work directly with </a:t>
            </a:r>
            <a:r>
              <a:rPr lang="en-US" sz="1400" b="0" dirty="0" err="1">
                <a:solidFill>
                  <a:schemeClr val="tx1"/>
                </a:solidFill>
                <a:latin typeface="National 2" panose="02000003000000000000" pitchFamily="50" charset="0"/>
                <a:cs typeface="Arial"/>
              </a:rPr>
              <a:t>rangatahi</a:t>
            </a:r>
            <a:r>
              <a:rPr lang="en-US" sz="1400" b="0" dirty="0">
                <a:solidFill>
                  <a:schemeClr val="tx1"/>
                </a:solidFill>
                <a:latin typeface="National 2" panose="02000003000000000000" pitchFamily="50" charset="0"/>
                <a:cs typeface="Arial"/>
              </a:rPr>
              <a:t> </a:t>
            </a:r>
            <a:br>
              <a:rPr lang="en-US" sz="1400" b="0" dirty="0">
                <a:solidFill>
                  <a:schemeClr val="tx1"/>
                </a:solidFill>
                <a:latin typeface="National 2" panose="02000003000000000000" pitchFamily="50" charset="0"/>
                <a:cs typeface="Arial"/>
              </a:rPr>
            </a:br>
            <a:br>
              <a:rPr lang="en-US" sz="1400" b="0" dirty="0">
                <a:solidFill>
                  <a:schemeClr val="tx1"/>
                </a:solidFill>
                <a:latin typeface="National 2" panose="02000003000000000000" pitchFamily="50" charset="0"/>
                <a:cs typeface="Arial"/>
              </a:rPr>
            </a:br>
            <a:r>
              <a:rPr lang="en-US" sz="1400" b="0" dirty="0">
                <a:solidFill>
                  <a:schemeClr val="tx1"/>
                </a:solidFill>
                <a:latin typeface="National 2" panose="02000003000000000000" pitchFamily="50" charset="0"/>
                <a:cs typeface="Arial"/>
              </a:rPr>
              <a:t>Access to a </a:t>
            </a:r>
            <a:r>
              <a:rPr lang="en-US" sz="1400" dirty="0">
                <a:latin typeface="National 2" panose="02000003000000000000" pitchFamily="50" charset="0"/>
                <a:cs typeface="Arial"/>
              </a:rPr>
              <a:t>toolkit of resources </a:t>
            </a:r>
            <a:r>
              <a:rPr lang="en-US" sz="1400" b="0" dirty="0">
                <a:solidFill>
                  <a:schemeClr val="tx1"/>
                </a:solidFill>
                <a:latin typeface="National 2" panose="02000003000000000000" pitchFamily="50" charset="0"/>
                <a:cs typeface="Arial"/>
              </a:rPr>
              <a:t>designed to be easy to engage with, providing practical solutions that can be implemented​</a:t>
            </a:r>
            <a:br>
              <a:rPr lang="en-US" sz="1400" b="0" dirty="0">
                <a:solidFill>
                  <a:schemeClr val="tx1"/>
                </a:solidFill>
                <a:latin typeface="National 2" panose="02000003000000000000" pitchFamily="50" charset="0"/>
                <a:cs typeface="Arial"/>
              </a:rPr>
            </a:br>
            <a:br>
              <a:rPr lang="en-US" sz="1400" b="0" dirty="0">
                <a:solidFill>
                  <a:schemeClr val="tx1"/>
                </a:solidFill>
                <a:latin typeface="National 2" panose="02000003000000000000" pitchFamily="50" charset="0"/>
                <a:cs typeface="Arial"/>
              </a:rPr>
            </a:br>
            <a:r>
              <a:rPr lang="en-US" sz="1400" b="0" dirty="0">
                <a:solidFill>
                  <a:schemeClr val="tx1"/>
                </a:solidFill>
                <a:latin typeface="National 2" panose="02000003000000000000" pitchFamily="50" charset="0"/>
                <a:cs typeface="Arial"/>
              </a:rPr>
              <a:t>Support the development of effective </a:t>
            </a:r>
            <a:r>
              <a:rPr lang="en-US" sz="1400" dirty="0">
                <a:latin typeface="National 2" panose="02000003000000000000" pitchFamily="50" charset="0"/>
                <a:cs typeface="Arial"/>
              </a:rPr>
              <a:t>D&amp;I strategies and processes </a:t>
            </a:r>
            <a:r>
              <a:rPr lang="en-US" sz="1400" b="0" dirty="0">
                <a:solidFill>
                  <a:schemeClr val="tx1"/>
                </a:solidFill>
                <a:latin typeface="National 2" panose="02000003000000000000" pitchFamily="50" charset="0"/>
                <a:cs typeface="Arial"/>
              </a:rPr>
              <a:t>to improve practices when working with </a:t>
            </a:r>
            <a:r>
              <a:rPr lang="en-US" sz="1400" b="0" dirty="0" err="1">
                <a:solidFill>
                  <a:schemeClr val="tx1"/>
                </a:solidFill>
                <a:latin typeface="National 2" panose="02000003000000000000" pitchFamily="50" charset="0"/>
                <a:cs typeface="Arial"/>
              </a:rPr>
              <a:t>rangatahi</a:t>
            </a:r>
            <a:r>
              <a:rPr lang="en-US" sz="1400" b="0" dirty="0">
                <a:solidFill>
                  <a:schemeClr val="tx1"/>
                </a:solidFill>
                <a:latin typeface="National 2" panose="02000003000000000000" pitchFamily="50" charset="0"/>
                <a:cs typeface="Arial"/>
              </a:rPr>
              <a:t>​</a:t>
            </a:r>
            <a:br>
              <a:rPr lang="en-US" sz="1400" b="0" dirty="0">
                <a:solidFill>
                  <a:schemeClr val="tx1"/>
                </a:solidFill>
                <a:latin typeface="National 2" panose="02000003000000000000" pitchFamily="50" charset="0"/>
                <a:cs typeface="Arial"/>
              </a:rPr>
            </a:br>
            <a:br>
              <a:rPr lang="en-US" sz="1400" b="0" dirty="0">
                <a:solidFill>
                  <a:schemeClr val="tx1"/>
                </a:solidFill>
                <a:latin typeface="National 2" panose="02000003000000000000" pitchFamily="50" charset="0"/>
                <a:cs typeface="Arial"/>
              </a:rPr>
            </a:br>
            <a:r>
              <a:rPr lang="en-US" sz="1400" b="0" dirty="0">
                <a:solidFill>
                  <a:schemeClr val="tx1"/>
                </a:solidFill>
                <a:latin typeface="National 2" panose="02000003000000000000" pitchFamily="50" charset="0"/>
                <a:cs typeface="Arial"/>
              </a:rPr>
              <a:t>Be part of </a:t>
            </a:r>
            <a:r>
              <a:rPr lang="en-US" sz="1400" dirty="0">
                <a:latin typeface="National 2" panose="02000003000000000000" pitchFamily="50" charset="0"/>
                <a:cs typeface="Arial"/>
              </a:rPr>
              <a:t>events and workshops </a:t>
            </a:r>
            <a:r>
              <a:rPr lang="en-US" sz="1400" b="0" dirty="0">
                <a:solidFill>
                  <a:schemeClr val="tx1"/>
                </a:solidFill>
                <a:latin typeface="National 2" panose="02000003000000000000" pitchFamily="50" charset="0"/>
                <a:cs typeface="Arial"/>
              </a:rPr>
              <a:t>that encourage thought leaders to tackle shared challenges </a:t>
            </a:r>
            <a:br>
              <a:rPr lang="en-US" sz="1400" b="0" dirty="0">
                <a:solidFill>
                  <a:schemeClr val="tx1"/>
                </a:solidFill>
                <a:latin typeface="National 2" panose="02000003000000000000" pitchFamily="50" charset="0"/>
                <a:cs typeface="Arial"/>
              </a:rPr>
            </a:br>
            <a:br>
              <a:rPr lang="en-US" sz="1400" b="0" dirty="0">
                <a:solidFill>
                  <a:schemeClr val="tx1"/>
                </a:solidFill>
                <a:latin typeface="National 2" panose="02000003000000000000" pitchFamily="50" charset="0"/>
                <a:cs typeface="Arial"/>
              </a:rPr>
            </a:br>
            <a:r>
              <a:rPr lang="en-US" sz="1400" b="0" dirty="0">
                <a:solidFill>
                  <a:schemeClr val="tx1"/>
                </a:solidFill>
                <a:latin typeface="National 2" panose="02000003000000000000" pitchFamily="50" charset="0"/>
                <a:cs typeface="Arial"/>
              </a:rPr>
              <a:t>Access the </a:t>
            </a:r>
            <a:r>
              <a:rPr lang="en-US" sz="1400" dirty="0">
                <a:latin typeface="National 2" panose="02000003000000000000" pitchFamily="50" charset="0"/>
                <a:cs typeface="Arial"/>
              </a:rPr>
              <a:t>latest data, examples of best practice, trends and insights </a:t>
            </a:r>
            <a:r>
              <a:rPr lang="en-US" sz="1400" b="0" dirty="0">
                <a:solidFill>
                  <a:schemeClr val="tx1"/>
                </a:solidFill>
                <a:latin typeface="National 2" panose="02000003000000000000" pitchFamily="50" charset="0"/>
                <a:cs typeface="Arial"/>
              </a:rPr>
              <a:t>from TAU and other partners.​</a:t>
            </a:r>
            <a:br>
              <a:rPr lang="en-US" sz="1400" b="0" dirty="0">
                <a:solidFill>
                  <a:schemeClr val="tx1"/>
                </a:solidFill>
                <a:latin typeface="National 2" panose="02000003000000000000" pitchFamily="50" charset="0"/>
                <a:cs typeface="Arial"/>
              </a:rPr>
            </a:br>
            <a:br>
              <a:rPr lang="en-US" sz="1400" b="0" dirty="0">
                <a:solidFill>
                  <a:schemeClr val="tx1"/>
                </a:solidFill>
                <a:latin typeface="National 2" panose="02000003000000000000" pitchFamily="50" charset="0"/>
                <a:cs typeface="Arial"/>
              </a:rPr>
            </a:br>
            <a:r>
              <a:rPr lang="en-US" sz="1400" b="0" dirty="0">
                <a:solidFill>
                  <a:schemeClr val="tx1"/>
                </a:solidFill>
                <a:latin typeface="National 2" panose="02000003000000000000" pitchFamily="50" charset="0"/>
                <a:cs typeface="Arial"/>
              </a:rPr>
              <a:t>Take part in </a:t>
            </a:r>
            <a:r>
              <a:rPr lang="en-US" sz="1400" dirty="0">
                <a:latin typeface="National 2" panose="02000003000000000000" pitchFamily="50" charset="0"/>
                <a:cs typeface="Arial"/>
              </a:rPr>
              <a:t>regular self-reflection </a:t>
            </a:r>
            <a:r>
              <a:rPr lang="en-US" sz="1400" b="0" dirty="0">
                <a:solidFill>
                  <a:schemeClr val="tx1"/>
                </a:solidFill>
                <a:latin typeface="National 2" panose="02000003000000000000" pitchFamily="50" charset="0"/>
                <a:cs typeface="Arial"/>
              </a:rPr>
              <a:t>and receive reporting to track progress.​</a:t>
            </a:r>
            <a:br>
              <a:rPr lang="en-US" sz="1400" b="0" dirty="0">
                <a:solidFill>
                  <a:schemeClr val="tx1"/>
                </a:solidFill>
                <a:latin typeface="National 2" panose="02000003000000000000" pitchFamily="50" charset="0"/>
                <a:cs typeface="Arial"/>
              </a:rPr>
            </a:br>
            <a:br>
              <a:rPr lang="en-US" sz="1400" b="0" dirty="0">
                <a:solidFill>
                  <a:schemeClr val="tx1"/>
                </a:solidFill>
                <a:latin typeface="National 2" panose="02000003000000000000" pitchFamily="50" charset="0"/>
                <a:cs typeface="Arial"/>
              </a:rPr>
            </a:br>
            <a:r>
              <a:rPr lang="en-US" sz="1400" b="0" dirty="0">
                <a:solidFill>
                  <a:schemeClr val="tx1"/>
                </a:solidFill>
                <a:latin typeface="National 2" panose="02000003000000000000" pitchFamily="50" charset="0"/>
                <a:cs typeface="Arial"/>
              </a:rPr>
              <a:t>Use of the Pledge brand to </a:t>
            </a:r>
            <a:r>
              <a:rPr lang="en-US" sz="1400" dirty="0">
                <a:latin typeface="National 2" panose="02000003000000000000" pitchFamily="50" charset="0"/>
                <a:cs typeface="Arial"/>
              </a:rPr>
              <a:t>gain recognition </a:t>
            </a:r>
            <a:r>
              <a:rPr lang="en-US" sz="1400" b="0" dirty="0">
                <a:solidFill>
                  <a:schemeClr val="tx1"/>
                </a:solidFill>
                <a:latin typeface="National 2" panose="02000003000000000000" pitchFamily="50" charset="0"/>
                <a:cs typeface="Arial"/>
              </a:rPr>
              <a:t>of your accomplishments and attitude towards youth employment​</a:t>
            </a:r>
          </a:p>
        </p:txBody>
      </p:sp>
      <p:sp>
        <p:nvSpPr>
          <p:cNvPr id="3" name="TextBox 2">
            <a:extLst>
              <a:ext uri="{FF2B5EF4-FFF2-40B4-BE49-F238E27FC236}">
                <a16:creationId xmlns:a16="http://schemas.microsoft.com/office/drawing/2014/main" id="{4451472E-DB07-5CEF-7E4F-0A0FB290CEA7}"/>
              </a:ext>
            </a:extLst>
          </p:cNvPr>
          <p:cNvSpPr txBox="1"/>
          <p:nvPr/>
        </p:nvSpPr>
        <p:spPr>
          <a:xfrm>
            <a:off x="593339" y="4328520"/>
            <a:ext cx="4855739" cy="20138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10000"/>
              </a:lnSpc>
              <a:spcBef>
                <a:spcPts val="1000"/>
              </a:spcBef>
            </a:pPr>
            <a:r>
              <a:rPr lang="en-AU" sz="2000" b="1" dirty="0">
                <a:solidFill>
                  <a:srgbClr val="1B324F"/>
                </a:solidFill>
                <a:latin typeface="National 2" panose="02000003000000000000" pitchFamily="50" charset="0"/>
              </a:rPr>
              <a:t>The Pledge aims to bridge the perspectives and expectations between employers and </a:t>
            </a:r>
            <a:r>
              <a:rPr lang="en-AU" sz="2000" b="1" dirty="0" err="1">
                <a:solidFill>
                  <a:srgbClr val="1B324F"/>
                </a:solidFill>
                <a:latin typeface="National 2" panose="02000003000000000000" pitchFamily="50" charset="0"/>
              </a:rPr>
              <a:t>rangatahi</a:t>
            </a:r>
            <a:r>
              <a:rPr lang="en-AU" sz="2000" b="1" dirty="0">
                <a:solidFill>
                  <a:srgbClr val="1B324F"/>
                </a:solidFill>
                <a:latin typeface="National 2" panose="02000003000000000000" pitchFamily="50" charset="0"/>
              </a:rPr>
              <a:t> through enabling a work</a:t>
            </a:r>
            <a:br>
              <a:rPr lang="en-AU" sz="2000" b="1" dirty="0">
                <a:latin typeface="National 2" panose="02000003000000000000" pitchFamily="50" charset="0"/>
              </a:rPr>
            </a:br>
            <a:r>
              <a:rPr lang="en-AU" sz="2000" b="1" dirty="0">
                <a:solidFill>
                  <a:srgbClr val="1B324F"/>
                </a:solidFill>
                <a:latin typeface="National 2" panose="02000003000000000000" pitchFamily="50" charset="0"/>
              </a:rPr>
              <a:t>culture and experience in which</a:t>
            </a:r>
            <a:br>
              <a:rPr lang="en-AU" sz="2000" b="1" dirty="0">
                <a:latin typeface="National 2" panose="02000003000000000000" pitchFamily="50" charset="0"/>
              </a:rPr>
            </a:br>
            <a:r>
              <a:rPr lang="en-AU" sz="2000" b="1" dirty="0" err="1">
                <a:solidFill>
                  <a:srgbClr val="1B324F"/>
                </a:solidFill>
                <a:latin typeface="National 2" panose="02000003000000000000" pitchFamily="50" charset="0"/>
              </a:rPr>
              <a:t>rangatahi</a:t>
            </a:r>
            <a:r>
              <a:rPr lang="en-AU" sz="2000" b="1" dirty="0">
                <a:solidFill>
                  <a:srgbClr val="1B324F"/>
                </a:solidFill>
                <a:latin typeface="National 2" panose="02000003000000000000" pitchFamily="50" charset="0"/>
              </a:rPr>
              <a:t> and employers can thrive</a:t>
            </a:r>
            <a:endParaRPr lang="en-US" sz="2000" b="1" dirty="0">
              <a:solidFill>
                <a:srgbClr val="1B324F"/>
              </a:solidFill>
              <a:latin typeface="National 2" panose="02000003000000000000" pitchFamily="50" charset="0"/>
            </a:endParaRPr>
          </a:p>
        </p:txBody>
      </p:sp>
      <p:cxnSp>
        <p:nvCxnSpPr>
          <p:cNvPr id="8" name="Straight Connector 7">
            <a:extLst>
              <a:ext uri="{FF2B5EF4-FFF2-40B4-BE49-F238E27FC236}">
                <a16:creationId xmlns:a16="http://schemas.microsoft.com/office/drawing/2014/main" id="{4C7014C3-8368-71C6-4BB9-34C80D7B6CF7}"/>
              </a:ext>
            </a:extLst>
          </p:cNvPr>
          <p:cNvCxnSpPr/>
          <p:nvPr/>
        </p:nvCxnSpPr>
        <p:spPr>
          <a:xfrm>
            <a:off x="6096000" y="768270"/>
            <a:ext cx="0" cy="5574071"/>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1A3B7C5-F3BF-3E06-9A37-231DCB5D53C8}"/>
              </a:ext>
            </a:extLst>
          </p:cNvPr>
          <p:cNvSpPr txBox="1"/>
          <p:nvPr/>
        </p:nvSpPr>
        <p:spPr>
          <a:xfrm>
            <a:off x="447870" y="626131"/>
            <a:ext cx="5082428" cy="400110"/>
          </a:xfrm>
          <a:prstGeom prst="rect">
            <a:avLst/>
          </a:prstGeom>
          <a:noFill/>
        </p:spPr>
        <p:txBody>
          <a:bodyPr wrap="square" rtlCol="0">
            <a:spAutoFit/>
          </a:bodyPr>
          <a:lstStyle/>
          <a:p>
            <a:r>
              <a:rPr lang="mi-NZ" sz="2000" b="1" dirty="0" err="1">
                <a:solidFill>
                  <a:srgbClr val="1B324F"/>
                </a:solidFill>
                <a:latin typeface="National 2" panose="02000003000000000000" pitchFamily="50" charset="0"/>
              </a:rPr>
              <a:t>Mission</a:t>
            </a:r>
            <a:r>
              <a:rPr lang="mi-NZ" sz="2000" b="1" dirty="0">
                <a:solidFill>
                  <a:srgbClr val="1B324F"/>
                </a:solidFill>
                <a:latin typeface="National 2" panose="02000003000000000000" pitchFamily="50" charset="0"/>
              </a:rPr>
              <a:t> and </a:t>
            </a:r>
            <a:r>
              <a:rPr lang="mi-NZ" sz="2000" b="1" dirty="0" err="1">
                <a:solidFill>
                  <a:srgbClr val="1B324F"/>
                </a:solidFill>
                <a:latin typeface="National 2" panose="02000003000000000000" pitchFamily="50" charset="0"/>
              </a:rPr>
              <a:t>benefits</a:t>
            </a:r>
            <a:r>
              <a:rPr lang="mi-NZ" sz="2000" b="1" dirty="0">
                <a:solidFill>
                  <a:srgbClr val="1B324F"/>
                </a:solidFill>
                <a:latin typeface="National 2" panose="02000003000000000000" pitchFamily="50" charset="0"/>
              </a:rPr>
              <a:t> </a:t>
            </a:r>
            <a:r>
              <a:rPr lang="mi-NZ" sz="2000" b="1" dirty="0" err="1">
                <a:solidFill>
                  <a:srgbClr val="1B324F"/>
                </a:solidFill>
                <a:latin typeface="National 2" panose="02000003000000000000" pitchFamily="50" charset="0"/>
              </a:rPr>
              <a:t>of</a:t>
            </a:r>
            <a:r>
              <a:rPr lang="mi-NZ" sz="2000" b="1" dirty="0">
                <a:solidFill>
                  <a:srgbClr val="1B324F"/>
                </a:solidFill>
                <a:latin typeface="National 2" panose="02000003000000000000" pitchFamily="50" charset="0"/>
              </a:rPr>
              <a:t> </a:t>
            </a:r>
            <a:r>
              <a:rPr lang="mi-NZ" sz="2000" b="1" dirty="0" err="1">
                <a:solidFill>
                  <a:srgbClr val="1B324F"/>
                </a:solidFill>
                <a:latin typeface="National 2" panose="02000003000000000000" pitchFamily="50" charset="0"/>
              </a:rPr>
              <a:t>the</a:t>
            </a:r>
            <a:r>
              <a:rPr lang="mi-NZ" sz="2000" b="1" dirty="0">
                <a:solidFill>
                  <a:srgbClr val="1B324F"/>
                </a:solidFill>
                <a:latin typeface="National 2" panose="02000003000000000000" pitchFamily="50" charset="0"/>
              </a:rPr>
              <a:t> </a:t>
            </a:r>
            <a:r>
              <a:rPr lang="mi-NZ" sz="2000" b="1" dirty="0" err="1">
                <a:solidFill>
                  <a:srgbClr val="1B324F"/>
                </a:solidFill>
                <a:latin typeface="National 2" panose="02000003000000000000" pitchFamily="50" charset="0"/>
              </a:rPr>
              <a:t>Pledge</a:t>
            </a:r>
            <a:endParaRPr lang="en-NZ" sz="2000" b="1" dirty="0">
              <a:solidFill>
                <a:srgbClr val="1B324F"/>
              </a:solidFill>
              <a:latin typeface="National 2" panose="02000003000000000000" pitchFamily="50" charset="0"/>
            </a:endParaRPr>
          </a:p>
        </p:txBody>
      </p:sp>
      <p:pic>
        <p:nvPicPr>
          <p:cNvPr id="11" name="Graphic 10" descr="Rocket outline">
            <a:extLst>
              <a:ext uri="{FF2B5EF4-FFF2-40B4-BE49-F238E27FC236}">
                <a16:creationId xmlns:a16="http://schemas.microsoft.com/office/drawing/2014/main" id="{E44D62C0-7BFF-9FF1-6BCD-E8DB2E62E3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17290" y="5543836"/>
            <a:ext cx="914400" cy="914400"/>
          </a:xfrm>
          <a:prstGeom prst="rect">
            <a:avLst/>
          </a:prstGeom>
        </p:spPr>
      </p:pic>
    </p:spTree>
    <p:extLst>
      <p:ext uri="{BB962C8B-B14F-4D97-AF65-F5344CB8AC3E}">
        <p14:creationId xmlns:p14="http://schemas.microsoft.com/office/powerpoint/2010/main" val="119682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1A3B7C5-F3BF-3E06-9A37-231DCB5D53C8}"/>
              </a:ext>
            </a:extLst>
          </p:cNvPr>
          <p:cNvSpPr txBox="1"/>
          <p:nvPr/>
        </p:nvSpPr>
        <p:spPr>
          <a:xfrm>
            <a:off x="457201" y="545586"/>
            <a:ext cx="5082428" cy="461665"/>
          </a:xfrm>
          <a:prstGeom prst="rect">
            <a:avLst/>
          </a:prstGeom>
          <a:noFill/>
        </p:spPr>
        <p:txBody>
          <a:bodyPr wrap="square" rtlCol="0">
            <a:spAutoFit/>
          </a:bodyPr>
          <a:lstStyle/>
          <a:p>
            <a:r>
              <a:rPr lang="mi-NZ" sz="2400" b="1" dirty="0" err="1">
                <a:solidFill>
                  <a:srgbClr val="1B324F"/>
                </a:solidFill>
                <a:latin typeface="National 2" panose="02000003000000000000" pitchFamily="50" charset="0"/>
              </a:rPr>
              <a:t>Progression</a:t>
            </a:r>
            <a:r>
              <a:rPr lang="mi-NZ" sz="2400" b="1" dirty="0">
                <a:solidFill>
                  <a:srgbClr val="1B324F"/>
                </a:solidFill>
                <a:latin typeface="National 2" panose="02000003000000000000" pitchFamily="50" charset="0"/>
              </a:rPr>
              <a:t> </a:t>
            </a:r>
            <a:r>
              <a:rPr lang="mi-NZ" sz="2400" b="1" dirty="0" err="1">
                <a:solidFill>
                  <a:srgbClr val="1B324F"/>
                </a:solidFill>
                <a:latin typeface="National 2" panose="02000003000000000000" pitchFamily="50" charset="0"/>
              </a:rPr>
              <a:t>of</a:t>
            </a:r>
            <a:r>
              <a:rPr lang="mi-NZ" sz="2400" b="1" dirty="0">
                <a:solidFill>
                  <a:srgbClr val="1B324F"/>
                </a:solidFill>
                <a:latin typeface="National 2" panose="02000003000000000000" pitchFamily="50" charset="0"/>
              </a:rPr>
              <a:t> </a:t>
            </a:r>
            <a:r>
              <a:rPr lang="mi-NZ" sz="2400" b="1" dirty="0" err="1">
                <a:solidFill>
                  <a:srgbClr val="1B324F"/>
                </a:solidFill>
                <a:latin typeface="National 2" panose="02000003000000000000" pitchFamily="50" charset="0"/>
              </a:rPr>
              <a:t>the</a:t>
            </a:r>
            <a:r>
              <a:rPr lang="mi-NZ" sz="2400" b="1" dirty="0">
                <a:solidFill>
                  <a:srgbClr val="1B324F"/>
                </a:solidFill>
                <a:latin typeface="National 2" panose="02000003000000000000" pitchFamily="50" charset="0"/>
              </a:rPr>
              <a:t> </a:t>
            </a:r>
            <a:r>
              <a:rPr lang="mi-NZ" sz="2400" b="1" dirty="0" err="1">
                <a:solidFill>
                  <a:srgbClr val="1B324F"/>
                </a:solidFill>
                <a:latin typeface="National 2" panose="02000003000000000000" pitchFamily="50" charset="0"/>
              </a:rPr>
              <a:t>Pledge</a:t>
            </a:r>
            <a:r>
              <a:rPr lang="mi-NZ" sz="2400" b="1" dirty="0">
                <a:solidFill>
                  <a:srgbClr val="1B324F"/>
                </a:solidFill>
                <a:latin typeface="National 2" panose="02000003000000000000" pitchFamily="50" charset="0"/>
              </a:rPr>
              <a:t> </a:t>
            </a:r>
            <a:endParaRPr lang="en-NZ" sz="2400" b="1" dirty="0">
              <a:solidFill>
                <a:srgbClr val="1B324F"/>
              </a:solidFill>
              <a:latin typeface="National 2" panose="02000003000000000000" pitchFamily="50" charset="0"/>
            </a:endParaRPr>
          </a:p>
        </p:txBody>
      </p:sp>
      <p:grpSp>
        <p:nvGrpSpPr>
          <p:cNvPr id="25" name="Group 24">
            <a:extLst>
              <a:ext uri="{FF2B5EF4-FFF2-40B4-BE49-F238E27FC236}">
                <a16:creationId xmlns:a16="http://schemas.microsoft.com/office/drawing/2014/main" id="{ACD37EF3-E18F-F93C-BED5-03F64AEE8107}"/>
              </a:ext>
            </a:extLst>
          </p:cNvPr>
          <p:cNvGrpSpPr/>
          <p:nvPr/>
        </p:nvGrpSpPr>
        <p:grpSpPr>
          <a:xfrm>
            <a:off x="779358" y="1007251"/>
            <a:ext cx="10955441" cy="5580414"/>
            <a:chOff x="2267593" y="1988957"/>
            <a:chExt cx="12008539" cy="7642503"/>
          </a:xfrm>
        </p:grpSpPr>
        <p:sp>
          <p:nvSpPr>
            <p:cNvPr id="13" name="Rectangle 12">
              <a:extLst>
                <a:ext uri="{FF2B5EF4-FFF2-40B4-BE49-F238E27FC236}">
                  <a16:creationId xmlns:a16="http://schemas.microsoft.com/office/drawing/2014/main" id="{C9C45442-D188-7980-2424-54ACEC9347EC}"/>
                </a:ext>
              </a:extLst>
            </p:cNvPr>
            <p:cNvSpPr/>
            <p:nvPr/>
          </p:nvSpPr>
          <p:spPr>
            <a:xfrm>
              <a:off x="2382436" y="7549991"/>
              <a:ext cx="11801729" cy="20814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72000" bIns="36000" numCol="3" spcCol="180000" rtlCol="0" anchor="ctr"/>
            <a:lstStyle/>
            <a:p>
              <a:pPr>
                <a:lnSpc>
                  <a:spcPct val="110000"/>
                </a:lnSpc>
                <a:spcBef>
                  <a:spcPts val="1000"/>
                </a:spcBef>
              </a:pPr>
              <a:r>
                <a:rPr lang="en-AU" sz="1000" dirty="0">
                  <a:solidFill>
                    <a:schemeClr val="tx1"/>
                  </a:solidFill>
                  <a:latin typeface="National 2" panose="02000003000000000000" pitchFamily="50" charset="0"/>
                  <a:ea typeface="National Book" panose="02000503000000020004" pitchFamily="2" charset="77"/>
                </a:rPr>
                <a:t>Employers or stakeholder at the Tupu level are just beginning their journey to committing to young employment excellence - the base level of commitment. An individual or individuals within an organisation have made an effort to understand how they might improve their current practices to better support youth employment outcomes through the benchmarking evaluation. Self- guided support.</a:t>
              </a:r>
              <a:endParaRPr lang="en-AU" sz="1000" b="1" dirty="0">
                <a:solidFill>
                  <a:schemeClr val="tx1"/>
                </a:solidFill>
                <a:latin typeface="National 2" panose="02000003000000000000" pitchFamily="50" charset="0"/>
                <a:ea typeface="National Book" panose="02000503000000020004" pitchFamily="2" charset="77"/>
              </a:endParaRPr>
            </a:p>
            <a:p>
              <a:pPr>
                <a:lnSpc>
                  <a:spcPct val="110000"/>
                </a:lnSpc>
                <a:spcBef>
                  <a:spcPts val="1000"/>
                </a:spcBef>
              </a:pPr>
              <a:endParaRPr lang="en-AU" sz="1000" b="1" dirty="0">
                <a:solidFill>
                  <a:schemeClr val="tx1"/>
                </a:solidFill>
                <a:latin typeface="National 2" panose="02000003000000000000" pitchFamily="50" charset="0"/>
                <a:ea typeface="National Book" panose="02000503000000020004" pitchFamily="2" charset="77"/>
              </a:endParaRPr>
            </a:p>
            <a:p>
              <a:pPr>
                <a:lnSpc>
                  <a:spcPct val="110000"/>
                </a:lnSpc>
                <a:spcBef>
                  <a:spcPts val="1000"/>
                </a:spcBef>
              </a:pPr>
              <a:r>
                <a:rPr lang="en-AU" sz="1000" b="1" dirty="0">
                  <a:solidFill>
                    <a:schemeClr val="tx1"/>
                  </a:solidFill>
                  <a:latin typeface="National 2" panose="02000003000000000000" pitchFamily="50" charset="0"/>
                  <a:ea typeface="National Book" panose="02000503000000020004" pitchFamily="2" charset="77"/>
                </a:rPr>
                <a:t>           </a:t>
              </a:r>
              <a:endParaRPr lang="en-AU" sz="1000" dirty="0">
                <a:solidFill>
                  <a:schemeClr val="tx1"/>
                </a:solidFill>
                <a:latin typeface="National 2" panose="02000003000000000000" pitchFamily="50" charset="0"/>
                <a:ea typeface="National Book" panose="02000503000000020004" pitchFamily="2" charset="77"/>
              </a:endParaRPr>
            </a:p>
          </p:txBody>
        </p:sp>
        <p:sp>
          <p:nvSpPr>
            <p:cNvPr id="14" name="Rectangle 13">
              <a:extLst>
                <a:ext uri="{FF2B5EF4-FFF2-40B4-BE49-F238E27FC236}">
                  <a16:creationId xmlns:a16="http://schemas.microsoft.com/office/drawing/2014/main" id="{310661B7-0E87-2A2F-F9AB-FAA00C2BD4A7}"/>
                </a:ext>
              </a:extLst>
            </p:cNvPr>
            <p:cNvSpPr/>
            <p:nvPr/>
          </p:nvSpPr>
          <p:spPr>
            <a:xfrm>
              <a:off x="2390931" y="2264646"/>
              <a:ext cx="11787445" cy="27331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72000" bIns="36000" numCol="3" spcCol="180000" rtlCol="0" anchor="t"/>
            <a:lstStyle/>
            <a:p>
              <a:pPr>
                <a:lnSpc>
                  <a:spcPct val="110000"/>
                </a:lnSpc>
                <a:spcBef>
                  <a:spcPts val="1000"/>
                </a:spcBef>
              </a:pPr>
              <a:r>
                <a:rPr lang="en-AU" sz="1000" dirty="0">
                  <a:solidFill>
                    <a:schemeClr val="tx1"/>
                  </a:solidFill>
                  <a:latin typeface="National 2" panose="02000003000000000000" pitchFamily="50" charset="0"/>
                  <a:ea typeface="National Book" panose="02000503000000020004" pitchFamily="2" charset="77"/>
                </a:rPr>
                <a:t>Employers at the </a:t>
              </a:r>
              <a:r>
                <a:rPr lang="en-AU" sz="1000" dirty="0" err="1">
                  <a:solidFill>
                    <a:schemeClr val="tx1"/>
                  </a:solidFill>
                  <a:latin typeface="National 2" panose="02000003000000000000" pitchFamily="50" charset="0"/>
                  <a:ea typeface="National Book" panose="02000503000000020004" pitchFamily="2" charset="77"/>
                </a:rPr>
                <a:t>Tuakana</a:t>
              </a:r>
              <a:r>
                <a:rPr lang="en-AU" sz="1000" dirty="0">
                  <a:solidFill>
                    <a:schemeClr val="tx1"/>
                  </a:solidFill>
                  <a:latin typeface="National 2" panose="02000003000000000000" pitchFamily="50" charset="0"/>
                  <a:ea typeface="National Book" panose="02000503000000020004" pitchFamily="2" charset="77"/>
                </a:rPr>
                <a:t> level are at a level of excellence, the top level of commitment and maintaining exclusivity through a capped number of employers. These employers have a </a:t>
              </a:r>
              <a:r>
                <a:rPr lang="en-US" sz="1000" dirty="0">
                  <a:solidFill>
                    <a:schemeClr val="tx1"/>
                  </a:solidFill>
                  <a:latin typeface="National 2" panose="02000003000000000000" pitchFamily="50" charset="0"/>
                  <a:ea typeface="National Book" panose="02000503000000020004" pitchFamily="2" charset="77"/>
                </a:rPr>
                <a:t>high degree of maturity, as demonstrated by policies, practices and implemented change. </a:t>
              </a:r>
              <a:r>
                <a:rPr lang="en-AU" sz="1000" dirty="0">
                  <a:solidFill>
                    <a:schemeClr val="tx1"/>
                  </a:solidFill>
                  <a:latin typeface="National 2" panose="02000003000000000000" pitchFamily="50" charset="0"/>
                  <a:ea typeface="National Book" panose="02000503000000020004" pitchFamily="2" charset="77"/>
                </a:rPr>
                <a:t> They represent a strong organisation-wide focus on employment of </a:t>
              </a:r>
              <a:r>
                <a:rPr lang="en-AU" sz="1000" dirty="0" err="1">
                  <a:solidFill>
                    <a:schemeClr val="tx1"/>
                  </a:solidFill>
                  <a:latin typeface="National 2" panose="02000003000000000000" pitchFamily="50" charset="0"/>
                  <a:ea typeface="National Book" panose="02000503000000020004" pitchFamily="2" charset="77"/>
                </a:rPr>
                <a:t>rangatahi</a:t>
              </a:r>
              <a:r>
                <a:rPr lang="en-AU" sz="1000" dirty="0">
                  <a:solidFill>
                    <a:schemeClr val="tx1"/>
                  </a:solidFill>
                  <a:latin typeface="National 2" panose="02000003000000000000" pitchFamily="50" charset="0"/>
                  <a:ea typeface="National Book" panose="02000503000000020004" pitchFamily="2" charset="77"/>
                </a:rPr>
                <a:t> Māori and Pacific youth through achieving excellence or significant growth across the action areas. They have a more direct connection to TAU for support.  </a:t>
              </a:r>
              <a:endParaRPr lang="en-AU" sz="1000" b="1" dirty="0">
                <a:solidFill>
                  <a:schemeClr val="tx1"/>
                </a:solidFill>
                <a:latin typeface="National 2" panose="02000003000000000000" pitchFamily="50" charset="0"/>
                <a:ea typeface="National Book" panose="02000503000000020004" pitchFamily="2" charset="77"/>
              </a:endParaRPr>
            </a:p>
          </p:txBody>
        </p:sp>
        <p:sp>
          <p:nvSpPr>
            <p:cNvPr id="15" name="Rectangle 14">
              <a:extLst>
                <a:ext uri="{FF2B5EF4-FFF2-40B4-BE49-F238E27FC236}">
                  <a16:creationId xmlns:a16="http://schemas.microsoft.com/office/drawing/2014/main" id="{6BEBDE98-D8A6-F92F-8DD4-3F2AD2C5B8EC}"/>
                </a:ext>
              </a:extLst>
            </p:cNvPr>
            <p:cNvSpPr/>
            <p:nvPr/>
          </p:nvSpPr>
          <p:spPr>
            <a:xfrm>
              <a:off x="2390931" y="5092977"/>
              <a:ext cx="11788686" cy="19633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72000" bIns="36000" numCol="3" spcCol="180000" rtlCol="0" anchor="t"/>
            <a:lstStyle/>
            <a:p>
              <a:pPr>
                <a:lnSpc>
                  <a:spcPct val="110000"/>
                </a:lnSpc>
                <a:spcBef>
                  <a:spcPts val="1000"/>
                </a:spcBef>
              </a:pPr>
              <a:r>
                <a:rPr lang="en-AU" sz="1000" dirty="0">
                  <a:solidFill>
                    <a:schemeClr val="tx1"/>
                  </a:solidFill>
                  <a:latin typeface="National 2" panose="02000003000000000000" pitchFamily="50" charset="0"/>
                  <a:ea typeface="National Book" panose="02000503000000020004" pitchFamily="2" charset="77"/>
                </a:rPr>
                <a:t>Employers at the </a:t>
              </a:r>
              <a:r>
                <a:rPr lang="en-AU" sz="1000" dirty="0" err="1">
                  <a:solidFill>
                    <a:schemeClr val="tx1"/>
                  </a:solidFill>
                  <a:latin typeface="National 2" panose="02000003000000000000" pitchFamily="50" charset="0"/>
                  <a:ea typeface="National Book" panose="02000503000000020004" pitchFamily="2" charset="77"/>
                </a:rPr>
                <a:t>Teina</a:t>
              </a:r>
              <a:r>
                <a:rPr lang="en-AU" sz="1000" dirty="0">
                  <a:solidFill>
                    <a:schemeClr val="tx1"/>
                  </a:solidFill>
                  <a:latin typeface="National 2" panose="02000003000000000000" pitchFamily="50" charset="0"/>
                  <a:ea typeface="National Book" panose="02000503000000020004" pitchFamily="2" charset="77"/>
                </a:rPr>
                <a:t> level are at an intermediate level of commitment and are learning from their </a:t>
              </a:r>
              <a:r>
                <a:rPr lang="en-AU" sz="1000" dirty="0" err="1">
                  <a:solidFill>
                    <a:schemeClr val="tx1"/>
                  </a:solidFill>
                  <a:latin typeface="National 2" panose="02000003000000000000" pitchFamily="50" charset="0"/>
                  <a:ea typeface="National Book" panose="02000503000000020004" pitchFamily="2" charset="77"/>
                </a:rPr>
                <a:t>Tuakana</a:t>
              </a:r>
              <a:r>
                <a:rPr lang="en-AU" sz="1000" dirty="0">
                  <a:solidFill>
                    <a:schemeClr val="tx1"/>
                  </a:solidFill>
                  <a:latin typeface="National 2" panose="02000003000000000000" pitchFamily="50" charset="0"/>
                  <a:ea typeface="National Book" panose="02000503000000020004" pitchFamily="2" charset="77"/>
                </a:rPr>
                <a:t>. Understanding and action has moved beyond an individual’s focus. The annual evaluation has been completed by representatives within the organisation, including </a:t>
              </a:r>
              <a:r>
                <a:rPr lang="en-AU" sz="1000" dirty="0" err="1">
                  <a:solidFill>
                    <a:schemeClr val="tx1"/>
                  </a:solidFill>
                  <a:latin typeface="National 2" panose="02000003000000000000" pitchFamily="50" charset="0"/>
                  <a:ea typeface="National Book" panose="02000503000000020004" pitchFamily="2" charset="77"/>
                </a:rPr>
                <a:t>rangatahi</a:t>
              </a:r>
              <a:r>
                <a:rPr lang="en-AU" sz="1000" dirty="0">
                  <a:solidFill>
                    <a:schemeClr val="tx1"/>
                  </a:solidFill>
                  <a:latin typeface="National 2" panose="02000003000000000000" pitchFamily="50" charset="0"/>
                  <a:ea typeface="National Book" panose="02000503000000020004" pitchFamily="2" charset="77"/>
                </a:rPr>
                <a:t> Māori and Pacific youth.</a:t>
              </a:r>
            </a:p>
          </p:txBody>
        </p:sp>
        <p:sp>
          <p:nvSpPr>
            <p:cNvPr id="16" name="Rounded Rectangle 37">
              <a:extLst>
                <a:ext uri="{FF2B5EF4-FFF2-40B4-BE49-F238E27FC236}">
                  <a16:creationId xmlns:a16="http://schemas.microsoft.com/office/drawing/2014/main" id="{DC0650AB-ED4E-9F70-8451-E5CE3B933AA7}"/>
                </a:ext>
              </a:extLst>
            </p:cNvPr>
            <p:cNvSpPr/>
            <p:nvPr/>
          </p:nvSpPr>
          <p:spPr>
            <a:xfrm>
              <a:off x="2275436" y="7137128"/>
              <a:ext cx="12000204" cy="430089"/>
            </a:xfrm>
            <a:prstGeom prst="roundRect">
              <a:avLst/>
            </a:prstGeom>
            <a:solidFill>
              <a:srgbClr val="00A6A7">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72000" bIns="36000" rtlCol="0" anchor="ctr"/>
            <a:lstStyle/>
            <a:p>
              <a:pPr>
                <a:defRPr/>
              </a:pPr>
              <a:r>
                <a:rPr kumimoji="0" lang="en-AU" sz="1400" b="1" u="none" strike="noStrike" kern="1200" cap="none" spc="0" normalizeH="0" baseline="0" noProof="0" dirty="0">
                  <a:ln>
                    <a:noFill/>
                  </a:ln>
                  <a:solidFill>
                    <a:schemeClr val="bg1"/>
                  </a:solidFill>
                  <a:effectLst/>
                  <a:uLnTx/>
                  <a:uFillTx/>
                  <a:latin typeface="National 2" panose="02000003000000000000" pitchFamily="50" charset="0"/>
                  <a:ea typeface="National Book" panose="02000503000000020004" pitchFamily="2" charset="77"/>
                </a:rPr>
                <a:t> </a:t>
              </a:r>
              <a:r>
                <a:rPr lang="en-AU" sz="1400" b="1" dirty="0">
                  <a:solidFill>
                    <a:srgbClr val="1B324F"/>
                  </a:solidFill>
                  <a:latin typeface="National 2" panose="02000003000000000000" pitchFamily="50" charset="0"/>
                  <a:ea typeface="National Book" panose="02000503000000020004" pitchFamily="2" charset="77"/>
                </a:rPr>
                <a:t>T</a:t>
              </a:r>
              <a:r>
                <a:rPr kumimoji="0" lang="en-AU" sz="1400" b="1" u="none" strike="noStrike" kern="1200" cap="none" spc="0" normalizeH="0" baseline="0" noProof="0" dirty="0" err="1">
                  <a:ln>
                    <a:noFill/>
                  </a:ln>
                  <a:solidFill>
                    <a:srgbClr val="1B324F"/>
                  </a:solidFill>
                  <a:effectLst/>
                  <a:uLnTx/>
                  <a:uFillTx/>
                  <a:latin typeface="National 2" panose="02000003000000000000" pitchFamily="50" charset="0"/>
                  <a:ea typeface="National Book" panose="02000503000000020004" pitchFamily="2" charset="77"/>
                </a:rPr>
                <a:t>upu</a:t>
              </a:r>
              <a:r>
                <a:rPr kumimoji="0" lang="en-AU" sz="1400" b="1" u="none" strike="noStrike" kern="1200" cap="none" spc="0" normalizeH="0" baseline="0" noProof="0" dirty="0">
                  <a:ln>
                    <a:noFill/>
                  </a:ln>
                  <a:solidFill>
                    <a:srgbClr val="1B324F"/>
                  </a:solidFill>
                  <a:effectLst/>
                  <a:uLnTx/>
                  <a:uFillTx/>
                  <a:latin typeface="National 2" panose="02000003000000000000" pitchFamily="50" charset="0"/>
                  <a:ea typeface="National Book" panose="02000503000000020004" pitchFamily="2" charset="77"/>
                </a:rPr>
                <a:t> </a:t>
              </a:r>
              <a:r>
                <a:rPr lang="en-AU" sz="1400" dirty="0">
                  <a:solidFill>
                    <a:srgbClr val="1B324F"/>
                  </a:solidFill>
                  <a:latin typeface="National 2" panose="02000003000000000000" pitchFamily="50" charset="0"/>
                  <a:ea typeface="National Book" panose="02000503000000020004" pitchFamily="2" charset="77"/>
                </a:rPr>
                <a:t>(Organisations or individuals who are interested in upskilling)</a:t>
              </a:r>
            </a:p>
          </p:txBody>
        </p:sp>
        <p:sp>
          <p:nvSpPr>
            <p:cNvPr id="17" name="Rounded Rectangle 38">
              <a:extLst>
                <a:ext uri="{FF2B5EF4-FFF2-40B4-BE49-F238E27FC236}">
                  <a16:creationId xmlns:a16="http://schemas.microsoft.com/office/drawing/2014/main" id="{2C2F9BC4-098B-C985-C79E-98439BDCEA0C}"/>
                </a:ext>
              </a:extLst>
            </p:cNvPr>
            <p:cNvSpPr/>
            <p:nvPr/>
          </p:nvSpPr>
          <p:spPr>
            <a:xfrm>
              <a:off x="2267593" y="4693859"/>
              <a:ext cx="11985664" cy="438194"/>
            </a:xfrm>
            <a:prstGeom prst="roundRect">
              <a:avLst/>
            </a:prstGeom>
            <a:solidFill>
              <a:srgbClr val="00A6A7">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72000" bIns="36000" rtlCol="0" anchor="ctr"/>
            <a:lstStyle/>
            <a:p>
              <a:pPr marL="0" marR="0" lvl="0" indent="0" algn="l" defTabSz="1472956" rtl="0" eaLnBrk="1" fontAlgn="auto" latinLnBrk="0" hangingPunct="1">
                <a:lnSpc>
                  <a:spcPct val="100000"/>
                </a:lnSpc>
                <a:spcBef>
                  <a:spcPts val="0"/>
                </a:spcBef>
                <a:spcAft>
                  <a:spcPts val="0"/>
                </a:spcAft>
                <a:buClrTx/>
                <a:buSzTx/>
                <a:buFontTx/>
                <a:buNone/>
                <a:tabLst/>
                <a:defRPr/>
              </a:pPr>
              <a:r>
                <a:rPr kumimoji="0" lang="en-AU" sz="1400" b="1" u="none" strike="noStrike" kern="1200" cap="none" spc="0" normalizeH="0" baseline="0" noProof="0" dirty="0">
                  <a:ln>
                    <a:noFill/>
                  </a:ln>
                  <a:solidFill>
                    <a:schemeClr val="bg1"/>
                  </a:solidFill>
                  <a:effectLst/>
                  <a:uLnTx/>
                  <a:uFillTx/>
                  <a:latin typeface="National 2" panose="02000003000000000000" pitchFamily="50" charset="0"/>
                  <a:ea typeface="National Book" panose="02000503000000020004" pitchFamily="2" charset="77"/>
                </a:rPr>
                <a:t> </a:t>
              </a:r>
              <a:r>
                <a:rPr kumimoji="0" lang="en-AU" sz="1400" b="1" u="none" strike="noStrike" kern="1200" cap="none" spc="0" normalizeH="0" baseline="0" noProof="0" dirty="0" err="1">
                  <a:ln>
                    <a:noFill/>
                  </a:ln>
                  <a:solidFill>
                    <a:srgbClr val="1B324F"/>
                  </a:solidFill>
                  <a:effectLst/>
                  <a:uLnTx/>
                  <a:uFillTx/>
                  <a:latin typeface="National 2" panose="02000003000000000000" pitchFamily="50" charset="0"/>
                  <a:ea typeface="National Book" panose="02000503000000020004" pitchFamily="2" charset="77"/>
                </a:rPr>
                <a:t>Teina</a:t>
              </a:r>
              <a:r>
                <a:rPr kumimoji="0" lang="en-AU" sz="1400" b="1" u="none" strike="noStrike" kern="1200" cap="none" spc="0" normalizeH="0" baseline="0" noProof="0" dirty="0">
                  <a:ln>
                    <a:noFill/>
                  </a:ln>
                  <a:solidFill>
                    <a:srgbClr val="1B324F"/>
                  </a:solidFill>
                  <a:effectLst/>
                  <a:uLnTx/>
                  <a:uFillTx/>
                  <a:latin typeface="National 2" panose="02000003000000000000" pitchFamily="50" charset="0"/>
                  <a:ea typeface="National Book" panose="02000503000000020004" pitchFamily="2" charset="77"/>
                </a:rPr>
                <a:t> </a:t>
              </a:r>
              <a:r>
                <a:rPr lang="en-AU" sz="1400" dirty="0">
                  <a:solidFill>
                    <a:srgbClr val="1B324F"/>
                  </a:solidFill>
                  <a:latin typeface="National 2" panose="02000003000000000000" pitchFamily="50" charset="0"/>
                  <a:ea typeface="National Book" panose="02000503000000020004" pitchFamily="2" charset="77"/>
                </a:rPr>
                <a:t>(Organisations who are accountable and growing maturity)</a:t>
              </a:r>
            </a:p>
          </p:txBody>
        </p:sp>
        <p:sp>
          <p:nvSpPr>
            <p:cNvPr id="18" name="Rounded Rectangle 39">
              <a:extLst>
                <a:ext uri="{FF2B5EF4-FFF2-40B4-BE49-F238E27FC236}">
                  <a16:creationId xmlns:a16="http://schemas.microsoft.com/office/drawing/2014/main" id="{C03C7026-16BB-E47C-F0B2-FDF332F91804}"/>
                </a:ext>
              </a:extLst>
            </p:cNvPr>
            <p:cNvSpPr/>
            <p:nvPr/>
          </p:nvSpPr>
          <p:spPr>
            <a:xfrm>
              <a:off x="2290467" y="1988957"/>
              <a:ext cx="11985665" cy="456606"/>
            </a:xfrm>
            <a:prstGeom prst="roundRect">
              <a:avLst/>
            </a:prstGeom>
            <a:solidFill>
              <a:srgbClr val="00A6A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72000" bIns="36000" rtlCol="0" anchor="ctr"/>
            <a:lstStyle/>
            <a:p>
              <a:pPr marL="0" marR="0" lvl="0" indent="0" algn="l" defTabSz="1472956" rtl="0" eaLnBrk="1" fontAlgn="auto" latinLnBrk="0" hangingPunct="1">
                <a:lnSpc>
                  <a:spcPct val="100000"/>
                </a:lnSpc>
                <a:spcBef>
                  <a:spcPts val="0"/>
                </a:spcBef>
                <a:spcAft>
                  <a:spcPts val="0"/>
                </a:spcAft>
                <a:buClrTx/>
                <a:buSzTx/>
                <a:buFontTx/>
                <a:buNone/>
                <a:tabLst/>
                <a:defRPr/>
              </a:pPr>
              <a:r>
                <a:rPr kumimoji="0" lang="en-AU" sz="1000" b="1" u="none" strike="noStrike" kern="1200" cap="none" spc="0" normalizeH="0" baseline="0" noProof="0" dirty="0">
                  <a:ln>
                    <a:noFill/>
                  </a:ln>
                  <a:solidFill>
                    <a:schemeClr val="bg1"/>
                  </a:solidFill>
                  <a:effectLst/>
                  <a:uLnTx/>
                  <a:uFillTx/>
                  <a:latin typeface="National 2" panose="02000003000000000000" pitchFamily="50" charset="0"/>
                  <a:ea typeface="National Book" panose="02000503000000020004" pitchFamily="2" charset="77"/>
                </a:rPr>
                <a:t>    </a:t>
              </a:r>
              <a:r>
                <a:rPr kumimoji="0" lang="en-AU" sz="1400" b="1" u="none" strike="noStrike" kern="1200" cap="none" spc="0" normalizeH="0" baseline="0" noProof="0" dirty="0" err="1">
                  <a:ln>
                    <a:noFill/>
                  </a:ln>
                  <a:solidFill>
                    <a:srgbClr val="1B324F"/>
                  </a:solidFill>
                  <a:effectLst/>
                  <a:uLnTx/>
                  <a:uFillTx/>
                  <a:latin typeface="National 2" panose="02000003000000000000" pitchFamily="50" charset="0"/>
                  <a:ea typeface="National Book" panose="02000503000000020004" pitchFamily="2" charset="77"/>
                </a:rPr>
                <a:t>Tuakana</a:t>
              </a:r>
              <a:r>
                <a:rPr kumimoji="0" lang="en-AU" sz="1400" b="1" u="none" strike="noStrike" kern="1200" cap="none" spc="0" normalizeH="0" baseline="0" noProof="0" dirty="0">
                  <a:ln>
                    <a:noFill/>
                  </a:ln>
                  <a:solidFill>
                    <a:srgbClr val="1B324F"/>
                  </a:solidFill>
                  <a:effectLst/>
                  <a:uLnTx/>
                  <a:uFillTx/>
                  <a:latin typeface="National 2" panose="02000003000000000000" pitchFamily="50" charset="0"/>
                  <a:ea typeface="National Book" panose="02000503000000020004" pitchFamily="2" charset="77"/>
                </a:rPr>
                <a:t> </a:t>
              </a:r>
              <a:r>
                <a:rPr kumimoji="0" lang="en-AU" sz="1400" u="none" strike="noStrike" kern="1200" cap="none" spc="0" normalizeH="0" baseline="0" noProof="0" dirty="0">
                  <a:ln>
                    <a:noFill/>
                  </a:ln>
                  <a:solidFill>
                    <a:srgbClr val="1B324F"/>
                  </a:solidFill>
                  <a:effectLst/>
                  <a:uLnTx/>
                  <a:uFillTx/>
                  <a:latin typeface="National 2" panose="02000003000000000000" pitchFamily="50" charset="0"/>
                  <a:ea typeface="National Book" panose="02000503000000020004" pitchFamily="2" charset="77"/>
                </a:rPr>
                <a:t>(Organisations who are youth employment leaders)</a:t>
              </a:r>
            </a:p>
          </p:txBody>
        </p:sp>
        <p:sp>
          <p:nvSpPr>
            <p:cNvPr id="19" name="TextBox 18">
              <a:extLst>
                <a:ext uri="{FF2B5EF4-FFF2-40B4-BE49-F238E27FC236}">
                  <a16:creationId xmlns:a16="http://schemas.microsoft.com/office/drawing/2014/main" id="{D7034983-1CFD-D75D-10C1-C5F870932A99}"/>
                </a:ext>
              </a:extLst>
            </p:cNvPr>
            <p:cNvSpPr txBox="1"/>
            <p:nvPr/>
          </p:nvSpPr>
          <p:spPr>
            <a:xfrm>
              <a:off x="6880277" y="2659485"/>
              <a:ext cx="4243377" cy="1806070"/>
            </a:xfrm>
            <a:prstGeom prst="rect">
              <a:avLst/>
            </a:prstGeom>
            <a:noFill/>
          </p:spPr>
          <p:txBody>
            <a:bodyPr wrap="square" numCol="2" spcCol="144000">
              <a:spAutoFit/>
            </a:bodyPr>
            <a:lstStyle/>
            <a:p>
              <a:pPr>
                <a:lnSpc>
                  <a:spcPct val="110000"/>
                </a:lnSpc>
                <a:spcBef>
                  <a:spcPts val="1000"/>
                </a:spcBef>
              </a:pPr>
              <a:r>
                <a:rPr lang="en-AU" sz="1000" b="1" dirty="0" err="1">
                  <a:solidFill>
                    <a:schemeClr val="tx1"/>
                  </a:solidFill>
                  <a:latin typeface="National 2" panose="02000003000000000000" pitchFamily="50" charset="0"/>
                  <a:ea typeface="National Book" panose="02000503000000020004" pitchFamily="2" charset="77"/>
                </a:rPr>
                <a:t>Tuakana</a:t>
              </a:r>
              <a:r>
                <a:rPr lang="en-AU" sz="1000" b="1" dirty="0">
                  <a:solidFill>
                    <a:schemeClr val="tx1"/>
                  </a:solidFill>
                  <a:latin typeface="National 2" panose="02000003000000000000" pitchFamily="50" charset="0"/>
                  <a:ea typeface="National Book" panose="02000503000000020004" pitchFamily="2" charset="77"/>
                </a:rPr>
                <a:t> level pledge benefits </a:t>
              </a:r>
            </a:p>
            <a:p>
              <a:pPr marL="171450" indent="-171450">
                <a:lnSpc>
                  <a:spcPct val="110000"/>
                </a:lnSpc>
                <a:spcBef>
                  <a:spcPts val="200"/>
                </a:spcBef>
                <a:buFont typeface="Arial" panose="020B0604020202020204" pitchFamily="34" charset="0"/>
                <a:buChar char="•"/>
              </a:pPr>
              <a:r>
                <a:rPr lang="en-AU" sz="1000" dirty="0">
                  <a:solidFill>
                    <a:schemeClr val="tx1"/>
                  </a:solidFill>
                  <a:latin typeface="National 2" panose="02000003000000000000" pitchFamily="50" charset="0"/>
                  <a:ea typeface="National Book" panose="02000503000000020004" pitchFamily="2" charset="77"/>
                </a:rPr>
                <a:t>Support to conduct youth employment innovation experiments with case study promotion</a:t>
              </a:r>
            </a:p>
            <a:p>
              <a:pPr marL="171450" indent="-171450">
                <a:lnSpc>
                  <a:spcPct val="110000"/>
                </a:lnSpc>
                <a:spcBef>
                  <a:spcPts val="200"/>
                </a:spcBef>
                <a:buFont typeface="Arial" panose="020B0604020202020204" pitchFamily="34" charset="0"/>
                <a:buChar char="•"/>
              </a:pPr>
              <a:endParaRPr lang="en-AU" sz="1000" dirty="0">
                <a:solidFill>
                  <a:schemeClr val="tx1"/>
                </a:solidFill>
                <a:latin typeface="National 2" panose="02000003000000000000" pitchFamily="50" charset="0"/>
                <a:ea typeface="National Book" panose="02000503000000020004" pitchFamily="2" charset="77"/>
              </a:endParaRPr>
            </a:p>
            <a:p>
              <a:pPr marL="171450" indent="-171450">
                <a:lnSpc>
                  <a:spcPct val="110000"/>
                </a:lnSpc>
                <a:spcBef>
                  <a:spcPts val="200"/>
                </a:spcBef>
                <a:buFont typeface="Arial" panose="020B0604020202020204" pitchFamily="34" charset="0"/>
                <a:buChar char="•"/>
              </a:pPr>
              <a:r>
                <a:rPr lang="en-AU" sz="1000" dirty="0">
                  <a:solidFill>
                    <a:schemeClr val="tx1"/>
                  </a:solidFill>
                  <a:latin typeface="National 2" panose="02000003000000000000" pitchFamily="50" charset="0"/>
                  <a:ea typeface="National Book" panose="02000503000000020004" pitchFamily="2" charset="77"/>
                </a:rPr>
                <a:t>Ability to be nominated for youth employer award</a:t>
              </a:r>
            </a:p>
            <a:p>
              <a:pPr marL="171450" indent="-171450">
                <a:lnSpc>
                  <a:spcPct val="110000"/>
                </a:lnSpc>
                <a:spcBef>
                  <a:spcPts val="200"/>
                </a:spcBef>
                <a:buFont typeface="Arial" panose="020B0604020202020204" pitchFamily="34" charset="0"/>
                <a:buChar char="•"/>
              </a:pPr>
              <a:r>
                <a:rPr lang="en-AU" sz="1000" dirty="0">
                  <a:solidFill>
                    <a:schemeClr val="tx1"/>
                  </a:solidFill>
                  <a:latin typeface="National 2" panose="02000003000000000000" pitchFamily="50" charset="0"/>
                  <a:ea typeface="National Book" panose="02000503000000020004" pitchFamily="2" charset="77"/>
                </a:rPr>
                <a:t>Access to all 4 annual pledge events</a:t>
              </a:r>
            </a:p>
            <a:p>
              <a:pPr marL="171450" indent="-171450">
                <a:lnSpc>
                  <a:spcPct val="110000"/>
                </a:lnSpc>
                <a:spcBef>
                  <a:spcPts val="200"/>
                </a:spcBef>
                <a:buFont typeface="Arial" panose="020B0604020202020204" pitchFamily="34" charset="0"/>
                <a:buChar char="•"/>
              </a:pPr>
              <a:r>
                <a:rPr lang="en-AU" sz="1000" dirty="0">
                  <a:solidFill>
                    <a:schemeClr val="tx1"/>
                  </a:solidFill>
                  <a:latin typeface="National 2" panose="02000003000000000000" pitchFamily="50" charset="0"/>
                  <a:ea typeface="National Book" panose="02000503000000020004" pitchFamily="2" charset="77"/>
                </a:rPr>
                <a:t>Instant access to paywall information</a:t>
              </a:r>
            </a:p>
          </p:txBody>
        </p:sp>
        <p:sp>
          <p:nvSpPr>
            <p:cNvPr id="20" name="TextBox 19">
              <a:extLst>
                <a:ext uri="{FF2B5EF4-FFF2-40B4-BE49-F238E27FC236}">
                  <a16:creationId xmlns:a16="http://schemas.microsoft.com/office/drawing/2014/main" id="{AF2DD0C3-6F4F-4E77-14F6-71B11856E374}"/>
                </a:ext>
              </a:extLst>
            </p:cNvPr>
            <p:cNvSpPr txBox="1"/>
            <p:nvPr/>
          </p:nvSpPr>
          <p:spPr>
            <a:xfrm>
              <a:off x="6885779" y="5145799"/>
              <a:ext cx="1973211" cy="1472648"/>
            </a:xfrm>
            <a:prstGeom prst="rect">
              <a:avLst/>
            </a:prstGeom>
            <a:noFill/>
          </p:spPr>
          <p:txBody>
            <a:bodyPr wrap="square">
              <a:spAutoFit/>
            </a:bodyPr>
            <a:lstStyle/>
            <a:p>
              <a:pPr>
                <a:lnSpc>
                  <a:spcPct val="110000"/>
                </a:lnSpc>
                <a:spcBef>
                  <a:spcPts val="1000"/>
                </a:spcBef>
              </a:pPr>
              <a:r>
                <a:rPr lang="en-AU" sz="1000" b="1" dirty="0" err="1">
                  <a:latin typeface="National 2" panose="02000003000000000000" pitchFamily="50" charset="0"/>
                  <a:ea typeface="National Book" panose="02000503000000020004" pitchFamily="2" charset="77"/>
                </a:rPr>
                <a:t>Teina</a:t>
              </a:r>
              <a:r>
                <a:rPr lang="en-AU" sz="1000" b="1" dirty="0">
                  <a:latin typeface="National 2" panose="02000003000000000000" pitchFamily="50" charset="0"/>
                  <a:ea typeface="National Book" panose="02000503000000020004" pitchFamily="2" charset="77"/>
                </a:rPr>
                <a:t> level pledge benefits </a:t>
              </a:r>
            </a:p>
            <a:p>
              <a:pPr marL="171450" indent="-171450">
                <a:lnSpc>
                  <a:spcPct val="110000"/>
                </a:lnSpc>
                <a:spcBef>
                  <a:spcPts val="1000"/>
                </a:spcBef>
                <a:buFont typeface="Arial" panose="020B0604020202020204" pitchFamily="34" charset="0"/>
                <a:buChar char="•"/>
              </a:pPr>
              <a:r>
                <a:rPr lang="en-AU" sz="1000" dirty="0">
                  <a:solidFill>
                    <a:schemeClr val="tx1"/>
                  </a:solidFill>
                  <a:latin typeface="National 2" panose="02000003000000000000" pitchFamily="50" charset="0"/>
                  <a:ea typeface="National Book" panose="02000503000000020004" pitchFamily="2" charset="77"/>
                </a:rPr>
                <a:t>Access to Pledge community and brand</a:t>
              </a:r>
            </a:p>
            <a:p>
              <a:pPr marL="171450" indent="-171450">
                <a:lnSpc>
                  <a:spcPct val="110000"/>
                </a:lnSpc>
                <a:spcBef>
                  <a:spcPts val="200"/>
                </a:spcBef>
                <a:buFont typeface="Arial" panose="020B0604020202020204" pitchFamily="34" charset="0"/>
                <a:buChar char="•"/>
              </a:pPr>
              <a:r>
                <a:rPr lang="en-AU" sz="1000" dirty="0">
                  <a:solidFill>
                    <a:schemeClr val="tx1"/>
                  </a:solidFill>
                  <a:latin typeface="National 2" panose="02000003000000000000" pitchFamily="50" charset="0"/>
                  <a:ea typeface="National Book" panose="02000503000000020004" pitchFamily="2" charset="77"/>
                </a:rPr>
                <a:t>Instant access to paywall information</a:t>
              </a:r>
            </a:p>
            <a:p>
              <a:pPr marL="171450" indent="-171450">
                <a:lnSpc>
                  <a:spcPct val="110000"/>
                </a:lnSpc>
                <a:spcBef>
                  <a:spcPts val="200"/>
                </a:spcBef>
                <a:buFont typeface="Arial" panose="020B0604020202020204" pitchFamily="34" charset="0"/>
                <a:buChar char="•"/>
              </a:pPr>
              <a:r>
                <a:rPr lang="en-AU" sz="1000" dirty="0">
                  <a:solidFill>
                    <a:schemeClr val="tx1"/>
                  </a:solidFill>
                  <a:latin typeface="National 2" panose="02000003000000000000" pitchFamily="50" charset="0"/>
                  <a:ea typeface="National Book" panose="02000503000000020004" pitchFamily="2" charset="77"/>
                </a:rPr>
                <a:t>Discounts available. </a:t>
              </a:r>
            </a:p>
            <a:p>
              <a:pPr marL="171450" indent="-171450">
                <a:lnSpc>
                  <a:spcPct val="110000"/>
                </a:lnSpc>
                <a:spcBef>
                  <a:spcPts val="200"/>
                </a:spcBef>
                <a:buFont typeface="Arial" panose="020B0604020202020204" pitchFamily="34" charset="0"/>
                <a:buChar char="•"/>
              </a:pPr>
              <a:endParaRPr lang="en-AU" sz="1000" dirty="0">
                <a:solidFill>
                  <a:schemeClr val="tx1"/>
                </a:solidFill>
                <a:latin typeface="National 2" panose="02000003000000000000" pitchFamily="50" charset="0"/>
                <a:ea typeface="National Book" panose="02000503000000020004" pitchFamily="2" charset="77"/>
              </a:endParaRPr>
            </a:p>
          </p:txBody>
        </p:sp>
        <p:sp>
          <p:nvSpPr>
            <p:cNvPr id="21" name="TextBox 20">
              <a:extLst>
                <a:ext uri="{FF2B5EF4-FFF2-40B4-BE49-F238E27FC236}">
                  <a16:creationId xmlns:a16="http://schemas.microsoft.com/office/drawing/2014/main" id="{9AE143C9-6061-1FFD-79D1-CDDF521F4BE6}"/>
                </a:ext>
              </a:extLst>
            </p:cNvPr>
            <p:cNvSpPr txBox="1"/>
            <p:nvPr/>
          </p:nvSpPr>
          <p:spPr>
            <a:xfrm>
              <a:off x="9121300" y="5297036"/>
              <a:ext cx="1973203" cy="1344407"/>
            </a:xfrm>
            <a:prstGeom prst="rect">
              <a:avLst/>
            </a:prstGeom>
            <a:noFill/>
          </p:spPr>
          <p:txBody>
            <a:bodyPr wrap="square">
              <a:spAutoFit/>
            </a:bodyPr>
            <a:lstStyle/>
            <a:p>
              <a:pPr marL="171450" indent="-171450">
                <a:lnSpc>
                  <a:spcPct val="110000"/>
                </a:lnSpc>
                <a:spcBef>
                  <a:spcPts val="200"/>
                </a:spcBef>
                <a:buFont typeface="Arial" panose="020B0604020202020204" pitchFamily="34" charset="0"/>
                <a:buChar char="•"/>
              </a:pPr>
              <a:r>
                <a:rPr lang="en-AU" sz="1000" dirty="0">
                  <a:solidFill>
                    <a:schemeClr val="tx1"/>
                  </a:solidFill>
                  <a:latin typeface="National 2" panose="02000003000000000000" pitchFamily="50" charset="0"/>
                  <a:ea typeface="National Book" panose="02000503000000020004" pitchFamily="2" charset="77"/>
                </a:rPr>
                <a:t>Annual performance report to track employer progress relative to others</a:t>
              </a:r>
            </a:p>
            <a:p>
              <a:pPr marL="171450" indent="-171450">
                <a:lnSpc>
                  <a:spcPct val="110000"/>
                </a:lnSpc>
                <a:spcBef>
                  <a:spcPts val="200"/>
                </a:spcBef>
                <a:buFont typeface="Arial" panose="020B0604020202020204" pitchFamily="34" charset="0"/>
                <a:buChar char="•"/>
              </a:pPr>
              <a:r>
                <a:rPr lang="en-AU" sz="1000" dirty="0">
                  <a:solidFill>
                    <a:schemeClr val="tx1"/>
                  </a:solidFill>
                  <a:latin typeface="National 2" panose="02000003000000000000" pitchFamily="50" charset="0"/>
                  <a:ea typeface="National Book" panose="02000503000000020004" pitchFamily="2" charset="77"/>
                </a:rPr>
                <a:t>Access to all 4 annual pledge events </a:t>
              </a:r>
            </a:p>
            <a:p>
              <a:pPr marL="171450" indent="-171450">
                <a:lnSpc>
                  <a:spcPct val="110000"/>
                </a:lnSpc>
                <a:spcBef>
                  <a:spcPts val="200"/>
                </a:spcBef>
                <a:buFont typeface="Arial" panose="020B0604020202020204" pitchFamily="34" charset="0"/>
                <a:buChar char="•"/>
              </a:pPr>
              <a:endParaRPr lang="en-AU" sz="1000" dirty="0">
                <a:solidFill>
                  <a:schemeClr val="tx1"/>
                </a:solidFill>
                <a:latin typeface="National 2" panose="02000003000000000000" pitchFamily="50" charset="0"/>
                <a:ea typeface="National Book" panose="02000503000000020004" pitchFamily="2" charset="77"/>
              </a:endParaRPr>
            </a:p>
            <a:p>
              <a:pPr marL="171450" indent="-171450">
                <a:lnSpc>
                  <a:spcPct val="110000"/>
                </a:lnSpc>
                <a:spcBef>
                  <a:spcPts val="200"/>
                </a:spcBef>
                <a:buFont typeface="Arial" panose="020B0604020202020204" pitchFamily="34" charset="0"/>
                <a:buChar char="•"/>
              </a:pPr>
              <a:endParaRPr lang="en-AU" sz="1000" dirty="0">
                <a:solidFill>
                  <a:schemeClr val="tx1"/>
                </a:solidFill>
                <a:latin typeface="National 2" panose="02000003000000000000" pitchFamily="50" charset="0"/>
                <a:ea typeface="National Book" panose="02000503000000020004" pitchFamily="2" charset="77"/>
              </a:endParaRPr>
            </a:p>
          </p:txBody>
        </p:sp>
        <p:sp>
          <p:nvSpPr>
            <p:cNvPr id="22" name="TextBox 21">
              <a:extLst>
                <a:ext uri="{FF2B5EF4-FFF2-40B4-BE49-F238E27FC236}">
                  <a16:creationId xmlns:a16="http://schemas.microsoft.com/office/drawing/2014/main" id="{44638EC8-0EBD-FF68-C69C-8FE5A33D0970}"/>
                </a:ext>
              </a:extLst>
            </p:cNvPr>
            <p:cNvSpPr txBox="1"/>
            <p:nvPr/>
          </p:nvSpPr>
          <p:spPr>
            <a:xfrm>
              <a:off x="11356811" y="5148899"/>
              <a:ext cx="2679286" cy="1876321"/>
            </a:xfrm>
            <a:prstGeom prst="rect">
              <a:avLst/>
            </a:prstGeom>
            <a:noFill/>
          </p:spPr>
          <p:txBody>
            <a:bodyPr wrap="square">
              <a:spAutoFit/>
            </a:bodyPr>
            <a:lstStyle/>
            <a:p>
              <a:pPr>
                <a:lnSpc>
                  <a:spcPct val="110000"/>
                </a:lnSpc>
                <a:spcBef>
                  <a:spcPts val="1000"/>
                </a:spcBef>
              </a:pPr>
              <a:r>
                <a:rPr lang="en-AU" sz="1000" b="1" dirty="0">
                  <a:latin typeface="National 2" panose="02000003000000000000" pitchFamily="50" charset="0"/>
                  <a:ea typeface="National Book" panose="02000503000000020004" pitchFamily="2" charset="77"/>
                </a:rPr>
                <a:t>Expectations </a:t>
              </a:r>
            </a:p>
            <a:p>
              <a:pPr marL="171450" indent="-171450">
                <a:buFont typeface="Arial" panose="020B0604020202020204" pitchFamily="34" charset="0"/>
                <a:buChar char="•"/>
              </a:pPr>
              <a:r>
                <a:rPr lang="en-US" sz="1000" dirty="0">
                  <a:latin typeface="National 2" panose="02000003000000000000" pitchFamily="50" charset="0"/>
                  <a:ea typeface="National Book" panose="02000503000000020004" pitchFamily="2" charset="77"/>
                </a:rPr>
                <a:t>A few people</a:t>
              </a:r>
              <a:r>
                <a:rPr lang="en-US" sz="1000" dirty="0">
                  <a:solidFill>
                    <a:schemeClr val="tx1"/>
                  </a:solidFill>
                  <a:latin typeface="National 2" panose="02000003000000000000" pitchFamily="50" charset="0"/>
                  <a:ea typeface="National Book" panose="02000503000000020004" pitchFamily="2" charset="77"/>
                </a:rPr>
                <a:t> within the </a:t>
              </a:r>
              <a:r>
                <a:rPr lang="en-US" sz="1000" dirty="0" err="1">
                  <a:solidFill>
                    <a:schemeClr val="tx1"/>
                  </a:solidFill>
                  <a:latin typeface="National 2" panose="02000003000000000000" pitchFamily="50" charset="0"/>
                  <a:ea typeface="National Book" panose="02000503000000020004" pitchFamily="2" charset="77"/>
                </a:rPr>
                <a:t>organisation</a:t>
              </a:r>
              <a:r>
                <a:rPr lang="en-US" sz="1000" dirty="0">
                  <a:solidFill>
                    <a:schemeClr val="tx1"/>
                  </a:solidFill>
                  <a:latin typeface="National 2" panose="02000003000000000000" pitchFamily="50" charset="0"/>
                  <a:ea typeface="National Book" panose="02000503000000020004" pitchFamily="2" charset="77"/>
                </a:rPr>
                <a:t> take the self-assessment, including youth employees.</a:t>
              </a:r>
              <a:r>
                <a:rPr lang="en-US" sz="1000" dirty="0">
                  <a:latin typeface="National 2" panose="02000003000000000000" pitchFamily="50" charset="0"/>
                  <a:ea typeface="National Book" panose="02000503000000020004" pitchFamily="2" charset="77"/>
                </a:rPr>
                <a:t> </a:t>
              </a:r>
            </a:p>
            <a:p>
              <a:pPr marL="171450" indent="-171450">
                <a:buFont typeface="Arial" panose="020B0604020202020204" pitchFamily="34" charset="0"/>
                <a:buChar char="•"/>
              </a:pPr>
              <a:r>
                <a:rPr lang="en-US" sz="1000" dirty="0">
                  <a:latin typeface="National 2" panose="02000003000000000000" pitchFamily="50" charset="0"/>
                  <a:ea typeface="National Book" panose="02000503000000020004" pitchFamily="2" charset="77"/>
                </a:rPr>
                <a:t>TAU can meet with </a:t>
              </a:r>
              <a:r>
                <a:rPr lang="en-US" sz="1000" dirty="0" err="1">
                  <a:latin typeface="National 2" panose="02000003000000000000" pitchFamily="50" charset="0"/>
                  <a:ea typeface="National Book" panose="02000503000000020004" pitchFamily="2" charset="77"/>
                </a:rPr>
                <a:t>Teina</a:t>
              </a:r>
              <a:r>
                <a:rPr lang="en-US" sz="1000" dirty="0">
                  <a:latin typeface="National 2" panose="02000003000000000000" pitchFamily="50" charset="0"/>
                  <a:ea typeface="National Book" panose="02000503000000020004" pitchFamily="2" charset="77"/>
                </a:rPr>
                <a:t>-level </a:t>
              </a:r>
              <a:r>
                <a:rPr lang="en-US" sz="1000" dirty="0" err="1">
                  <a:latin typeface="National 2" panose="02000003000000000000" pitchFamily="50" charset="0"/>
                  <a:ea typeface="National Book" panose="02000503000000020004" pitchFamily="2" charset="77"/>
                </a:rPr>
                <a:t>organisations</a:t>
              </a:r>
              <a:r>
                <a:rPr lang="en-US" sz="1000" dirty="0">
                  <a:latin typeface="National 2" panose="02000003000000000000" pitchFamily="50" charset="0"/>
                  <a:ea typeface="National Book" panose="02000503000000020004" pitchFamily="2" charset="77"/>
                </a:rPr>
                <a:t> to have conversations with leaders. </a:t>
              </a:r>
            </a:p>
            <a:p>
              <a:pPr marL="171450" indent="-171450">
                <a:lnSpc>
                  <a:spcPct val="110000"/>
                </a:lnSpc>
                <a:spcBef>
                  <a:spcPts val="200"/>
                </a:spcBef>
                <a:buFont typeface="Arial" panose="020B0604020202020204" pitchFamily="34" charset="0"/>
                <a:buChar char="•"/>
              </a:pPr>
              <a:endParaRPr lang="en-AU" sz="1000" dirty="0">
                <a:solidFill>
                  <a:schemeClr val="tx1"/>
                </a:solidFill>
                <a:latin typeface="National 2" panose="02000003000000000000" pitchFamily="50" charset="0"/>
                <a:ea typeface="National Book" panose="02000503000000020004" pitchFamily="2" charset="77"/>
              </a:endParaRPr>
            </a:p>
          </p:txBody>
        </p:sp>
        <p:sp>
          <p:nvSpPr>
            <p:cNvPr id="23" name="TextBox 22">
              <a:extLst>
                <a:ext uri="{FF2B5EF4-FFF2-40B4-BE49-F238E27FC236}">
                  <a16:creationId xmlns:a16="http://schemas.microsoft.com/office/drawing/2014/main" id="{91C148AE-D8BF-E0CD-A184-78EBDFA6FAF0}"/>
                </a:ext>
              </a:extLst>
            </p:cNvPr>
            <p:cNvSpPr txBox="1"/>
            <p:nvPr/>
          </p:nvSpPr>
          <p:spPr>
            <a:xfrm>
              <a:off x="11384802" y="2547577"/>
              <a:ext cx="2679287" cy="2410230"/>
            </a:xfrm>
            <a:prstGeom prst="rect">
              <a:avLst/>
            </a:prstGeom>
            <a:noFill/>
          </p:spPr>
          <p:txBody>
            <a:bodyPr wrap="square" lIns="91440" tIns="45720" rIns="91440" bIns="45720" anchor="t">
              <a:spAutoFit/>
            </a:bodyPr>
            <a:lstStyle/>
            <a:p>
              <a:pPr>
                <a:lnSpc>
                  <a:spcPct val="110000"/>
                </a:lnSpc>
                <a:spcBef>
                  <a:spcPts val="1000"/>
                </a:spcBef>
              </a:pPr>
              <a:r>
                <a:rPr lang="en-AU" sz="1000" b="1" dirty="0">
                  <a:latin typeface="National 2" panose="02000003000000000000" pitchFamily="50" charset="0"/>
                  <a:ea typeface="National Book" panose="02000503000000020004" pitchFamily="2" charset="77"/>
                </a:rPr>
                <a:t>Expectations </a:t>
              </a:r>
            </a:p>
            <a:p>
              <a:pPr marL="171450" indent="-171450">
                <a:lnSpc>
                  <a:spcPct val="110000"/>
                </a:lnSpc>
                <a:spcBef>
                  <a:spcPts val="1000"/>
                </a:spcBef>
                <a:buFont typeface="Arial" panose="020B0604020202020204" pitchFamily="34" charset="0"/>
                <a:buChar char="•"/>
              </a:pPr>
              <a:r>
                <a:rPr lang="en-US" sz="1000" dirty="0">
                  <a:latin typeface="National 2" panose="02000003000000000000" pitchFamily="50" charset="0"/>
                  <a:ea typeface="National Book" panose="02000503000000020004" pitchFamily="2" charset="77"/>
                </a:rPr>
                <a:t>Several people within the </a:t>
              </a:r>
              <a:r>
                <a:rPr lang="en-US" sz="1000" dirty="0" err="1">
                  <a:latin typeface="National 2" panose="02000003000000000000" pitchFamily="50" charset="0"/>
                  <a:ea typeface="National Book" panose="02000503000000020004" pitchFamily="2" charset="77"/>
                </a:rPr>
                <a:t>organisations</a:t>
              </a:r>
              <a:r>
                <a:rPr lang="en-US" sz="1000" dirty="0">
                  <a:latin typeface="National 2" panose="02000003000000000000" pitchFamily="50" charset="0"/>
                  <a:ea typeface="National Book" panose="02000503000000020004" pitchFamily="2" charset="77"/>
                </a:rPr>
                <a:t> take the self-assessment:  </a:t>
              </a:r>
              <a:r>
                <a:rPr lang="en-US" sz="1000" dirty="0" err="1">
                  <a:latin typeface="National 2" panose="02000003000000000000" pitchFamily="50" charset="0"/>
                  <a:ea typeface="National Book" panose="02000503000000020004" pitchFamily="2" charset="77"/>
                </a:rPr>
                <a:t>rangatahi</a:t>
              </a:r>
              <a:r>
                <a:rPr lang="en-US" sz="1000" dirty="0">
                  <a:latin typeface="National 2" panose="02000003000000000000" pitchFamily="50" charset="0"/>
                  <a:ea typeface="National Book" panose="02000503000000020004" pitchFamily="2" charset="77"/>
                </a:rPr>
                <a:t> Māori and/or Pacific youth, CE/GM/senior leader. </a:t>
              </a:r>
            </a:p>
            <a:p>
              <a:pPr marL="171450" indent="-171450">
                <a:lnSpc>
                  <a:spcPct val="110000"/>
                </a:lnSpc>
                <a:buFont typeface="Arial" panose="020B0604020202020204" pitchFamily="34" charset="0"/>
                <a:buChar char="•"/>
              </a:pPr>
              <a:r>
                <a:rPr lang="en-US" sz="1000" dirty="0">
                  <a:latin typeface="National 2" panose="02000003000000000000" pitchFamily="50" charset="0"/>
                  <a:ea typeface="National Book" panose="02000503000000020004" pitchFamily="2" charset="77"/>
                </a:rPr>
                <a:t>TAU can come into </a:t>
              </a:r>
              <a:r>
                <a:rPr lang="en-US" sz="1000" dirty="0" err="1">
                  <a:latin typeface="National 2" panose="02000003000000000000" pitchFamily="50" charset="0"/>
                  <a:ea typeface="National Book" panose="02000503000000020004" pitchFamily="2" charset="77"/>
                </a:rPr>
                <a:t>Tuakana</a:t>
              </a:r>
              <a:r>
                <a:rPr lang="en-US" sz="1000" dirty="0">
                  <a:latin typeface="National 2" panose="02000003000000000000" pitchFamily="50" charset="0"/>
                  <a:ea typeface="National Book" panose="02000503000000020004" pitchFamily="2" charset="77"/>
                </a:rPr>
                <a:t> level </a:t>
              </a:r>
              <a:r>
                <a:rPr lang="en-US" sz="1000" dirty="0" err="1">
                  <a:latin typeface="National 2" panose="02000003000000000000" pitchFamily="50" charset="0"/>
                  <a:ea typeface="National Book" panose="02000503000000020004" pitchFamily="2" charset="77"/>
                </a:rPr>
                <a:t>organisations</a:t>
              </a:r>
              <a:r>
                <a:rPr lang="en-US" sz="1000" dirty="0">
                  <a:latin typeface="National 2" panose="02000003000000000000" pitchFamily="50" charset="0"/>
                  <a:ea typeface="National Book" panose="02000503000000020004" pitchFamily="2" charset="77"/>
                </a:rPr>
                <a:t> to have conversations with leaders. </a:t>
              </a:r>
            </a:p>
            <a:p>
              <a:pPr marL="171450" indent="-171450">
                <a:lnSpc>
                  <a:spcPct val="110000"/>
                </a:lnSpc>
                <a:spcBef>
                  <a:spcPts val="200"/>
                </a:spcBef>
                <a:buFont typeface="Arial" panose="020B0604020202020204" pitchFamily="34" charset="0"/>
                <a:buChar char="•"/>
              </a:pPr>
              <a:endParaRPr lang="en-AU" sz="1000" dirty="0">
                <a:solidFill>
                  <a:schemeClr val="tx1"/>
                </a:solidFill>
                <a:latin typeface="National 2" panose="02000003000000000000" pitchFamily="50" charset="0"/>
                <a:ea typeface="National Book" panose="02000503000000020004" pitchFamily="2" charset="77"/>
              </a:endParaRPr>
            </a:p>
          </p:txBody>
        </p:sp>
        <p:sp>
          <p:nvSpPr>
            <p:cNvPr id="24" name="TextBox 23">
              <a:extLst>
                <a:ext uri="{FF2B5EF4-FFF2-40B4-BE49-F238E27FC236}">
                  <a16:creationId xmlns:a16="http://schemas.microsoft.com/office/drawing/2014/main" id="{141DE25E-3DAD-EDA9-5307-C99F1242E650}"/>
                </a:ext>
              </a:extLst>
            </p:cNvPr>
            <p:cNvSpPr txBox="1"/>
            <p:nvPr/>
          </p:nvSpPr>
          <p:spPr>
            <a:xfrm>
              <a:off x="11356811" y="7697792"/>
              <a:ext cx="2481825" cy="1252074"/>
            </a:xfrm>
            <a:prstGeom prst="rect">
              <a:avLst/>
            </a:prstGeom>
            <a:noFill/>
          </p:spPr>
          <p:txBody>
            <a:bodyPr wrap="square">
              <a:spAutoFit/>
            </a:bodyPr>
            <a:lstStyle/>
            <a:p>
              <a:pPr>
                <a:lnSpc>
                  <a:spcPct val="110000"/>
                </a:lnSpc>
                <a:spcBef>
                  <a:spcPts val="1000"/>
                </a:spcBef>
              </a:pPr>
              <a:r>
                <a:rPr lang="en-AU" sz="1000" b="1" dirty="0">
                  <a:latin typeface="National 2" panose="02000003000000000000" pitchFamily="50" charset="0"/>
                  <a:ea typeface="National Book" panose="02000503000000020004" pitchFamily="2" charset="77"/>
                </a:rPr>
                <a:t>Expectations </a:t>
              </a:r>
            </a:p>
            <a:p>
              <a:pPr marL="171450" indent="-171450">
                <a:lnSpc>
                  <a:spcPct val="110000"/>
                </a:lnSpc>
                <a:spcBef>
                  <a:spcPts val="1000"/>
                </a:spcBef>
                <a:buFont typeface="Arial" panose="020B0604020202020204" pitchFamily="34" charset="0"/>
                <a:buChar char="•"/>
              </a:pPr>
              <a:r>
                <a:rPr lang="en-US" sz="1000" dirty="0">
                  <a:latin typeface="National 2" panose="02000003000000000000" pitchFamily="50" charset="0"/>
                  <a:ea typeface="National Book" panose="02000503000000020004" pitchFamily="2" charset="77"/>
                </a:rPr>
                <a:t>Individuals who register to become part of the Pledge as a Tupu member share some data about their business during sign up. </a:t>
              </a:r>
            </a:p>
            <a:p>
              <a:pPr marL="171450" indent="-171450">
                <a:lnSpc>
                  <a:spcPct val="110000"/>
                </a:lnSpc>
                <a:spcBef>
                  <a:spcPts val="200"/>
                </a:spcBef>
                <a:buFont typeface="Arial" panose="020B0604020202020204" pitchFamily="34" charset="0"/>
                <a:buChar char="•"/>
              </a:pPr>
              <a:endParaRPr lang="en-AU" sz="1000" dirty="0">
                <a:solidFill>
                  <a:schemeClr val="tx1"/>
                </a:solidFill>
                <a:latin typeface="National 2" panose="02000003000000000000" pitchFamily="50" charset="0"/>
                <a:ea typeface="National Book" panose="02000503000000020004" pitchFamily="2" charset="77"/>
              </a:endParaRPr>
            </a:p>
          </p:txBody>
        </p:sp>
      </p:grpSp>
      <p:sp>
        <p:nvSpPr>
          <p:cNvPr id="26" name="TextBox 25">
            <a:extLst>
              <a:ext uri="{FF2B5EF4-FFF2-40B4-BE49-F238E27FC236}">
                <a16:creationId xmlns:a16="http://schemas.microsoft.com/office/drawing/2014/main" id="{3B4F7326-E600-9CF3-8B73-10D5DECD6B5A}"/>
              </a:ext>
            </a:extLst>
          </p:cNvPr>
          <p:cNvSpPr txBox="1"/>
          <p:nvPr/>
        </p:nvSpPr>
        <p:spPr>
          <a:xfrm>
            <a:off x="5136794" y="5247096"/>
            <a:ext cx="3526973" cy="1041824"/>
          </a:xfrm>
          <a:prstGeom prst="rect">
            <a:avLst/>
          </a:prstGeom>
          <a:noFill/>
        </p:spPr>
        <p:txBody>
          <a:bodyPr wrap="square" rtlCol="0">
            <a:spAutoFit/>
          </a:bodyPr>
          <a:lstStyle/>
          <a:p>
            <a:pPr>
              <a:lnSpc>
                <a:spcPct val="110000"/>
              </a:lnSpc>
              <a:spcBef>
                <a:spcPts val="1000"/>
              </a:spcBef>
            </a:pPr>
            <a:r>
              <a:rPr lang="en-AU" sz="1050" b="1" dirty="0">
                <a:solidFill>
                  <a:schemeClr val="tx1"/>
                </a:solidFill>
                <a:latin typeface="National 2" panose="02000003000000000000" pitchFamily="50" charset="0"/>
                <a:ea typeface="National Book" panose="02000503000000020004" pitchFamily="2" charset="77"/>
              </a:rPr>
              <a:t>Tupu Pledge benefits: </a:t>
            </a:r>
          </a:p>
          <a:p>
            <a:pPr marL="171450" indent="-171450">
              <a:lnSpc>
                <a:spcPct val="110000"/>
              </a:lnSpc>
              <a:spcBef>
                <a:spcPts val="200"/>
              </a:spcBef>
              <a:buFont typeface="Arial" panose="020B0604020202020204" pitchFamily="34" charset="0"/>
              <a:buChar char="•"/>
            </a:pPr>
            <a:r>
              <a:rPr lang="en-AU" sz="1000" dirty="0">
                <a:latin typeface="National 2" panose="02000003000000000000" pitchFamily="50" charset="0"/>
              </a:rPr>
              <a:t>Access to supporting resources</a:t>
            </a:r>
          </a:p>
          <a:p>
            <a:pPr marL="171450" indent="-171450">
              <a:lnSpc>
                <a:spcPct val="110000"/>
              </a:lnSpc>
              <a:spcBef>
                <a:spcPts val="200"/>
              </a:spcBef>
              <a:buFont typeface="Arial" panose="020B0604020202020204" pitchFamily="34" charset="0"/>
              <a:buChar char="•"/>
            </a:pPr>
            <a:r>
              <a:rPr lang="en-AU" sz="1000" dirty="0">
                <a:latin typeface="National 2" panose="02000003000000000000" pitchFamily="50" charset="0"/>
              </a:rPr>
              <a:t>Access to Pledge newsletters and webinars</a:t>
            </a:r>
          </a:p>
          <a:p>
            <a:pPr marL="171450" indent="-171450">
              <a:lnSpc>
                <a:spcPct val="110000"/>
              </a:lnSpc>
              <a:spcBef>
                <a:spcPts val="200"/>
              </a:spcBef>
              <a:buFont typeface="Arial" panose="020B0604020202020204" pitchFamily="34" charset="0"/>
              <a:buChar char="•"/>
            </a:pPr>
            <a:r>
              <a:rPr lang="en-AU" sz="1000" dirty="0">
                <a:latin typeface="National 2" panose="02000003000000000000" pitchFamily="50" charset="0"/>
              </a:rPr>
              <a:t>Access to 2 free pledge events</a:t>
            </a:r>
          </a:p>
          <a:p>
            <a:endParaRPr lang="en-NZ" sz="1050" dirty="0"/>
          </a:p>
        </p:txBody>
      </p:sp>
      <p:cxnSp>
        <p:nvCxnSpPr>
          <p:cNvPr id="28" name="Straight Connector 27">
            <a:extLst>
              <a:ext uri="{FF2B5EF4-FFF2-40B4-BE49-F238E27FC236}">
                <a16:creationId xmlns:a16="http://schemas.microsoft.com/office/drawing/2014/main" id="{3FBD6EA2-4415-F49D-95E6-4C5F778DF425}"/>
              </a:ext>
            </a:extLst>
          </p:cNvPr>
          <p:cNvCxnSpPr/>
          <p:nvPr/>
        </p:nvCxnSpPr>
        <p:spPr>
          <a:xfrm>
            <a:off x="4749282" y="1476479"/>
            <a:ext cx="0" cy="12480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C6C403-9952-D78E-BAC8-4175A3DC03EA}"/>
              </a:ext>
            </a:extLst>
          </p:cNvPr>
          <p:cNvCxnSpPr/>
          <p:nvPr/>
        </p:nvCxnSpPr>
        <p:spPr>
          <a:xfrm>
            <a:off x="4743062" y="3375579"/>
            <a:ext cx="0" cy="12480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A656C6D-4B98-4132-1AEE-C0F4D6392696}"/>
              </a:ext>
            </a:extLst>
          </p:cNvPr>
          <p:cNvCxnSpPr/>
          <p:nvPr/>
        </p:nvCxnSpPr>
        <p:spPr>
          <a:xfrm>
            <a:off x="4736842" y="5143978"/>
            <a:ext cx="0" cy="12480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93A255D-D867-A766-5167-E53A40B82535}"/>
              </a:ext>
            </a:extLst>
          </p:cNvPr>
          <p:cNvCxnSpPr/>
          <p:nvPr/>
        </p:nvCxnSpPr>
        <p:spPr>
          <a:xfrm>
            <a:off x="8858780" y="1476479"/>
            <a:ext cx="0" cy="12480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E6DFB7B-A9F1-8B1C-3470-FD702F1D6A9F}"/>
              </a:ext>
            </a:extLst>
          </p:cNvPr>
          <p:cNvCxnSpPr/>
          <p:nvPr/>
        </p:nvCxnSpPr>
        <p:spPr>
          <a:xfrm>
            <a:off x="8858780" y="3379810"/>
            <a:ext cx="0" cy="12480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BBA9C14-98A9-5277-2600-774F09CB8142}"/>
              </a:ext>
            </a:extLst>
          </p:cNvPr>
          <p:cNvCxnSpPr/>
          <p:nvPr/>
        </p:nvCxnSpPr>
        <p:spPr>
          <a:xfrm>
            <a:off x="8858780" y="5143978"/>
            <a:ext cx="0" cy="12480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36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88D59833-94DC-0B95-F2D3-51B53539BBA4}"/>
              </a:ext>
            </a:extLst>
          </p:cNvPr>
          <p:cNvSpPr>
            <a:spLocks noGrp="1"/>
          </p:cNvSpPr>
          <p:nvPr>
            <p:ph type="title"/>
          </p:nvPr>
        </p:nvSpPr>
        <p:spPr>
          <a:xfrm>
            <a:off x="596512" y="667910"/>
            <a:ext cx="10751325" cy="491415"/>
          </a:xfrm>
        </p:spPr>
        <p:txBody>
          <a:bodyPr/>
          <a:lstStyle/>
          <a:p>
            <a:r>
              <a:rPr lang="en-US" dirty="0"/>
              <a:t>Measurable criteria</a:t>
            </a:r>
          </a:p>
        </p:txBody>
      </p:sp>
      <p:graphicFrame>
        <p:nvGraphicFramePr>
          <p:cNvPr id="11" name="Table 10">
            <a:extLst>
              <a:ext uri="{FF2B5EF4-FFF2-40B4-BE49-F238E27FC236}">
                <a16:creationId xmlns:a16="http://schemas.microsoft.com/office/drawing/2014/main" id="{945442B7-DFA5-723F-2A7E-5F9B15507AD9}"/>
              </a:ext>
            </a:extLst>
          </p:cNvPr>
          <p:cNvGraphicFramePr>
            <a:graphicFrameLocks noGrp="1"/>
          </p:cNvGraphicFramePr>
          <p:nvPr>
            <p:extLst>
              <p:ext uri="{D42A27DB-BD31-4B8C-83A1-F6EECF244321}">
                <p14:modId xmlns:p14="http://schemas.microsoft.com/office/powerpoint/2010/main" val="2270403984"/>
              </p:ext>
            </p:extLst>
          </p:nvPr>
        </p:nvGraphicFramePr>
        <p:xfrm>
          <a:off x="596512" y="1094011"/>
          <a:ext cx="10947786" cy="5612033"/>
        </p:xfrm>
        <a:graphic>
          <a:graphicData uri="http://schemas.openxmlformats.org/drawingml/2006/table">
            <a:tbl>
              <a:tblPr firstRow="1" bandRow="1">
                <a:tableStyleId>{7E9639D4-E3E2-4D34-9284-5A2195B3D0D7}</a:tableStyleId>
              </a:tblPr>
              <a:tblGrid>
                <a:gridCol w="3394873">
                  <a:extLst>
                    <a:ext uri="{9D8B030D-6E8A-4147-A177-3AD203B41FA5}">
                      <a16:colId xmlns:a16="http://schemas.microsoft.com/office/drawing/2014/main" val="205891330"/>
                    </a:ext>
                  </a:extLst>
                </a:gridCol>
                <a:gridCol w="3009924">
                  <a:extLst>
                    <a:ext uri="{9D8B030D-6E8A-4147-A177-3AD203B41FA5}">
                      <a16:colId xmlns:a16="http://schemas.microsoft.com/office/drawing/2014/main" val="603011746"/>
                    </a:ext>
                  </a:extLst>
                </a:gridCol>
                <a:gridCol w="2235635">
                  <a:extLst>
                    <a:ext uri="{9D8B030D-6E8A-4147-A177-3AD203B41FA5}">
                      <a16:colId xmlns:a16="http://schemas.microsoft.com/office/drawing/2014/main" val="3193140264"/>
                    </a:ext>
                  </a:extLst>
                </a:gridCol>
                <a:gridCol w="2307354">
                  <a:extLst>
                    <a:ext uri="{9D8B030D-6E8A-4147-A177-3AD203B41FA5}">
                      <a16:colId xmlns:a16="http://schemas.microsoft.com/office/drawing/2014/main" val="1601234269"/>
                    </a:ext>
                  </a:extLst>
                </a:gridCol>
              </a:tblGrid>
              <a:tr h="354810">
                <a:tc>
                  <a:txBody>
                    <a:bodyPr/>
                    <a:lstStyle/>
                    <a:p>
                      <a:r>
                        <a:rPr lang="en-US" sz="1000" dirty="0">
                          <a:solidFill>
                            <a:schemeClr val="tx1">
                              <a:lumMod val="95000"/>
                              <a:lumOff val="5000"/>
                            </a:schemeClr>
                          </a:solidFill>
                          <a:latin typeface="National 2" panose="02000003000000000000" pitchFamily="50" charset="0"/>
                          <a:ea typeface="National Book" panose="02000503000000020004" pitchFamily="2" charset="77"/>
                        </a:rPr>
                        <a:t>Criteria</a:t>
                      </a:r>
                      <a:endParaRPr lang="en-US" sz="1000" dirty="0">
                        <a:solidFill>
                          <a:schemeClr val="tx1">
                            <a:lumMod val="95000"/>
                            <a:lumOff val="5000"/>
                          </a:schemeClr>
                        </a:solidFill>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solidFill>
                      <a:srgbClr val="CCEDED"/>
                    </a:solidFill>
                  </a:tcPr>
                </a:tc>
                <a:tc>
                  <a:txBody>
                    <a:bodyPr/>
                    <a:lstStyle/>
                    <a:p>
                      <a:r>
                        <a:rPr lang="en-US" sz="1000" dirty="0">
                          <a:latin typeface="National 2" panose="02000003000000000000" pitchFamily="50" charset="0"/>
                          <a:ea typeface="National Book" panose="02000503000000020004" pitchFamily="2" charset="77"/>
                        </a:rPr>
                        <a:t>Tupu</a:t>
                      </a:r>
                      <a:endParaRPr lang="en-US" sz="1000" dirty="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solidFill>
                      <a:srgbClr val="00A6A7">
                        <a:alpha val="28000"/>
                      </a:srgbClr>
                    </a:solidFill>
                  </a:tcPr>
                </a:tc>
                <a:tc>
                  <a:txBody>
                    <a:bodyPr/>
                    <a:lstStyle/>
                    <a:p>
                      <a:r>
                        <a:rPr lang="en-US" sz="1000" dirty="0" err="1">
                          <a:latin typeface="National 2" panose="02000003000000000000" pitchFamily="50" charset="0"/>
                          <a:ea typeface="National Book" panose="02000503000000020004" pitchFamily="2" charset="77"/>
                        </a:rPr>
                        <a:t>Teina</a:t>
                      </a:r>
                      <a:endParaRPr lang="en-US" sz="1000" dirty="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solidFill>
                      <a:srgbClr val="00A6A7">
                        <a:alpha val="79000"/>
                      </a:srgbClr>
                    </a:solidFill>
                  </a:tcPr>
                </a:tc>
                <a:tc>
                  <a:txBody>
                    <a:bodyPr/>
                    <a:lstStyle/>
                    <a:p>
                      <a:r>
                        <a:rPr lang="en-US" sz="1000" dirty="0" err="1">
                          <a:latin typeface="National 2" panose="02000003000000000000" pitchFamily="50" charset="0"/>
                          <a:ea typeface="National Book" panose="02000503000000020004" pitchFamily="2" charset="77"/>
                        </a:rPr>
                        <a:t>Tuakana</a:t>
                      </a:r>
                      <a:endParaRPr lang="en-US" sz="1000" dirty="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solidFill>
                      <a:srgbClr val="00A6A7"/>
                    </a:solidFill>
                  </a:tcPr>
                </a:tc>
                <a:extLst>
                  <a:ext uri="{0D108BD9-81ED-4DB2-BD59-A6C34878D82A}">
                    <a16:rowId xmlns:a16="http://schemas.microsoft.com/office/drawing/2014/main" val="3249386148"/>
                  </a:ext>
                </a:extLst>
              </a:tr>
              <a:tr h="173320">
                <a:tc>
                  <a: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en-NZ" sz="1000" b="1">
                          <a:solidFill>
                            <a:schemeClr val="tx1">
                              <a:lumMod val="95000"/>
                              <a:lumOff val="5000"/>
                            </a:schemeClr>
                          </a:solidFill>
                          <a:effectLst/>
                          <a:latin typeface="National 2" panose="02000003000000000000" pitchFamily="50" charset="0"/>
                          <a:ea typeface="National Book" panose="02000503000000020004" pitchFamily="2" charset="77"/>
                          <a:cs typeface="Roboto"/>
                        </a:rPr>
                        <a:t>Youth workforce</a:t>
                      </a:r>
                    </a:p>
                  </a:txBody>
                  <a:tcPr marL="54672" marR="54672" marT="27336" marB="27336">
                    <a:solidFill>
                      <a:schemeClr val="bg1">
                        <a:lumMod val="95000"/>
                      </a:schemeClr>
                    </a:solidFill>
                  </a:tcPr>
                </a:tc>
                <a:tc>
                  <a:txBody>
                    <a:bodyPr/>
                    <a:lstStyle/>
                    <a:p>
                      <a:pPr marL="0" algn="l" rtl="0" eaLnBrk="1" latinLnBrk="0" hangingPunct="1"/>
                      <a:endParaRPr lang="en-US" sz="1000" kern="1200" dirty="0">
                        <a:solidFill>
                          <a:schemeClr val="tx1"/>
                        </a:solidFill>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solidFill>
                      <a:schemeClr val="bg1">
                        <a:lumMod val="95000"/>
                      </a:schemeClr>
                    </a:solidFill>
                  </a:tcPr>
                </a:tc>
                <a:tc>
                  <a:txBody>
                    <a:bodyPr/>
                    <a:lstStyle/>
                    <a:p>
                      <a:pPr marL="0" algn="l" defTabSz="1043056" rtl="0" eaLnBrk="1" latinLnBrk="0" hangingPunct="1"/>
                      <a:endParaRPr lang="en-US" sz="1000" kern="1200">
                        <a:solidFill>
                          <a:schemeClr val="tx1"/>
                        </a:solidFill>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solidFill>
                      <a:schemeClr val="bg1">
                        <a:lumMod val="95000"/>
                      </a:schemeClr>
                    </a:solidFill>
                  </a:tcPr>
                </a:tc>
                <a:tc>
                  <a:txBody>
                    <a:bodyPr/>
                    <a:lstStyle/>
                    <a:p>
                      <a:pPr marL="0" algn="l" rtl="0" eaLnBrk="1" latinLnBrk="0" hangingPunct="1"/>
                      <a:endParaRPr lang="en-US" sz="1000" kern="1200">
                        <a:solidFill>
                          <a:schemeClr val="tx1"/>
                        </a:solidFill>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solidFill>
                      <a:schemeClr val="bg1">
                        <a:lumMod val="95000"/>
                      </a:schemeClr>
                    </a:solidFill>
                  </a:tcPr>
                </a:tc>
                <a:extLst>
                  <a:ext uri="{0D108BD9-81ED-4DB2-BD59-A6C34878D82A}">
                    <a16:rowId xmlns:a16="http://schemas.microsoft.com/office/drawing/2014/main" val="954972323"/>
                  </a:ext>
                </a:extLst>
              </a:tr>
              <a:tr h="302503">
                <a:tc>
                  <a: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en-US" sz="1000" b="0">
                          <a:solidFill>
                            <a:schemeClr val="tx1">
                              <a:lumMod val="95000"/>
                              <a:lumOff val="5000"/>
                            </a:schemeClr>
                          </a:solidFill>
                          <a:effectLst/>
                          <a:latin typeface="National 2" panose="02000003000000000000" pitchFamily="50" charset="0"/>
                          <a:ea typeface="National Book" panose="02000503000000020004" pitchFamily="2" charset="77"/>
                          <a:cs typeface="Roboto"/>
                        </a:rPr>
                        <a:t>Rates of youth employees being hired</a:t>
                      </a:r>
                      <a:endParaRPr lang="en-NZ" sz="1000" b="0">
                        <a:solidFill>
                          <a:schemeClr val="tx1">
                            <a:lumMod val="95000"/>
                            <a:lumOff val="5000"/>
                          </a:schemeClr>
                        </a:solidFill>
                        <a:effectLst/>
                        <a:latin typeface="National 2" panose="02000003000000000000" pitchFamily="50" charset="0"/>
                        <a:ea typeface="National Book" panose="02000503000000020004" pitchFamily="2" charset="77"/>
                        <a:cs typeface="Roboto"/>
                      </a:endParaRPr>
                    </a:p>
                  </a:txBody>
                  <a:tcPr marL="54672" marR="54672" marT="27336" marB="27336"/>
                </a:tc>
                <a:tc>
                  <a:txBody>
                    <a:bodyPr/>
                    <a:lstStyle/>
                    <a:p>
                      <a:pPr marL="0" algn="l" rtl="0" eaLnBrk="1" latinLnBrk="0" hangingPunct="1"/>
                      <a:r>
                        <a:rPr lang="en-US" sz="1000" kern="1200" dirty="0">
                          <a:solidFill>
                            <a:schemeClr val="tx1"/>
                          </a:solidFill>
                          <a:latin typeface="National 2" panose="02000003000000000000" pitchFamily="50" charset="0"/>
                          <a:ea typeface="National Book" panose="02000503000000020004" pitchFamily="2" charset="77"/>
                          <a:cs typeface="Roboto"/>
                        </a:rPr>
                        <a:t>10% of new staff under 30 </a:t>
                      </a:r>
                      <a:endParaRPr lang="en-US" sz="1000" kern="1200" dirty="0">
                        <a:solidFill>
                          <a:schemeClr val="tx1"/>
                        </a:solidFill>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tc>
                  <a:txBody>
                    <a:bodyPr/>
                    <a:lstStyle/>
                    <a:p>
                      <a:pPr marL="0" marR="0" lvl="0" indent="0" algn="l" rtl="0" eaLnBrk="1" fontAlgn="auto" latinLnBrk="0" hangingPunct="1">
                        <a:lnSpc>
                          <a:spcPct val="100000"/>
                        </a:lnSpc>
                        <a:spcBef>
                          <a:spcPts val="0"/>
                        </a:spcBef>
                        <a:spcAft>
                          <a:spcPts val="0"/>
                        </a:spcAft>
                        <a:buClrTx/>
                        <a:buSzTx/>
                        <a:buFontTx/>
                        <a:buNone/>
                      </a:pPr>
                      <a:r>
                        <a:rPr lang="en-US" sz="1000" kern="1200">
                          <a:solidFill>
                            <a:schemeClr val="tx1"/>
                          </a:solidFill>
                          <a:latin typeface="National 2" panose="02000003000000000000" pitchFamily="50" charset="0"/>
                          <a:ea typeface="National Book" panose="02000503000000020004" pitchFamily="2" charset="77"/>
                          <a:cs typeface="Roboto"/>
                        </a:rPr>
                        <a:t>15% of new staff under 30 </a:t>
                      </a:r>
                      <a:endParaRPr lang="en-US" sz="1000" kern="1200">
                        <a:solidFill>
                          <a:schemeClr val="tx1"/>
                        </a:solidFill>
                        <a:latin typeface="National 2" panose="02000003000000000000" pitchFamily="50" charset="0"/>
                        <a:ea typeface="National Book" panose="02000503000000020004" pitchFamily="2" charset="77"/>
                        <a:cs typeface="Roboto" panose="02000000000000000000" pitchFamily="2" charset="0"/>
                      </a:endParaRPr>
                    </a:p>
                    <a:p>
                      <a:pPr marL="0" algn="l" defTabSz="1043056" rtl="0" eaLnBrk="1" latinLnBrk="0" hangingPunct="1"/>
                      <a:endParaRPr lang="en-US" sz="1000" kern="1200">
                        <a:solidFill>
                          <a:schemeClr val="tx1"/>
                        </a:solidFill>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tc>
                  <a:txBody>
                    <a:bodyPr/>
                    <a:lstStyle/>
                    <a:p>
                      <a:pPr marL="0" algn="l" rtl="0" eaLnBrk="1" latinLnBrk="0" hangingPunct="1"/>
                      <a:r>
                        <a:rPr lang="en-US" sz="1000" kern="1200">
                          <a:solidFill>
                            <a:schemeClr val="tx1"/>
                          </a:solidFill>
                          <a:latin typeface="National 2" panose="02000003000000000000" pitchFamily="50" charset="0"/>
                          <a:ea typeface="National Book" panose="02000503000000020004" pitchFamily="2" charset="77"/>
                          <a:cs typeface="Roboto"/>
                        </a:rPr>
                        <a:t>25% of new staff under 30 </a:t>
                      </a:r>
                      <a:endParaRPr lang="en-US" sz="1000" kern="1200">
                        <a:solidFill>
                          <a:schemeClr val="tx1"/>
                        </a:solidFill>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extLst>
                  <a:ext uri="{0D108BD9-81ED-4DB2-BD59-A6C34878D82A}">
                    <a16:rowId xmlns:a16="http://schemas.microsoft.com/office/drawing/2014/main" val="1094967476"/>
                  </a:ext>
                </a:extLst>
              </a:tr>
              <a:tr h="431687">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a:solidFill>
                            <a:schemeClr val="tx1">
                              <a:lumMod val="95000"/>
                              <a:lumOff val="5000"/>
                            </a:schemeClr>
                          </a:solidFill>
                          <a:effectLst/>
                          <a:latin typeface="National 2" panose="02000003000000000000" pitchFamily="50" charset="0"/>
                          <a:ea typeface="National Book" panose="02000503000000020004" pitchFamily="2" charset="77"/>
                          <a:cs typeface="Roboto"/>
                        </a:rPr>
                        <a:t>Retention: Rates of youth employees staying beyond 6 months, 1 year, 3+</a:t>
                      </a:r>
                      <a:endParaRPr lang="en-NZ" sz="1000" b="0">
                        <a:solidFill>
                          <a:schemeClr val="tx1">
                            <a:lumMod val="95000"/>
                            <a:lumOff val="5000"/>
                          </a:schemeClr>
                        </a:solidFill>
                        <a:effectLst/>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tc>
                  <a:txBody>
                    <a:bodyPr/>
                    <a:lstStyle/>
                    <a:p>
                      <a:r>
                        <a:rPr lang="en-US" sz="1000" dirty="0">
                          <a:latin typeface="National 2" panose="02000003000000000000" pitchFamily="50" charset="0"/>
                          <a:ea typeface="National Book" panose="02000503000000020004" pitchFamily="2" charset="77"/>
                          <a:cs typeface="Roboto"/>
                        </a:rPr>
                        <a:t>Retention unknown or low</a:t>
                      </a:r>
                    </a:p>
                  </a:txBody>
                  <a:tcPr marL="54672" marR="54672" marT="27336" marB="27336"/>
                </a:tc>
                <a:tc>
                  <a:txBody>
                    <a:bodyPr/>
                    <a:lstStyle/>
                    <a:p>
                      <a:r>
                        <a:rPr lang="en-US" sz="1000">
                          <a:latin typeface="National 2" panose="02000003000000000000" pitchFamily="50" charset="0"/>
                          <a:ea typeface="National Book" panose="02000503000000020004" pitchFamily="2" charset="77"/>
                          <a:cs typeface="Roboto"/>
                        </a:rPr>
                        <a:t>^ 70 % retention 1 year</a:t>
                      </a:r>
                    </a:p>
                    <a:p>
                      <a:r>
                        <a:rPr lang="en-US" sz="1000">
                          <a:latin typeface="National 2" panose="02000003000000000000" pitchFamily="50" charset="0"/>
                          <a:ea typeface="National Book" panose="02000503000000020004" pitchFamily="2" charset="77"/>
                          <a:cs typeface="Roboto"/>
                        </a:rPr>
                        <a:t>^ 60% 2 years</a:t>
                      </a:r>
                    </a:p>
                    <a:p>
                      <a:r>
                        <a:rPr lang="en-US" sz="1000">
                          <a:latin typeface="National 2" panose="02000003000000000000" pitchFamily="50" charset="0"/>
                          <a:ea typeface="National Book" panose="02000503000000020004" pitchFamily="2" charset="77"/>
                          <a:cs typeface="Roboto"/>
                        </a:rPr>
                        <a:t>^ 50% 3 years</a:t>
                      </a:r>
                    </a:p>
                  </a:txBody>
                  <a:tcPr marL="54672" marR="54672" marT="27336" marB="27336"/>
                </a:tc>
                <a:tc>
                  <a:txBody>
                    <a:bodyPr/>
                    <a:lstStyle/>
                    <a:p>
                      <a:r>
                        <a:rPr lang="en-US" sz="1000">
                          <a:latin typeface="National 2" panose="02000003000000000000" pitchFamily="50" charset="0"/>
                          <a:ea typeface="National Book" panose="02000503000000020004" pitchFamily="2" charset="77"/>
                          <a:cs typeface="Roboto"/>
                        </a:rPr>
                        <a:t>^ 80 % retention 1 year</a:t>
                      </a:r>
                    </a:p>
                    <a:p>
                      <a:r>
                        <a:rPr lang="en-US" sz="1000">
                          <a:latin typeface="National 2" panose="02000003000000000000" pitchFamily="50" charset="0"/>
                          <a:ea typeface="National Book" panose="02000503000000020004" pitchFamily="2" charset="77"/>
                          <a:cs typeface="Roboto"/>
                        </a:rPr>
                        <a:t>^70% 2 years</a:t>
                      </a:r>
                    </a:p>
                    <a:p>
                      <a:r>
                        <a:rPr lang="en-US" sz="1000">
                          <a:latin typeface="National 2" panose="02000003000000000000" pitchFamily="50" charset="0"/>
                          <a:ea typeface="National Book" panose="02000503000000020004" pitchFamily="2" charset="77"/>
                          <a:cs typeface="Roboto"/>
                        </a:rPr>
                        <a:t>^ 60% 3 years</a:t>
                      </a:r>
                    </a:p>
                  </a:txBody>
                  <a:tcPr marL="54672" marR="54672" marT="27336" marB="27336"/>
                </a:tc>
                <a:extLst>
                  <a:ext uri="{0D108BD9-81ED-4DB2-BD59-A6C34878D82A}">
                    <a16:rowId xmlns:a16="http://schemas.microsoft.com/office/drawing/2014/main" val="405826892"/>
                  </a:ext>
                </a:extLst>
              </a:tr>
              <a:tr h="302503">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a:solidFill>
                            <a:schemeClr val="tx1">
                              <a:lumMod val="95000"/>
                              <a:lumOff val="5000"/>
                            </a:schemeClr>
                          </a:solidFill>
                          <a:effectLst/>
                          <a:latin typeface="National 2" panose="02000003000000000000" pitchFamily="50" charset="0"/>
                          <a:ea typeface="National Book" panose="02000503000000020004" pitchFamily="2" charset="77"/>
                          <a:cs typeface="Roboto"/>
                        </a:rPr>
                        <a:t>Ethnicity of youth employees being hired</a:t>
                      </a:r>
                      <a:r>
                        <a:rPr lang="en-AU" sz="1000" b="0">
                          <a:solidFill>
                            <a:schemeClr val="tx1">
                              <a:lumMod val="95000"/>
                              <a:lumOff val="5000"/>
                            </a:schemeClr>
                          </a:solidFill>
                          <a:effectLst/>
                          <a:latin typeface="National 2" panose="02000003000000000000" pitchFamily="50" charset="0"/>
                          <a:ea typeface="National Book" panose="02000503000000020004" pitchFamily="2" charset="77"/>
                          <a:cs typeface="Roboto"/>
                        </a:rPr>
                        <a:t> and the level of the workforce they are positioned in</a:t>
                      </a:r>
                      <a:endParaRPr lang="en-AU" sz="1000" b="0">
                        <a:solidFill>
                          <a:schemeClr val="tx1">
                            <a:lumMod val="95000"/>
                            <a:lumOff val="5000"/>
                          </a:schemeClr>
                        </a:solidFill>
                        <a:effectLst/>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tc>
                  <a:txBody>
                    <a:bodyPr/>
                    <a:lstStyle/>
                    <a:p>
                      <a:endParaRPr lang="en-US" sz="1000" dirty="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tc>
                  <a:txBody>
                    <a:bodyPr/>
                    <a:lstStyle/>
                    <a:p>
                      <a:r>
                        <a:rPr lang="en-US" sz="1000">
                          <a:latin typeface="National 2" panose="02000003000000000000" pitchFamily="50" charset="0"/>
                          <a:ea typeface="National Book" panose="02000503000000020004" pitchFamily="2" charset="77"/>
                          <a:cs typeface="Roboto"/>
                        </a:rPr>
                        <a:t>30% Māori and Pacific young staff in roles above entry level </a:t>
                      </a:r>
                      <a:endParaRPr lang="en-US" sz="100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tc>
                  <a:txBody>
                    <a:bodyPr/>
                    <a:lstStyle/>
                    <a:p>
                      <a:r>
                        <a:rPr lang="en-US" sz="1000">
                          <a:latin typeface="National 2" panose="02000003000000000000" pitchFamily="50" charset="0"/>
                          <a:ea typeface="National Book" panose="02000503000000020004" pitchFamily="2" charset="77"/>
                          <a:cs typeface="Roboto"/>
                        </a:rPr>
                        <a:t>40% Māori and Pacific young staff in roles above entry level </a:t>
                      </a:r>
                      <a:endParaRPr lang="en-US" sz="100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extLst>
                  <a:ext uri="{0D108BD9-81ED-4DB2-BD59-A6C34878D82A}">
                    <a16:rowId xmlns:a16="http://schemas.microsoft.com/office/drawing/2014/main" val="388860826"/>
                  </a:ext>
                </a:extLst>
              </a:tr>
              <a:tr h="302503">
                <a:tc>
                  <a: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en-NZ" sz="1000" b="0">
                          <a:solidFill>
                            <a:schemeClr val="tx1">
                              <a:lumMod val="95000"/>
                              <a:lumOff val="5000"/>
                            </a:schemeClr>
                          </a:solidFill>
                          <a:effectLst/>
                          <a:latin typeface="National 2" panose="02000003000000000000" pitchFamily="50" charset="0"/>
                          <a:ea typeface="National Book" panose="02000503000000020004" pitchFamily="2" charset="77"/>
                          <a:cs typeface="Roboto"/>
                        </a:rPr>
                        <a:t>Data: know your staff. Age, job title, ethnicity, how long have they worked there</a:t>
                      </a:r>
                    </a:p>
                  </a:txBody>
                  <a:tcPr marL="54672" marR="54672" marT="27336" marB="27336"/>
                </a:tc>
                <a:tc>
                  <a:txBody>
                    <a:bodyPr/>
                    <a:lstStyle/>
                    <a:p>
                      <a:r>
                        <a:rPr lang="en-US" sz="1000" dirty="0">
                          <a:latin typeface="National 2" panose="02000003000000000000" pitchFamily="50" charset="0"/>
                          <a:ea typeface="National Book" panose="02000503000000020004" pitchFamily="2" charset="77"/>
                          <a:cs typeface="Roboto"/>
                        </a:rPr>
                        <a:t>Plan in place to start collecting some of this data </a:t>
                      </a:r>
                      <a:endParaRPr lang="en-US" sz="1000" dirty="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tc>
                  <a:txBody>
                    <a:bodyPr/>
                    <a:lstStyle/>
                    <a:p>
                      <a:r>
                        <a:rPr lang="en-US" sz="1000">
                          <a:latin typeface="National 2" panose="02000003000000000000" pitchFamily="50" charset="0"/>
                          <a:ea typeface="National Book" panose="02000503000000020004" pitchFamily="2" charset="77"/>
                          <a:cs typeface="Roboto"/>
                        </a:rPr>
                        <a:t>Some of this data is collected </a:t>
                      </a:r>
                      <a:endParaRPr lang="en-US" sz="100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tc>
                  <a:txBody>
                    <a:bodyPr/>
                    <a:lstStyle/>
                    <a:p>
                      <a:r>
                        <a:rPr lang="en-US" sz="1000">
                          <a:latin typeface="National 2" panose="02000003000000000000" pitchFamily="50" charset="0"/>
                          <a:ea typeface="National Book" panose="02000503000000020004" pitchFamily="2" charset="77"/>
                          <a:cs typeface="Roboto"/>
                        </a:rPr>
                        <a:t>This data is collected regularly </a:t>
                      </a:r>
                      <a:endParaRPr lang="en-US" sz="100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extLst>
                  <a:ext uri="{0D108BD9-81ED-4DB2-BD59-A6C34878D82A}">
                    <a16:rowId xmlns:a16="http://schemas.microsoft.com/office/drawing/2014/main" val="3122900930"/>
                  </a:ext>
                </a:extLst>
              </a:tr>
              <a:tr h="173320">
                <a:tc>
                  <a:txBody>
                    <a:bodyPr/>
                    <a:lstStyle/>
                    <a:p>
                      <a:pPr marL="0" marR="0" lvl="0" indent="0" algn="l" rtl="0" eaLnBrk="1" fontAlgn="auto" latinLnBrk="0" hangingPunct="1">
                        <a:lnSpc>
                          <a:spcPct val="100000"/>
                        </a:lnSpc>
                        <a:spcBef>
                          <a:spcPts val="0"/>
                        </a:spcBef>
                        <a:spcAft>
                          <a:spcPts val="0"/>
                        </a:spcAft>
                        <a:buClrTx/>
                        <a:buSzTx/>
                        <a:buFontTx/>
                        <a:buNone/>
                      </a:pPr>
                      <a:r>
                        <a:rPr lang="en-US" sz="1000" b="1">
                          <a:solidFill>
                            <a:schemeClr val="tx1">
                              <a:lumMod val="95000"/>
                              <a:lumOff val="5000"/>
                            </a:schemeClr>
                          </a:solidFill>
                          <a:latin typeface="National 2" panose="02000003000000000000" pitchFamily="50" charset="0"/>
                          <a:ea typeface="National Book" panose="02000503000000020004" pitchFamily="2" charset="77"/>
                          <a:cs typeface="Roboto" panose="02000000000000000000" pitchFamily="2" charset="0"/>
                        </a:rPr>
                        <a:t>Youth career development</a:t>
                      </a:r>
                    </a:p>
                  </a:txBody>
                  <a:tcPr marL="54672" marR="54672" marT="27336" marB="27336">
                    <a:solidFill>
                      <a:schemeClr val="bg1">
                        <a:lumMod val="95000"/>
                      </a:schemeClr>
                    </a:solidFill>
                  </a:tcPr>
                </a:tc>
                <a:tc>
                  <a:txBody>
                    <a:bodyPr/>
                    <a:lstStyle/>
                    <a:p>
                      <a:endParaRPr lang="en-US" sz="1000" dirty="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solidFill>
                      <a:schemeClr val="bg1">
                        <a:lumMod val="95000"/>
                      </a:schemeClr>
                    </a:solidFill>
                  </a:tcPr>
                </a:tc>
                <a:tc>
                  <a:txBody>
                    <a:bodyPr/>
                    <a:lstStyle/>
                    <a:p>
                      <a:endParaRPr lang="en-US" sz="100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solidFill>
                      <a:schemeClr val="bg1">
                        <a:lumMod val="95000"/>
                      </a:schemeClr>
                    </a:solidFill>
                  </a:tcPr>
                </a:tc>
                <a:tc>
                  <a:txBody>
                    <a:bodyPr/>
                    <a:lstStyle/>
                    <a:p>
                      <a:endParaRPr lang="en-US" sz="100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solidFill>
                      <a:schemeClr val="bg1">
                        <a:lumMod val="95000"/>
                      </a:schemeClr>
                    </a:solidFill>
                  </a:tcPr>
                </a:tc>
                <a:extLst>
                  <a:ext uri="{0D108BD9-81ED-4DB2-BD59-A6C34878D82A}">
                    <a16:rowId xmlns:a16="http://schemas.microsoft.com/office/drawing/2014/main" val="1928264999"/>
                  </a:ext>
                </a:extLst>
              </a:tr>
              <a:tr h="690054">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a:solidFill>
                            <a:schemeClr val="tx1">
                              <a:lumMod val="95000"/>
                              <a:lumOff val="5000"/>
                            </a:schemeClr>
                          </a:solidFill>
                          <a:effectLst/>
                          <a:latin typeface="National 2" panose="02000003000000000000" pitchFamily="50" charset="0"/>
                          <a:ea typeface="National Book" panose="02000503000000020004" pitchFamily="2" charset="77"/>
                          <a:cs typeface="Roboto"/>
                        </a:rPr>
                        <a:t>Demonstrating commitment to development: Qualifications or Accreditations being added to CVs of youth employees. There are future career and development pathways created for each young employee. </a:t>
                      </a:r>
                      <a:endParaRPr lang="en-US" sz="1000" b="0">
                        <a:solidFill>
                          <a:schemeClr val="tx1">
                            <a:lumMod val="95000"/>
                            <a:lumOff val="5000"/>
                          </a:schemeClr>
                        </a:solidFill>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tc>
                  <a:txBody>
                    <a:bodyPr/>
                    <a:lstStyle/>
                    <a:p>
                      <a:r>
                        <a:rPr lang="en-US" sz="1000" dirty="0">
                          <a:latin typeface="National 2" panose="02000003000000000000" pitchFamily="50" charset="0"/>
                          <a:ea typeface="National Book" panose="02000503000000020004" pitchFamily="2" charset="77"/>
                          <a:cs typeface="Roboto"/>
                        </a:rPr>
                        <a:t>Plan in place for young staff to attend development course after 1 year and to create plan. </a:t>
                      </a:r>
                      <a:endParaRPr lang="en-US" sz="1000" dirty="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tc>
                  <a:txBody>
                    <a:bodyPr/>
                    <a:lstStyle/>
                    <a:p>
                      <a:pPr marL="0" marR="0" lvl="0" indent="0" algn="l" rtl="0" eaLnBrk="1" fontAlgn="auto" latinLnBrk="0" hangingPunct="1">
                        <a:lnSpc>
                          <a:spcPct val="100000"/>
                        </a:lnSpc>
                        <a:spcBef>
                          <a:spcPts val="0"/>
                        </a:spcBef>
                        <a:spcAft>
                          <a:spcPts val="0"/>
                        </a:spcAft>
                        <a:buClrTx/>
                        <a:buSzTx/>
                        <a:buFontTx/>
                        <a:buNone/>
                      </a:pPr>
                      <a:r>
                        <a:rPr lang="en-US" sz="1000">
                          <a:latin typeface="National 2" panose="02000003000000000000" pitchFamily="50" charset="0"/>
                          <a:ea typeface="National Book" panose="02000503000000020004" pitchFamily="2" charset="77"/>
                          <a:cs typeface="Roboto"/>
                        </a:rPr>
                        <a:t>Young employees attending ^ 1 courses within 1 year and or plan is in place for development </a:t>
                      </a:r>
                      <a:endParaRPr lang="en-US" sz="1000">
                        <a:latin typeface="National 2" panose="02000003000000000000" pitchFamily="50" charset="0"/>
                        <a:ea typeface="National Book" panose="02000503000000020004" pitchFamily="2" charset="77"/>
                        <a:cs typeface="Roboto" panose="02000000000000000000" pitchFamily="2" charset="0"/>
                      </a:endParaRPr>
                    </a:p>
                    <a:p>
                      <a:endParaRPr lang="en-US" sz="100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tc>
                  <a:txBody>
                    <a:bodyPr/>
                    <a:lstStyle/>
                    <a:p>
                      <a:r>
                        <a:rPr lang="en-US" sz="1000">
                          <a:latin typeface="National 2" panose="02000003000000000000" pitchFamily="50" charset="0"/>
                          <a:ea typeface="National Book" panose="02000503000000020004" pitchFamily="2" charset="77"/>
                          <a:cs typeface="Roboto"/>
                        </a:rPr>
                        <a:t>Young employees attending ^ 2 courses within 1 year and a clear plan is in place for young staff development. </a:t>
                      </a:r>
                      <a:endParaRPr lang="en-US" sz="100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extLst>
                  <a:ext uri="{0D108BD9-81ED-4DB2-BD59-A6C34878D82A}">
                    <a16:rowId xmlns:a16="http://schemas.microsoft.com/office/drawing/2014/main" val="851570727"/>
                  </a:ext>
                </a:extLst>
              </a:tr>
              <a:tr h="173320">
                <a:tc>
                  <a: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en-NZ" sz="1000" b="1" kern="1200">
                          <a:solidFill>
                            <a:schemeClr val="tx1">
                              <a:lumMod val="95000"/>
                              <a:lumOff val="5000"/>
                            </a:schemeClr>
                          </a:solidFill>
                          <a:latin typeface="National 2" panose="02000003000000000000" pitchFamily="50" charset="0"/>
                          <a:ea typeface="National Book" panose="02000503000000020004" pitchFamily="2" charset="77"/>
                          <a:cs typeface="Roboto"/>
                        </a:rPr>
                        <a:t>Employment benefits</a:t>
                      </a:r>
                    </a:p>
                  </a:txBody>
                  <a:tcPr marL="54672" marR="54672" marT="27336" marB="27336">
                    <a:solidFill>
                      <a:schemeClr val="bg1">
                        <a:lumMod val="95000"/>
                      </a:schemeClr>
                    </a:solidFill>
                  </a:tcPr>
                </a:tc>
                <a:tc>
                  <a:txBody>
                    <a:bodyPr/>
                    <a:lstStyle/>
                    <a:p>
                      <a:pPr marL="0" marR="0" lvl="0" indent="0" algn="l" defTabSz="1043056" rtl="0" eaLnBrk="1" fontAlgn="auto" latinLnBrk="0" hangingPunct="1">
                        <a:lnSpc>
                          <a:spcPct val="100000"/>
                        </a:lnSpc>
                        <a:spcBef>
                          <a:spcPts val="0"/>
                        </a:spcBef>
                        <a:spcAft>
                          <a:spcPts val="0"/>
                        </a:spcAft>
                        <a:buClrTx/>
                        <a:buSzTx/>
                        <a:buFontTx/>
                        <a:buNone/>
                      </a:pPr>
                      <a:endParaRPr lang="en-US" sz="1000" b="1" kern="1200">
                        <a:solidFill>
                          <a:schemeClr val="tx1">
                            <a:lumMod val="95000"/>
                            <a:lumOff val="5000"/>
                          </a:schemeClr>
                        </a:solidFill>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solidFill>
                      <a:schemeClr val="bg1">
                        <a:lumMod val="95000"/>
                      </a:schemeClr>
                    </a:solidFill>
                  </a:tcPr>
                </a:tc>
                <a:tc>
                  <a:txBody>
                    <a:bodyPr/>
                    <a:lstStyle/>
                    <a:p>
                      <a:pPr marL="0" marR="0" lvl="0" indent="0" algn="l" defTabSz="1043056" rtl="0" eaLnBrk="1" fontAlgn="auto" latinLnBrk="0" hangingPunct="1">
                        <a:lnSpc>
                          <a:spcPct val="100000"/>
                        </a:lnSpc>
                        <a:spcBef>
                          <a:spcPts val="0"/>
                        </a:spcBef>
                        <a:spcAft>
                          <a:spcPts val="0"/>
                        </a:spcAft>
                        <a:buClrTx/>
                        <a:buSzTx/>
                        <a:buFontTx/>
                        <a:buNone/>
                      </a:pPr>
                      <a:endParaRPr lang="en-US" sz="1000" b="1" kern="1200">
                        <a:solidFill>
                          <a:schemeClr val="tx1">
                            <a:lumMod val="95000"/>
                            <a:lumOff val="5000"/>
                          </a:schemeClr>
                        </a:solidFill>
                        <a:latin typeface="National 2" panose="02000003000000000000" pitchFamily="50" charset="0"/>
                        <a:ea typeface="National Book" panose="02000503000000020004" pitchFamily="2" charset="77"/>
                        <a:cs typeface="Roboto"/>
                      </a:endParaRPr>
                    </a:p>
                  </a:txBody>
                  <a:tcPr marL="54672" marR="54672" marT="27336" marB="27336">
                    <a:solidFill>
                      <a:schemeClr val="bg1">
                        <a:lumMod val="95000"/>
                      </a:schemeClr>
                    </a:solidFill>
                  </a:tcPr>
                </a:tc>
                <a:tc>
                  <a:txBody>
                    <a:bodyPr/>
                    <a:lstStyle/>
                    <a:p>
                      <a:pPr marL="0" marR="0" lvl="0" indent="0" algn="l" defTabSz="1043056" rtl="0" eaLnBrk="1" fontAlgn="auto" latinLnBrk="0" hangingPunct="1">
                        <a:lnSpc>
                          <a:spcPct val="100000"/>
                        </a:lnSpc>
                        <a:spcBef>
                          <a:spcPts val="0"/>
                        </a:spcBef>
                        <a:spcAft>
                          <a:spcPts val="0"/>
                        </a:spcAft>
                        <a:buClrTx/>
                        <a:buSzTx/>
                        <a:buFontTx/>
                        <a:buNone/>
                      </a:pPr>
                      <a:endParaRPr lang="en-US" sz="1000" b="1" kern="1200">
                        <a:solidFill>
                          <a:schemeClr val="tx1">
                            <a:lumMod val="95000"/>
                            <a:lumOff val="5000"/>
                          </a:schemeClr>
                        </a:solidFill>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solidFill>
                      <a:schemeClr val="bg1">
                        <a:lumMod val="95000"/>
                      </a:schemeClr>
                    </a:solidFill>
                  </a:tcPr>
                </a:tc>
                <a:extLst>
                  <a:ext uri="{0D108BD9-81ED-4DB2-BD59-A6C34878D82A}">
                    <a16:rowId xmlns:a16="http://schemas.microsoft.com/office/drawing/2014/main" val="3852556405"/>
                  </a:ext>
                </a:extLst>
              </a:tr>
              <a:tr h="302503">
                <a:tc>
                  <a: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en-US" sz="1000" b="0">
                          <a:solidFill>
                            <a:schemeClr val="tx1">
                              <a:lumMod val="95000"/>
                              <a:lumOff val="5000"/>
                            </a:schemeClr>
                          </a:solidFill>
                          <a:effectLst/>
                          <a:latin typeface="National 2" panose="02000003000000000000" pitchFamily="50" charset="0"/>
                          <a:ea typeface="National Book" panose="02000503000000020004" pitchFamily="2" charset="77"/>
                          <a:cs typeface="Roboto"/>
                        </a:rPr>
                        <a:t>Pay rates: living wage at start date</a:t>
                      </a:r>
                      <a:endParaRPr lang="en-NZ" sz="1000" b="0">
                        <a:solidFill>
                          <a:schemeClr val="tx1">
                            <a:lumMod val="95000"/>
                            <a:lumOff val="5000"/>
                          </a:schemeClr>
                        </a:solidFill>
                        <a:effectLst/>
                        <a:latin typeface="National 2" panose="02000003000000000000" pitchFamily="50" charset="0"/>
                        <a:ea typeface="National Book" panose="02000503000000020004" pitchFamily="2" charset="77"/>
                        <a:cs typeface="Roboto"/>
                      </a:endParaRPr>
                    </a:p>
                  </a:txBody>
                  <a:tcPr marL="54672" marR="54672" marT="27336" marB="27336"/>
                </a:tc>
                <a:tc>
                  <a:txBody>
                    <a:bodyPr/>
                    <a:lstStyle/>
                    <a:p>
                      <a:r>
                        <a:rPr lang="en-US" sz="1000" dirty="0">
                          <a:latin typeface="National 2" panose="02000003000000000000" pitchFamily="50" charset="0"/>
                          <a:ea typeface="National Book" panose="02000503000000020004" pitchFamily="2" charset="77"/>
                          <a:cs typeface="Roboto"/>
                        </a:rPr>
                        <a:t>Understanding what the living wage is and how it would it affect your business finances/model. </a:t>
                      </a:r>
                      <a:endParaRPr lang="en-US" sz="1000" dirty="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tc>
                  <a:txBody>
                    <a:bodyPr/>
                    <a:lstStyle/>
                    <a:p>
                      <a:r>
                        <a:rPr lang="en-US" sz="1000">
                          <a:latin typeface="National 2" panose="02000003000000000000" pitchFamily="50" charset="0"/>
                          <a:ea typeface="National Book" panose="02000503000000020004" pitchFamily="2" charset="77"/>
                          <a:cs typeface="Roboto"/>
                        </a:rPr>
                        <a:t>Living wage after start date</a:t>
                      </a:r>
                    </a:p>
                  </a:txBody>
                  <a:tcPr marL="54672" marR="54672" marT="27336" marB="27336"/>
                </a:tc>
                <a:tc>
                  <a:txBody>
                    <a:bodyPr/>
                    <a:lstStyle/>
                    <a:p>
                      <a:r>
                        <a:rPr lang="en-US" sz="1000">
                          <a:latin typeface="National 2" panose="02000003000000000000" pitchFamily="50" charset="0"/>
                          <a:ea typeface="National Book" panose="02000503000000020004" pitchFamily="2" charset="77"/>
                          <a:cs typeface="Roboto"/>
                        </a:rPr>
                        <a:t>Paying young employees Living wage or above </a:t>
                      </a:r>
                      <a:endParaRPr lang="en-US" sz="100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extLst>
                  <a:ext uri="{0D108BD9-81ED-4DB2-BD59-A6C34878D82A}">
                    <a16:rowId xmlns:a16="http://schemas.microsoft.com/office/drawing/2014/main" val="496048674"/>
                  </a:ext>
                </a:extLst>
              </a:tr>
              <a:tr h="173320">
                <a:tc>
                  <a:txBody>
                    <a:bodyPr/>
                    <a:lstStyle/>
                    <a:p>
                      <a:pPr marL="0" marR="0" lvl="0" indent="0" algn="l" rtl="0" eaLnBrk="1" fontAlgn="auto" latinLnBrk="0" hangingPunct="1">
                        <a:lnSpc>
                          <a:spcPct val="100000"/>
                        </a:lnSpc>
                        <a:spcBef>
                          <a:spcPts val="0"/>
                        </a:spcBef>
                        <a:spcAft>
                          <a:spcPts val="0"/>
                        </a:spcAft>
                        <a:buClrTx/>
                        <a:buSzTx/>
                        <a:buFontTx/>
                        <a:buNone/>
                      </a:pPr>
                      <a:r>
                        <a:rPr lang="en-NZ" sz="1000" b="0">
                          <a:solidFill>
                            <a:schemeClr val="tx1">
                              <a:lumMod val="95000"/>
                              <a:lumOff val="5000"/>
                            </a:schemeClr>
                          </a:solidFill>
                          <a:effectLst/>
                          <a:latin typeface="National 2" panose="02000003000000000000" pitchFamily="50" charset="0"/>
                          <a:ea typeface="National Book" panose="02000503000000020004" pitchFamily="2" charset="77"/>
                          <a:cs typeface="Roboto"/>
                        </a:rPr>
                        <a:t>Leave allowance – Tangihanga, whānau time </a:t>
                      </a:r>
                      <a:endParaRPr lang="en-NZ" sz="1000" b="0">
                        <a:solidFill>
                          <a:schemeClr val="tx1">
                            <a:lumMod val="95000"/>
                            <a:lumOff val="5000"/>
                          </a:schemeClr>
                        </a:solidFill>
                        <a:effectLst/>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tc>
                  <a: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en-US" sz="1000">
                          <a:latin typeface="National 2" panose="02000003000000000000" pitchFamily="50" charset="0"/>
                          <a:ea typeface="National Book" panose="02000503000000020004" pitchFamily="2" charset="77"/>
                          <a:cs typeface="Roboto"/>
                        </a:rPr>
                        <a:t>…</a:t>
                      </a:r>
                    </a:p>
                  </a:txBody>
                  <a:tcPr marL="54672" marR="54672" marT="27336" marB="27336"/>
                </a:tc>
                <a:tc>
                  <a: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en-US" sz="1000">
                          <a:latin typeface="National 2" panose="02000003000000000000" pitchFamily="50" charset="0"/>
                          <a:ea typeface="National Book" panose="02000503000000020004" pitchFamily="2" charset="77"/>
                          <a:cs typeface="Roboto"/>
                        </a:rPr>
                        <a:t>…</a:t>
                      </a:r>
                    </a:p>
                  </a:txBody>
                  <a:tcPr marL="54672" marR="54672" marT="27336" marB="27336"/>
                </a:tc>
                <a:tc>
                  <a:txBody>
                    <a:bodyPr/>
                    <a:lstStyle/>
                    <a:p>
                      <a:r>
                        <a:rPr lang="en-US" sz="1000">
                          <a:latin typeface="National 2" panose="02000003000000000000" pitchFamily="50" charset="0"/>
                          <a:ea typeface="National Book" panose="02000503000000020004" pitchFamily="2" charset="77"/>
                          <a:cs typeface="Roboto"/>
                        </a:rPr>
                        <a:t>..</a:t>
                      </a:r>
                    </a:p>
                  </a:txBody>
                  <a:tcPr marL="54672" marR="54672" marT="27336" marB="27336"/>
                </a:tc>
                <a:extLst>
                  <a:ext uri="{0D108BD9-81ED-4DB2-BD59-A6C34878D82A}">
                    <a16:rowId xmlns:a16="http://schemas.microsoft.com/office/drawing/2014/main" val="2281489608"/>
                  </a:ext>
                </a:extLst>
              </a:tr>
              <a:tr h="173320">
                <a:tc>
                  <a: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en-NZ" sz="1000" b="1">
                          <a:solidFill>
                            <a:schemeClr val="tx1">
                              <a:lumMod val="95000"/>
                              <a:lumOff val="5000"/>
                            </a:schemeClr>
                          </a:solidFill>
                          <a:effectLst/>
                          <a:latin typeface="National 2" panose="02000003000000000000" pitchFamily="50" charset="0"/>
                          <a:ea typeface="National Book" panose="02000503000000020004" pitchFamily="2" charset="77"/>
                          <a:cs typeface="Roboto"/>
                        </a:rPr>
                        <a:t>Pledge commitment and accountability</a:t>
                      </a:r>
                    </a:p>
                  </a:txBody>
                  <a:tcPr marL="54672" marR="54672" marT="27336" marB="27336">
                    <a:solidFill>
                      <a:schemeClr val="bg1">
                        <a:lumMod val="95000"/>
                      </a:schemeClr>
                    </a:solidFill>
                  </a:tcPr>
                </a:tc>
                <a:tc>
                  <a:txBody>
                    <a:bodyPr/>
                    <a:lstStyle/>
                    <a:p>
                      <a:endParaRPr lang="en-US" sz="1000">
                        <a:latin typeface="National 2" panose="02000003000000000000" pitchFamily="50" charset="0"/>
                        <a:ea typeface="National Book" panose="02000503000000020004" pitchFamily="2" charset="77"/>
                        <a:cs typeface="Roboto"/>
                      </a:endParaRPr>
                    </a:p>
                  </a:txBody>
                  <a:tcPr marL="54672" marR="54672" marT="27336" marB="27336">
                    <a:solidFill>
                      <a:schemeClr val="bg1">
                        <a:lumMod val="95000"/>
                      </a:schemeClr>
                    </a:solidFill>
                  </a:tcPr>
                </a:tc>
                <a:tc>
                  <a:txBody>
                    <a:bodyPr/>
                    <a:lstStyle/>
                    <a:p>
                      <a:endParaRPr lang="en-US" sz="100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solidFill>
                      <a:schemeClr val="bg1">
                        <a:lumMod val="95000"/>
                      </a:schemeClr>
                    </a:solidFill>
                  </a:tcPr>
                </a:tc>
                <a:tc>
                  <a:txBody>
                    <a:bodyPr/>
                    <a:lstStyle/>
                    <a:p>
                      <a:endParaRPr lang="en-US" sz="100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solidFill>
                      <a:schemeClr val="bg1">
                        <a:lumMod val="95000"/>
                      </a:schemeClr>
                    </a:solidFill>
                  </a:tcPr>
                </a:tc>
                <a:extLst>
                  <a:ext uri="{0D108BD9-81ED-4DB2-BD59-A6C34878D82A}">
                    <a16:rowId xmlns:a16="http://schemas.microsoft.com/office/drawing/2014/main" val="2495538547"/>
                  </a:ext>
                </a:extLst>
              </a:tr>
              <a:tr h="173320">
                <a:tc>
                  <a: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en-US" sz="1000" b="0">
                          <a:solidFill>
                            <a:schemeClr val="tx1">
                              <a:lumMod val="95000"/>
                              <a:lumOff val="5000"/>
                            </a:schemeClr>
                          </a:solidFill>
                          <a:effectLst/>
                          <a:latin typeface="National 2" panose="02000003000000000000" pitchFamily="50" charset="0"/>
                          <a:ea typeface="National Book" panose="02000503000000020004" pitchFamily="2" charset="77"/>
                          <a:cs typeface="Roboto"/>
                        </a:rPr>
                        <a:t>YEP engagement: attendance at YEP events</a:t>
                      </a:r>
                      <a:endParaRPr lang="en-NZ" sz="1000" b="0">
                        <a:solidFill>
                          <a:schemeClr val="tx1">
                            <a:lumMod val="95000"/>
                            <a:lumOff val="5000"/>
                          </a:schemeClr>
                        </a:solidFill>
                        <a:effectLst/>
                        <a:latin typeface="National 2" panose="02000003000000000000" pitchFamily="50" charset="0"/>
                        <a:ea typeface="National Book" panose="02000503000000020004" pitchFamily="2" charset="77"/>
                        <a:cs typeface="Roboto"/>
                      </a:endParaRPr>
                    </a:p>
                  </a:txBody>
                  <a:tcPr marL="54672" marR="54672" marT="27336" marB="27336"/>
                </a:tc>
                <a:tc>
                  <a:txBody>
                    <a:bodyPr/>
                    <a:lstStyle/>
                    <a:p>
                      <a:r>
                        <a:rPr lang="en-US" sz="1000" dirty="0">
                          <a:latin typeface="National 2" panose="02000003000000000000" pitchFamily="50" charset="0"/>
                          <a:ea typeface="National Book" panose="02000503000000020004" pitchFamily="2" charset="77"/>
                          <a:cs typeface="Roboto"/>
                        </a:rPr>
                        <a:t>Occasional attendance</a:t>
                      </a:r>
                    </a:p>
                  </a:txBody>
                  <a:tcPr marL="54672" marR="54672" marT="27336" marB="27336"/>
                </a:tc>
                <a:tc>
                  <a:txBody>
                    <a:bodyPr/>
                    <a:lstStyle/>
                    <a:p>
                      <a:r>
                        <a:rPr lang="en-US" sz="1000">
                          <a:latin typeface="National 2" panose="02000003000000000000" pitchFamily="50" charset="0"/>
                          <a:ea typeface="National Book" panose="02000503000000020004" pitchFamily="2" charset="77"/>
                          <a:cs typeface="Roboto"/>
                        </a:rPr>
                        <a:t>Some attendance </a:t>
                      </a:r>
                      <a:endParaRPr lang="en-US" sz="100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tc>
                  <a:txBody>
                    <a:bodyPr/>
                    <a:lstStyle/>
                    <a:p>
                      <a:r>
                        <a:rPr lang="en-US" sz="1000">
                          <a:latin typeface="National 2" panose="02000003000000000000" pitchFamily="50" charset="0"/>
                          <a:ea typeface="National Book" panose="02000503000000020004" pitchFamily="2" charset="77"/>
                          <a:cs typeface="Roboto"/>
                        </a:rPr>
                        <a:t>Regular attendance </a:t>
                      </a:r>
                      <a:endParaRPr lang="en-US" sz="100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extLst>
                  <a:ext uri="{0D108BD9-81ED-4DB2-BD59-A6C34878D82A}">
                    <a16:rowId xmlns:a16="http://schemas.microsoft.com/office/drawing/2014/main" val="3180672977"/>
                  </a:ext>
                </a:extLst>
              </a:tr>
              <a:tr h="690054">
                <a:tc>
                  <a: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en-US" sz="1000" b="0">
                          <a:solidFill>
                            <a:schemeClr val="tx1">
                              <a:lumMod val="95000"/>
                              <a:lumOff val="5000"/>
                            </a:schemeClr>
                          </a:solidFill>
                          <a:effectLst/>
                          <a:latin typeface="National 2" panose="02000003000000000000" pitchFamily="50" charset="0"/>
                          <a:ea typeface="National Book" panose="02000503000000020004" pitchFamily="2" charset="77"/>
                          <a:cs typeface="Roboto"/>
                        </a:rPr>
                        <a:t>Experimentation: active projects within the business which aim to improve practices related to youth employment. i.e. re-writing of job descriptions and job advertisements in plain language; setting up a youth committee / representative role; etc.</a:t>
                      </a:r>
                    </a:p>
                  </a:txBody>
                  <a:tcPr marL="54672" marR="54672" marT="27336" marB="27336"/>
                </a:tc>
                <a:tc>
                  <a:txBody>
                    <a:bodyPr/>
                    <a:lstStyle/>
                    <a:p>
                      <a:r>
                        <a:rPr lang="en-US" sz="1000" dirty="0">
                          <a:latin typeface="National 2" panose="02000003000000000000" pitchFamily="50" charset="0"/>
                          <a:ea typeface="National Book" panose="02000503000000020004" pitchFamily="2" charset="77"/>
                          <a:cs typeface="Roboto"/>
                        </a:rPr>
                        <a:t>Some ideas of what they would like to work on </a:t>
                      </a:r>
                      <a:endParaRPr lang="en-US" sz="1000" dirty="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tc>
                  <a:txBody>
                    <a:bodyPr/>
                    <a:lstStyle/>
                    <a:p>
                      <a:r>
                        <a:rPr lang="en-US" sz="1000">
                          <a:latin typeface="National 2" panose="02000003000000000000" pitchFamily="50" charset="0"/>
                          <a:ea typeface="National Book" panose="02000503000000020004" pitchFamily="2" charset="77"/>
                          <a:cs typeface="Roboto"/>
                        </a:rPr>
                        <a:t>Some improvement work in areas of the business </a:t>
                      </a:r>
                      <a:endParaRPr lang="en-US" sz="100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tc>
                  <a:txBody>
                    <a:bodyPr/>
                    <a:lstStyle/>
                    <a:p>
                      <a:endParaRPr lang="en-US" sz="100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extLst>
                  <a:ext uri="{0D108BD9-81ED-4DB2-BD59-A6C34878D82A}">
                    <a16:rowId xmlns:a16="http://schemas.microsoft.com/office/drawing/2014/main" val="2445416124"/>
                  </a:ext>
                </a:extLst>
              </a:tr>
              <a:tr h="431687">
                <a:tc>
                  <a: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en-US" sz="1000" b="0">
                          <a:solidFill>
                            <a:schemeClr val="tx1">
                              <a:lumMod val="95000"/>
                              <a:lumOff val="5000"/>
                            </a:schemeClr>
                          </a:solidFill>
                          <a:effectLst/>
                          <a:latin typeface="National 2" panose="02000003000000000000" pitchFamily="50" charset="0"/>
                          <a:ea typeface="National Book" panose="02000503000000020004" pitchFamily="2" charset="77"/>
                          <a:cs typeface="Roboto"/>
                        </a:rPr>
                        <a:t>Representation – Youth voice, mechanism to contribute. Leadership without position</a:t>
                      </a:r>
                      <a:endParaRPr lang="en-NZ" sz="1000" b="0">
                        <a:solidFill>
                          <a:schemeClr val="tx1">
                            <a:lumMod val="95000"/>
                            <a:lumOff val="5000"/>
                          </a:schemeClr>
                        </a:solidFill>
                        <a:effectLst/>
                        <a:latin typeface="National 2" panose="02000003000000000000" pitchFamily="50" charset="0"/>
                        <a:ea typeface="National Book" panose="02000503000000020004" pitchFamily="2" charset="77"/>
                        <a:cs typeface="Roboto"/>
                      </a:endParaRPr>
                    </a:p>
                  </a:txBody>
                  <a:tcPr marL="54672" marR="54672" marT="27336" marB="27336"/>
                </a:tc>
                <a:tc>
                  <a:txBody>
                    <a:bodyPr/>
                    <a:lstStyle/>
                    <a:p>
                      <a:pPr marL="0" marR="0" lvl="0" indent="0" algn="l" rtl="0" eaLnBrk="1" fontAlgn="auto" latinLnBrk="0" hangingPunct="1">
                        <a:lnSpc>
                          <a:spcPct val="100000"/>
                        </a:lnSpc>
                        <a:spcBef>
                          <a:spcPts val="0"/>
                        </a:spcBef>
                        <a:spcAft>
                          <a:spcPts val="0"/>
                        </a:spcAft>
                        <a:buClrTx/>
                        <a:buSzTx/>
                        <a:buFontTx/>
                        <a:buNone/>
                      </a:pPr>
                      <a:r>
                        <a:rPr lang="en-US" sz="1000" dirty="0">
                          <a:latin typeface="National 2" panose="02000003000000000000" pitchFamily="50" charset="0"/>
                          <a:ea typeface="National Book" panose="02000503000000020004" pitchFamily="2" charset="77"/>
                          <a:cs typeface="Roboto"/>
                        </a:rPr>
                        <a:t>Plan in place to develop mechanisms for youth input to leadership-level decision-making </a:t>
                      </a:r>
                      <a:endParaRPr lang="en-US" sz="1000" dirty="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tc>
                  <a:txBody>
                    <a:bodyPr/>
                    <a:lstStyle/>
                    <a:p>
                      <a:pPr marL="0" marR="0" lvl="0" indent="0" algn="l" rtl="0" eaLnBrk="1" fontAlgn="auto" latinLnBrk="0" hangingPunct="1">
                        <a:lnSpc>
                          <a:spcPct val="100000"/>
                        </a:lnSpc>
                        <a:spcBef>
                          <a:spcPts val="0"/>
                        </a:spcBef>
                        <a:spcAft>
                          <a:spcPts val="0"/>
                        </a:spcAft>
                        <a:buClrTx/>
                        <a:buSzTx/>
                        <a:buFontTx/>
                        <a:buNone/>
                      </a:pPr>
                      <a:r>
                        <a:rPr lang="en-US" sz="1000">
                          <a:latin typeface="National 2" panose="02000003000000000000" pitchFamily="50" charset="0"/>
                          <a:ea typeface="National Book" panose="02000503000000020004" pitchFamily="2" charset="77"/>
                          <a:cs typeface="Roboto"/>
                        </a:rPr>
                        <a:t>Some mechanisms for youth input to leadership-level decision-making </a:t>
                      </a:r>
                      <a:endParaRPr lang="en-US" sz="100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tc>
                  <a:txBody>
                    <a:bodyPr/>
                    <a:lstStyle/>
                    <a:p>
                      <a:r>
                        <a:rPr lang="en-US" sz="1000" dirty="0">
                          <a:latin typeface="National 2" panose="02000003000000000000" pitchFamily="50" charset="0"/>
                          <a:ea typeface="National Book" panose="02000503000000020004" pitchFamily="2" charset="77"/>
                          <a:cs typeface="Roboto"/>
                        </a:rPr>
                        <a:t>Strong mechanisms for youth input to leadership-level decision-making </a:t>
                      </a:r>
                      <a:endParaRPr lang="en-US" sz="1000" dirty="0">
                        <a:latin typeface="National 2" panose="02000003000000000000" pitchFamily="50" charset="0"/>
                        <a:ea typeface="National Book" panose="02000503000000020004" pitchFamily="2" charset="77"/>
                        <a:cs typeface="Roboto" panose="02000000000000000000" pitchFamily="2" charset="0"/>
                      </a:endParaRPr>
                    </a:p>
                  </a:txBody>
                  <a:tcPr marL="54672" marR="54672" marT="27336" marB="27336"/>
                </a:tc>
                <a:extLst>
                  <a:ext uri="{0D108BD9-81ED-4DB2-BD59-A6C34878D82A}">
                    <a16:rowId xmlns:a16="http://schemas.microsoft.com/office/drawing/2014/main" val="3377630418"/>
                  </a:ext>
                </a:extLst>
              </a:tr>
            </a:tbl>
          </a:graphicData>
        </a:graphic>
      </p:graphicFrame>
    </p:spTree>
    <p:extLst>
      <p:ext uri="{BB962C8B-B14F-4D97-AF65-F5344CB8AC3E}">
        <p14:creationId xmlns:p14="http://schemas.microsoft.com/office/powerpoint/2010/main" val="99907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5">
            <a:extLst>
              <a:ext uri="{FF2B5EF4-FFF2-40B4-BE49-F238E27FC236}">
                <a16:creationId xmlns:a16="http://schemas.microsoft.com/office/drawing/2014/main" id="{F5DD66FD-BA2A-4CEE-B1F1-957AAA4EFBBB}"/>
              </a:ext>
            </a:extLst>
          </p:cNvPr>
          <p:cNvSpPr>
            <a:spLocks noGrp="1"/>
          </p:cNvSpPr>
          <p:nvPr>
            <p:ph idx="1"/>
          </p:nvPr>
        </p:nvSpPr>
        <p:spPr>
          <a:xfrm>
            <a:off x="500033" y="1732183"/>
            <a:ext cx="3194890" cy="3297016"/>
          </a:xfrm>
        </p:spPr>
        <p:txBody>
          <a:bodyPr/>
          <a:lstStyle/>
          <a:p>
            <a:r>
              <a:rPr lang="en-AU" sz="1400" b="0" dirty="0">
                <a:solidFill>
                  <a:schemeClr val="tx1"/>
                </a:solidFill>
                <a:latin typeface="National 2" panose="02000003000000000000" pitchFamily="50" charset="0"/>
                <a:ea typeface="National Book" panose="02000503000000020004" pitchFamily="2" charset="77"/>
                <a:cs typeface="Roboto"/>
              </a:rPr>
              <a:t>Levels of employer capability in employment of </a:t>
            </a:r>
            <a:r>
              <a:rPr lang="en-AU" sz="1400" b="0" dirty="0" err="1">
                <a:solidFill>
                  <a:schemeClr val="tx1"/>
                </a:solidFill>
                <a:latin typeface="National 2" panose="02000003000000000000" pitchFamily="50" charset="0"/>
                <a:ea typeface="National Book" panose="02000503000000020004" pitchFamily="2" charset="77"/>
                <a:cs typeface="Roboto"/>
              </a:rPr>
              <a:t>rangatahi</a:t>
            </a:r>
            <a:r>
              <a:rPr lang="en-AU" sz="1400" b="0" dirty="0">
                <a:solidFill>
                  <a:schemeClr val="tx1"/>
                </a:solidFill>
                <a:latin typeface="National 2" panose="02000003000000000000" pitchFamily="50" charset="0"/>
                <a:ea typeface="National Book" panose="02000503000000020004" pitchFamily="2" charset="77"/>
                <a:cs typeface="Roboto"/>
              </a:rPr>
              <a:t> Māori and Pacific youth have been represented as stages of maturity from a seed to a tree. </a:t>
            </a:r>
            <a:br>
              <a:rPr lang="en-AU" sz="1400" b="0" dirty="0">
                <a:latin typeface="National 2" panose="02000003000000000000" pitchFamily="50" charset="0"/>
                <a:ea typeface="National Book" panose="02000503000000020004" pitchFamily="2" charset="77"/>
                <a:cs typeface="Roboto" panose="02000000000000000000" pitchFamily="2" charset="0"/>
              </a:rPr>
            </a:br>
            <a:br>
              <a:rPr lang="en-AU" sz="1400" b="0" dirty="0">
                <a:latin typeface="National 2" panose="02000003000000000000" pitchFamily="50" charset="0"/>
                <a:ea typeface="National Book" panose="02000503000000020004" pitchFamily="2" charset="77"/>
                <a:cs typeface="Roboto" panose="02000000000000000000" pitchFamily="2" charset="0"/>
              </a:rPr>
            </a:br>
            <a:r>
              <a:rPr lang="en-AU" sz="1400" b="0" dirty="0">
                <a:solidFill>
                  <a:schemeClr val="tx1"/>
                </a:solidFill>
                <a:latin typeface="National 2" panose="02000003000000000000" pitchFamily="50" charset="0"/>
                <a:ea typeface="National Book" panose="02000503000000020004" pitchFamily="2" charset="77"/>
                <a:cs typeface="Roboto"/>
              </a:rPr>
              <a:t>The aim of this metaphor is to support the why and the how of better employment for </a:t>
            </a:r>
            <a:r>
              <a:rPr lang="en-AU" sz="1400" b="0" dirty="0" err="1">
                <a:solidFill>
                  <a:schemeClr val="tx1"/>
                </a:solidFill>
                <a:latin typeface="National 2" panose="02000003000000000000" pitchFamily="50" charset="0"/>
                <a:ea typeface="National Book" panose="02000503000000020004" pitchFamily="2" charset="77"/>
                <a:cs typeface="Roboto"/>
              </a:rPr>
              <a:t>rangatahi</a:t>
            </a:r>
            <a:r>
              <a:rPr lang="en-AU" sz="1400" b="0" dirty="0">
                <a:solidFill>
                  <a:schemeClr val="tx1"/>
                </a:solidFill>
                <a:latin typeface="National 2" panose="02000003000000000000" pitchFamily="50" charset="0"/>
                <a:ea typeface="National Book" panose="02000503000000020004" pitchFamily="2" charset="77"/>
                <a:cs typeface="Roboto"/>
              </a:rPr>
              <a:t> Māori and Pacific youth, from creating the foundations to supporting the capabilities in others. </a:t>
            </a:r>
            <a:br>
              <a:rPr lang="en-AU" sz="1400" b="0" dirty="0">
                <a:latin typeface="National 2" panose="02000003000000000000" pitchFamily="50" charset="0"/>
                <a:ea typeface="National Book" panose="02000503000000020004" pitchFamily="2" charset="77"/>
                <a:cs typeface="Roboto" panose="02000000000000000000" pitchFamily="2" charset="0"/>
              </a:rPr>
            </a:br>
            <a:br>
              <a:rPr lang="en-AU" sz="1400" b="0" dirty="0">
                <a:latin typeface="National 2" panose="02000003000000000000" pitchFamily="50" charset="0"/>
                <a:ea typeface="National Book" panose="02000503000000020004" pitchFamily="2" charset="77"/>
                <a:cs typeface="Roboto" panose="02000000000000000000" pitchFamily="2" charset="0"/>
              </a:rPr>
            </a:br>
            <a:r>
              <a:rPr lang="en-AU" sz="1400" b="0" dirty="0">
                <a:solidFill>
                  <a:schemeClr val="tx1"/>
                </a:solidFill>
                <a:latin typeface="National 2" panose="02000003000000000000" pitchFamily="50" charset="0"/>
                <a:ea typeface="National Book" panose="02000503000000020004" pitchFamily="2" charset="77"/>
                <a:cs typeface="Roboto"/>
              </a:rPr>
              <a:t>No matter where an employer is on the journey, it can be celebrated and there can be growth. Through growing </a:t>
            </a:r>
            <a:r>
              <a:rPr lang="en-AU" sz="1400" b="0" dirty="0" err="1">
                <a:solidFill>
                  <a:schemeClr val="tx1"/>
                </a:solidFill>
                <a:latin typeface="National 2" panose="02000003000000000000" pitchFamily="50" charset="0"/>
                <a:ea typeface="National Book" panose="02000503000000020004" pitchFamily="2" charset="77"/>
                <a:cs typeface="Roboto"/>
              </a:rPr>
              <a:t>rangatahi</a:t>
            </a:r>
            <a:r>
              <a:rPr lang="en-AU" sz="1400" b="0" dirty="0">
                <a:solidFill>
                  <a:schemeClr val="tx1"/>
                </a:solidFill>
                <a:latin typeface="National 2" panose="02000003000000000000" pitchFamily="50" charset="0"/>
                <a:ea typeface="National Book" panose="02000503000000020004" pitchFamily="2" charset="77"/>
                <a:cs typeface="Roboto"/>
              </a:rPr>
              <a:t> Māori and Pacific youth, businesses can sow seeds for success. </a:t>
            </a:r>
            <a:endParaRPr lang="en-AU" sz="1400" b="0" dirty="0">
              <a:solidFill>
                <a:schemeClr val="tx1"/>
              </a:solidFill>
              <a:latin typeface="National 2" panose="02000003000000000000" pitchFamily="50" charset="0"/>
              <a:ea typeface="National Book" panose="02000503000000020004" pitchFamily="2" charset="77"/>
              <a:cs typeface="Roboto" panose="02000000000000000000" pitchFamily="2" charset="0"/>
            </a:endParaRPr>
          </a:p>
          <a:p>
            <a:endParaRPr lang="en-NZ" dirty="0"/>
          </a:p>
        </p:txBody>
      </p:sp>
      <p:sp>
        <p:nvSpPr>
          <p:cNvPr id="2" name="Title 1">
            <a:extLst>
              <a:ext uri="{FF2B5EF4-FFF2-40B4-BE49-F238E27FC236}">
                <a16:creationId xmlns:a16="http://schemas.microsoft.com/office/drawing/2014/main" id="{BB5E44B4-62CC-4718-93C2-35823FBD77DA}"/>
              </a:ext>
            </a:extLst>
          </p:cNvPr>
          <p:cNvSpPr>
            <a:spLocks noGrp="1"/>
          </p:cNvSpPr>
          <p:nvPr>
            <p:ph type="title"/>
          </p:nvPr>
        </p:nvSpPr>
        <p:spPr>
          <a:xfrm>
            <a:off x="621329" y="796401"/>
            <a:ext cx="10751325" cy="491415"/>
          </a:xfrm>
        </p:spPr>
        <p:txBody>
          <a:bodyPr/>
          <a:lstStyle/>
          <a:p>
            <a:r>
              <a:rPr lang="mi-NZ" dirty="0" err="1"/>
              <a:t>Employer</a:t>
            </a:r>
            <a:r>
              <a:rPr lang="mi-NZ" dirty="0"/>
              <a:t> </a:t>
            </a:r>
            <a:r>
              <a:rPr lang="mi-NZ" dirty="0" err="1"/>
              <a:t>maturity</a:t>
            </a:r>
            <a:r>
              <a:rPr lang="mi-NZ" dirty="0"/>
              <a:t> </a:t>
            </a:r>
            <a:r>
              <a:rPr lang="mi-NZ" dirty="0" err="1"/>
              <a:t>development</a:t>
            </a:r>
            <a:r>
              <a:rPr lang="mi-NZ" dirty="0"/>
              <a:t> </a:t>
            </a:r>
            <a:r>
              <a:rPr lang="mi-NZ" dirty="0" err="1"/>
              <a:t>cycle</a:t>
            </a:r>
            <a:r>
              <a:rPr lang="mi-NZ" dirty="0"/>
              <a:t> </a:t>
            </a:r>
            <a:endParaRPr lang="en-NZ" dirty="0"/>
          </a:p>
        </p:txBody>
      </p:sp>
      <p:pic>
        <p:nvPicPr>
          <p:cNvPr id="16" name="Picture 15">
            <a:extLst>
              <a:ext uri="{FF2B5EF4-FFF2-40B4-BE49-F238E27FC236}">
                <a16:creationId xmlns:a16="http://schemas.microsoft.com/office/drawing/2014/main" id="{289FD9B0-9B13-D833-245C-5CF2BC3EAD1F}"/>
              </a:ext>
            </a:extLst>
          </p:cNvPr>
          <p:cNvPicPr>
            <a:picLocks noChangeAspect="1"/>
          </p:cNvPicPr>
          <p:nvPr/>
        </p:nvPicPr>
        <p:blipFill>
          <a:blip r:embed="rId2"/>
          <a:stretch>
            <a:fillRect/>
          </a:stretch>
        </p:blipFill>
        <p:spPr>
          <a:xfrm>
            <a:off x="3833647" y="1320188"/>
            <a:ext cx="7967815" cy="4741411"/>
          </a:xfrm>
          <a:prstGeom prst="rect">
            <a:avLst/>
          </a:prstGeom>
        </p:spPr>
      </p:pic>
    </p:spTree>
    <p:extLst>
      <p:ext uri="{BB962C8B-B14F-4D97-AF65-F5344CB8AC3E}">
        <p14:creationId xmlns:p14="http://schemas.microsoft.com/office/powerpoint/2010/main" val="214556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itle 1">
            <a:extLst>
              <a:ext uri="{FF2B5EF4-FFF2-40B4-BE49-F238E27FC236}">
                <a16:creationId xmlns:a16="http://schemas.microsoft.com/office/drawing/2014/main" id="{3C9A6945-9D07-E934-DE30-DA55AF38A1E8}"/>
              </a:ext>
            </a:extLst>
          </p:cNvPr>
          <p:cNvSpPr>
            <a:spLocks noGrp="1" noChangeArrowheads="1"/>
          </p:cNvSpPr>
          <p:nvPr>
            <p:ph type="title"/>
          </p:nvPr>
        </p:nvSpPr>
        <p:spPr>
          <a:xfrm>
            <a:off x="612775" y="731209"/>
            <a:ext cx="8512175" cy="981075"/>
          </a:xfrm>
        </p:spPr>
        <p:txBody>
          <a:bodyPr>
            <a:normAutofit/>
          </a:bodyPr>
          <a:lstStyle/>
          <a:p>
            <a:pPr eaLnBrk="1" hangingPunct="1"/>
            <a:r>
              <a:rPr lang="en-NZ" altLang="en-US" dirty="0"/>
              <a:t>Getting prepared</a:t>
            </a:r>
          </a:p>
        </p:txBody>
      </p:sp>
      <p:sp>
        <p:nvSpPr>
          <p:cNvPr id="3" name="TextBox 2">
            <a:extLst>
              <a:ext uri="{FF2B5EF4-FFF2-40B4-BE49-F238E27FC236}">
                <a16:creationId xmlns:a16="http://schemas.microsoft.com/office/drawing/2014/main" id="{C05BC13E-D1E9-4889-A4DA-55812C126BF9}"/>
              </a:ext>
            </a:extLst>
          </p:cNvPr>
          <p:cNvSpPr txBox="1"/>
          <p:nvPr/>
        </p:nvSpPr>
        <p:spPr>
          <a:xfrm>
            <a:off x="492430" y="1101164"/>
            <a:ext cx="10966451" cy="1263487"/>
          </a:xfrm>
          <a:prstGeom prst="rect">
            <a:avLst/>
          </a:prstGeom>
          <a:noFill/>
        </p:spPr>
        <p:txBody>
          <a:bodyPr wrap="square">
            <a:spAutoFit/>
          </a:bodyPr>
          <a:lstStyle/>
          <a:p>
            <a:pPr>
              <a:lnSpc>
                <a:spcPct val="110000"/>
              </a:lnSpc>
              <a:spcBef>
                <a:spcPts val="1000"/>
              </a:spcBef>
            </a:pPr>
            <a:r>
              <a:rPr lang="en-AU" sz="1400" dirty="0">
                <a:latin typeface="National 2" panose="02000003000000000000" pitchFamily="50" charset="0"/>
                <a:cs typeface="Roboto"/>
              </a:rPr>
              <a:t>There are changes coming. The future workforce will have an increasing number of Māori and Pacific youth under the age of 25. It is important to invest in building capability to understand and align expectations with </a:t>
            </a:r>
            <a:r>
              <a:rPr lang="en-AU" sz="1400" dirty="0" err="1">
                <a:latin typeface="National 2" panose="02000003000000000000" pitchFamily="50" charset="0"/>
                <a:ea typeface="National Book" panose="02000503000000020004" pitchFamily="2" charset="77"/>
                <a:cs typeface="Roboto"/>
              </a:rPr>
              <a:t>rangatahi</a:t>
            </a:r>
            <a:r>
              <a:rPr lang="en-AU" sz="1400" dirty="0">
                <a:latin typeface="National 2" panose="02000003000000000000" pitchFamily="50" charset="0"/>
                <a:ea typeface="National Book" panose="02000503000000020004" pitchFamily="2" charset="77"/>
                <a:cs typeface="Roboto"/>
              </a:rPr>
              <a:t> Māori and Pacific youth employees. This sets businesses up for success and provides the supports for Tamaki Makaurau to </a:t>
            </a:r>
            <a:r>
              <a:rPr lang="en-AU" sz="1400" b="1" dirty="0">
                <a:latin typeface="National 2" panose="02000003000000000000" pitchFamily="50" charset="0"/>
                <a:cs typeface="Roboto"/>
              </a:rPr>
              <a:t>“grow its own people”.  </a:t>
            </a:r>
            <a:r>
              <a:rPr lang="en-AU" sz="1400" dirty="0">
                <a:latin typeface="National 2" panose="02000003000000000000" pitchFamily="50" charset="0"/>
                <a:cs typeface="Roboto"/>
              </a:rPr>
              <a:t>This programme of change doesn’t sit in isolation. By improving diversity and employee experience, this programme will support the social aspects of other accreditation ratings (B-Corp, ESG). </a:t>
            </a:r>
            <a:endParaRPr lang="en-US" sz="1400" dirty="0">
              <a:latin typeface="National 2" panose="02000003000000000000" pitchFamily="50" charset="0"/>
              <a:cs typeface="Roboto"/>
            </a:endParaRPr>
          </a:p>
        </p:txBody>
      </p:sp>
      <p:sp>
        <p:nvSpPr>
          <p:cNvPr id="2" name="Rectangle 1">
            <a:extLst>
              <a:ext uri="{FF2B5EF4-FFF2-40B4-BE49-F238E27FC236}">
                <a16:creationId xmlns:a16="http://schemas.microsoft.com/office/drawing/2014/main" id="{FFD21F7D-757D-B228-9B9B-B10E2CD9D333}"/>
              </a:ext>
            </a:extLst>
          </p:cNvPr>
          <p:cNvSpPr/>
          <p:nvPr/>
        </p:nvSpPr>
        <p:spPr>
          <a:xfrm>
            <a:off x="369816" y="2545101"/>
            <a:ext cx="4190229" cy="3822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NZ" altLang="en-US" sz="1100"/>
              <a:t>Getting prepared</a:t>
            </a:r>
            <a:endParaRPr lang="en-NZ" sz="1000">
              <a:solidFill>
                <a:schemeClr val="tx1"/>
              </a:solidFill>
            </a:endParaRPr>
          </a:p>
        </p:txBody>
      </p:sp>
      <p:pic>
        <p:nvPicPr>
          <p:cNvPr id="4" name="Graphic 3" descr="Work from home desk with solid fill">
            <a:extLst>
              <a:ext uri="{FF2B5EF4-FFF2-40B4-BE49-F238E27FC236}">
                <a16:creationId xmlns:a16="http://schemas.microsoft.com/office/drawing/2014/main" id="{AA5EC27E-3C20-B82A-1303-EEDAC16251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643" y="2987578"/>
            <a:ext cx="796947" cy="796947"/>
          </a:xfrm>
          <a:prstGeom prst="rect">
            <a:avLst/>
          </a:prstGeom>
        </p:spPr>
      </p:pic>
      <p:sp>
        <p:nvSpPr>
          <p:cNvPr id="7" name="TextBox 6">
            <a:extLst>
              <a:ext uri="{FF2B5EF4-FFF2-40B4-BE49-F238E27FC236}">
                <a16:creationId xmlns:a16="http://schemas.microsoft.com/office/drawing/2014/main" id="{5BBAA51B-A3A4-2678-187C-FA394EE1868F}"/>
              </a:ext>
            </a:extLst>
          </p:cNvPr>
          <p:cNvSpPr txBox="1"/>
          <p:nvPr/>
        </p:nvSpPr>
        <p:spPr>
          <a:xfrm>
            <a:off x="1552597" y="2842685"/>
            <a:ext cx="2961313" cy="1172629"/>
          </a:xfrm>
          <a:prstGeom prst="rect">
            <a:avLst/>
          </a:prstGeom>
          <a:noFill/>
        </p:spPr>
        <p:txBody>
          <a:bodyPr wrap="square" lIns="0" tIns="0" rIns="0" bIns="0" rtlCol="0" anchor="t">
            <a:spAutoFit/>
          </a:bodyPr>
          <a:lstStyle/>
          <a:p>
            <a:pPr>
              <a:lnSpc>
                <a:spcPct val="110000"/>
              </a:lnSpc>
              <a:spcBef>
                <a:spcPts val="1000"/>
              </a:spcBef>
            </a:pPr>
            <a:r>
              <a:rPr lang="en-NZ" sz="1400" dirty="0">
                <a:solidFill>
                  <a:srgbClr val="000000"/>
                </a:solidFill>
                <a:effectLst/>
                <a:latin typeface="National 2"/>
                <a:ea typeface="Times New Roman" panose="02020603050405020304" pitchFamily="18" charset="0"/>
              </a:rPr>
              <a:t>20.5% of Auckland's workforce is currently made up of </a:t>
            </a:r>
            <a:r>
              <a:rPr lang="en-NZ" sz="1400" dirty="0">
                <a:solidFill>
                  <a:srgbClr val="000000"/>
                </a:solidFill>
                <a:latin typeface="National 2"/>
                <a:ea typeface="Times New Roman" panose="02020603050405020304" pitchFamily="18" charset="0"/>
              </a:rPr>
              <a:t>Māori</a:t>
            </a:r>
            <a:r>
              <a:rPr lang="en-NZ" sz="1400" dirty="0">
                <a:solidFill>
                  <a:srgbClr val="000000"/>
                </a:solidFill>
                <a:effectLst/>
                <a:latin typeface="National 2"/>
                <a:ea typeface="Times New Roman" panose="02020603050405020304" pitchFamily="18" charset="0"/>
              </a:rPr>
              <a:t> and Pacific </a:t>
            </a:r>
            <a:r>
              <a:rPr lang="en-NZ" sz="1400" dirty="0">
                <a:solidFill>
                  <a:srgbClr val="000000"/>
                </a:solidFill>
                <a:latin typeface="National 2"/>
                <a:ea typeface="Times New Roman" panose="02020603050405020304" pitchFamily="18" charset="0"/>
              </a:rPr>
              <a:t>peoples</a:t>
            </a:r>
            <a:r>
              <a:rPr lang="en-NZ" sz="1400" dirty="0">
                <a:solidFill>
                  <a:srgbClr val="000000"/>
                </a:solidFill>
                <a:effectLst/>
                <a:latin typeface="National 2"/>
                <a:ea typeface="Times New Roman" panose="02020603050405020304" pitchFamily="18" charset="0"/>
              </a:rPr>
              <a:t>, but this is forecast to increase to 37.5% over the next five years.</a:t>
            </a:r>
            <a:endParaRPr lang="en-NZ" sz="1400" dirty="0">
              <a:latin typeface="National 2" panose="02000003000000000000" pitchFamily="50" charset="0"/>
            </a:endParaRPr>
          </a:p>
        </p:txBody>
      </p:sp>
      <p:pic>
        <p:nvPicPr>
          <p:cNvPr id="8" name="Graphic 7" descr="Group success with solid fill">
            <a:extLst>
              <a:ext uri="{FF2B5EF4-FFF2-40B4-BE49-F238E27FC236}">
                <a16:creationId xmlns:a16="http://schemas.microsoft.com/office/drawing/2014/main" id="{EF901EB8-4DEA-DE18-0F0B-85F4BC8E81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77643" y="4227002"/>
            <a:ext cx="832911" cy="796947"/>
          </a:xfrm>
          <a:prstGeom prst="rect">
            <a:avLst/>
          </a:prstGeom>
        </p:spPr>
      </p:pic>
      <p:sp>
        <p:nvSpPr>
          <p:cNvPr id="9" name="TextBox 8">
            <a:extLst>
              <a:ext uri="{FF2B5EF4-FFF2-40B4-BE49-F238E27FC236}">
                <a16:creationId xmlns:a16="http://schemas.microsoft.com/office/drawing/2014/main" id="{CF8FA800-8C60-A418-3796-38E4129FAD60}"/>
              </a:ext>
            </a:extLst>
          </p:cNvPr>
          <p:cNvSpPr txBox="1"/>
          <p:nvPr/>
        </p:nvSpPr>
        <p:spPr>
          <a:xfrm>
            <a:off x="1592483" y="4359449"/>
            <a:ext cx="2517115" cy="995657"/>
          </a:xfrm>
          <a:prstGeom prst="rect">
            <a:avLst/>
          </a:prstGeom>
          <a:noFill/>
        </p:spPr>
        <p:txBody>
          <a:bodyPr wrap="square" lIns="0" tIns="0" rIns="0" bIns="0" rtlCol="0">
            <a:spAutoFit/>
          </a:bodyPr>
          <a:lstStyle/>
          <a:p>
            <a:pPr>
              <a:lnSpc>
                <a:spcPct val="110000"/>
              </a:lnSpc>
              <a:spcBef>
                <a:spcPts val="1000"/>
              </a:spcBef>
            </a:pPr>
            <a:r>
              <a:rPr kumimoji="0" lang="en-AU" sz="1400" b="0" i="0" u="none" strike="noStrike" kern="1200" cap="none" spc="0" normalizeH="0" baseline="0" noProof="0" dirty="0">
                <a:ln>
                  <a:noFill/>
                </a:ln>
                <a:solidFill>
                  <a:srgbClr val="000000"/>
                </a:solidFill>
                <a:effectLst/>
                <a:uLnTx/>
                <a:uFillTx/>
                <a:latin typeface="National 2"/>
                <a:cs typeface="Roboto"/>
              </a:rPr>
              <a:t>Māori and Pacific </a:t>
            </a:r>
            <a:r>
              <a:rPr lang="en-AU" sz="1400" dirty="0">
                <a:solidFill>
                  <a:srgbClr val="000000"/>
                </a:solidFill>
                <a:latin typeface="National 2"/>
                <a:cs typeface="Roboto"/>
              </a:rPr>
              <a:t>peoples</a:t>
            </a:r>
            <a:r>
              <a:rPr kumimoji="0" lang="en-AU" sz="1400" b="0" i="0" u="none" strike="noStrike" kern="1200" cap="none" spc="0" normalizeH="0" baseline="0" noProof="0" dirty="0">
                <a:ln>
                  <a:noFill/>
                </a:ln>
                <a:solidFill>
                  <a:srgbClr val="000000"/>
                </a:solidFill>
                <a:effectLst/>
                <a:uLnTx/>
                <a:uFillTx/>
                <a:latin typeface="National 2"/>
                <a:cs typeface="Roboto"/>
              </a:rPr>
              <a:t> account for 40% of recent school leavers.</a:t>
            </a:r>
            <a:endParaRPr kumimoji="0" lang="en-US" sz="1400" b="0" i="0" u="none" strike="noStrike" kern="1200" cap="none" spc="0" normalizeH="0" baseline="0" noProof="0" dirty="0">
              <a:ln>
                <a:noFill/>
              </a:ln>
              <a:solidFill>
                <a:srgbClr val="000000"/>
              </a:solidFill>
              <a:effectLst/>
              <a:uLnTx/>
              <a:uFillTx/>
              <a:latin typeface="National 2"/>
              <a:cs typeface="Roboto"/>
            </a:endParaRPr>
          </a:p>
          <a:p>
            <a:pPr>
              <a:lnSpc>
                <a:spcPct val="110000"/>
              </a:lnSpc>
              <a:spcBef>
                <a:spcPts val="1000"/>
              </a:spcBef>
            </a:pPr>
            <a:endParaRPr lang="en-NZ" sz="1000" dirty="0"/>
          </a:p>
        </p:txBody>
      </p:sp>
      <p:pic>
        <p:nvPicPr>
          <p:cNvPr id="10" name="Graphic 9" descr="Business Growth with solid fill">
            <a:extLst>
              <a:ext uri="{FF2B5EF4-FFF2-40B4-BE49-F238E27FC236}">
                <a16:creationId xmlns:a16="http://schemas.microsoft.com/office/drawing/2014/main" id="{6DABB9BC-8DBC-49D6-AA7A-F78545DD80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8053" y="5421335"/>
            <a:ext cx="796947" cy="796947"/>
          </a:xfrm>
          <a:prstGeom prst="rect">
            <a:avLst/>
          </a:prstGeom>
        </p:spPr>
      </p:pic>
      <p:sp>
        <p:nvSpPr>
          <p:cNvPr id="11" name="TextBox 10">
            <a:extLst>
              <a:ext uri="{FF2B5EF4-FFF2-40B4-BE49-F238E27FC236}">
                <a16:creationId xmlns:a16="http://schemas.microsoft.com/office/drawing/2014/main" id="{8AC1F316-AA64-4AE3-0F3F-60C081C2B494}"/>
              </a:ext>
            </a:extLst>
          </p:cNvPr>
          <p:cNvSpPr txBox="1"/>
          <p:nvPr/>
        </p:nvSpPr>
        <p:spPr>
          <a:xfrm>
            <a:off x="1572312" y="5420631"/>
            <a:ext cx="2945763" cy="995657"/>
          </a:xfrm>
          <a:prstGeom prst="rect">
            <a:avLst/>
          </a:prstGeom>
          <a:noFill/>
        </p:spPr>
        <p:txBody>
          <a:bodyPr wrap="square" lIns="0" tIns="0" rIns="0" bIns="0" rtlCol="0" anchor="t">
            <a:spAutoFit/>
          </a:bodyPr>
          <a:lstStyle/>
          <a:p>
            <a:pPr>
              <a:lnSpc>
                <a:spcPct val="110000"/>
              </a:lnSpc>
              <a:spcBef>
                <a:spcPts val="1000"/>
              </a:spcBef>
            </a:pPr>
            <a:r>
              <a:rPr lang="en-NZ" sz="1400" dirty="0">
                <a:latin typeface="National 2"/>
              </a:rPr>
              <a:t>More than half of</a:t>
            </a:r>
            <a:r>
              <a:rPr kumimoji="0" lang="en-AU" sz="1400" b="0" i="0" u="none" strike="noStrike" kern="1200" cap="none" spc="0" normalizeH="0" baseline="0" noProof="0" dirty="0">
                <a:ln>
                  <a:noFill/>
                </a:ln>
                <a:solidFill>
                  <a:srgbClr val="000000"/>
                </a:solidFill>
                <a:effectLst/>
                <a:uLnTx/>
                <a:uFillTx/>
                <a:latin typeface="National 2"/>
                <a:cs typeface="Roboto"/>
              </a:rPr>
              <a:t> Māori </a:t>
            </a:r>
            <a:r>
              <a:rPr lang="en-NZ" sz="1400" dirty="0">
                <a:latin typeface="National 2"/>
              </a:rPr>
              <a:t>and Pacific peoples living in </a:t>
            </a:r>
            <a:r>
              <a:rPr lang="en-NZ" sz="1400" dirty="0" err="1">
                <a:latin typeface="National 2"/>
              </a:rPr>
              <a:t>Tāmaki</a:t>
            </a:r>
            <a:r>
              <a:rPr lang="en-NZ" sz="1400" dirty="0">
                <a:latin typeface="National 2"/>
              </a:rPr>
              <a:t> Makaurau are under the age of 25.</a:t>
            </a:r>
          </a:p>
          <a:p>
            <a:pPr>
              <a:lnSpc>
                <a:spcPct val="110000"/>
              </a:lnSpc>
              <a:spcBef>
                <a:spcPts val="1000"/>
              </a:spcBef>
            </a:pPr>
            <a:endParaRPr lang="en-NZ" sz="1000" dirty="0"/>
          </a:p>
        </p:txBody>
      </p:sp>
      <p:pic>
        <p:nvPicPr>
          <p:cNvPr id="12" name="Graphic 11" descr="Artificial Intelligence with solid fill">
            <a:extLst>
              <a:ext uri="{FF2B5EF4-FFF2-40B4-BE49-F238E27FC236}">
                <a16:creationId xmlns:a16="http://schemas.microsoft.com/office/drawing/2014/main" id="{DA17F1B1-89FE-94EA-1DB5-A3DC21E1E1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61405" y="2749050"/>
            <a:ext cx="895596" cy="895596"/>
          </a:xfrm>
          <a:prstGeom prst="rect">
            <a:avLst/>
          </a:prstGeom>
        </p:spPr>
      </p:pic>
      <p:pic>
        <p:nvPicPr>
          <p:cNvPr id="13" name="Graphic 12" descr="Blueprint with solid fill">
            <a:extLst>
              <a:ext uri="{FF2B5EF4-FFF2-40B4-BE49-F238E27FC236}">
                <a16:creationId xmlns:a16="http://schemas.microsoft.com/office/drawing/2014/main" id="{7DB7A28E-4631-C9E9-EDE9-693EDF6E43C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80417" y="2784984"/>
            <a:ext cx="895596" cy="895596"/>
          </a:xfrm>
          <a:prstGeom prst="rect">
            <a:avLst/>
          </a:prstGeom>
        </p:spPr>
      </p:pic>
      <p:pic>
        <p:nvPicPr>
          <p:cNvPr id="14" name="Graphic 13" descr="Piggy Bank with solid fill">
            <a:extLst>
              <a:ext uri="{FF2B5EF4-FFF2-40B4-BE49-F238E27FC236}">
                <a16:creationId xmlns:a16="http://schemas.microsoft.com/office/drawing/2014/main" id="{2F288665-057A-0DD8-2344-87B1E3B9EE2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49276" y="4525035"/>
            <a:ext cx="895596" cy="895596"/>
          </a:xfrm>
          <a:prstGeom prst="rect">
            <a:avLst/>
          </a:prstGeom>
        </p:spPr>
      </p:pic>
      <p:pic>
        <p:nvPicPr>
          <p:cNvPr id="15" name="Graphic 14" descr="Daily calendar with solid fill">
            <a:extLst>
              <a:ext uri="{FF2B5EF4-FFF2-40B4-BE49-F238E27FC236}">
                <a16:creationId xmlns:a16="http://schemas.microsoft.com/office/drawing/2014/main" id="{0A8B9188-6BBF-6CB1-F5A9-83A2448776E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916929" y="4525035"/>
            <a:ext cx="895596" cy="895596"/>
          </a:xfrm>
          <a:prstGeom prst="rect">
            <a:avLst/>
          </a:prstGeom>
        </p:spPr>
      </p:pic>
      <p:pic>
        <p:nvPicPr>
          <p:cNvPr id="16" name="Graphic 15" descr="Continuous Improvement with solid fill">
            <a:extLst>
              <a:ext uri="{FF2B5EF4-FFF2-40B4-BE49-F238E27FC236}">
                <a16:creationId xmlns:a16="http://schemas.microsoft.com/office/drawing/2014/main" id="{89DDF50F-3BD6-B55F-86CD-205491BF654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249554" y="4325526"/>
            <a:ext cx="998337" cy="998337"/>
          </a:xfrm>
          <a:prstGeom prst="rect">
            <a:avLst/>
          </a:prstGeom>
        </p:spPr>
      </p:pic>
      <p:sp>
        <p:nvSpPr>
          <p:cNvPr id="17" name="TextBox 16">
            <a:extLst>
              <a:ext uri="{FF2B5EF4-FFF2-40B4-BE49-F238E27FC236}">
                <a16:creationId xmlns:a16="http://schemas.microsoft.com/office/drawing/2014/main" id="{D8820C81-73A7-F33D-715E-B093EA8CE12A}"/>
              </a:ext>
            </a:extLst>
          </p:cNvPr>
          <p:cNvSpPr txBox="1"/>
          <p:nvPr/>
        </p:nvSpPr>
        <p:spPr>
          <a:xfrm>
            <a:off x="5096229" y="3685214"/>
            <a:ext cx="3152020" cy="800732"/>
          </a:xfrm>
          <a:prstGeom prst="rect">
            <a:avLst/>
          </a:prstGeom>
          <a:noFill/>
        </p:spPr>
        <p:txBody>
          <a:bodyPr wrap="square" lIns="0" tIns="0" rIns="0" bIns="0" rtlCol="0">
            <a:spAutoFit/>
          </a:bodyPr>
          <a:lstStyle/>
          <a:p>
            <a:pPr algn="just">
              <a:lnSpc>
                <a:spcPct val="110000"/>
              </a:lnSpc>
              <a:spcBef>
                <a:spcPts val="1000"/>
              </a:spcBef>
            </a:pPr>
            <a:r>
              <a:rPr lang="en-AU" sz="1200" b="1" dirty="0">
                <a:solidFill>
                  <a:schemeClr val="tx1"/>
                </a:solidFill>
                <a:latin typeface="National 2" panose="02000003000000000000" pitchFamily="50" charset="0"/>
                <a:ea typeface="National Book" panose="02000503000000020004" pitchFamily="2" charset="77"/>
                <a:cs typeface="Roboto"/>
              </a:rPr>
              <a:t>A diverse skillset, latest perspective and unique lived experience </a:t>
            </a:r>
            <a:r>
              <a:rPr lang="en-AU" sz="1200" dirty="0">
                <a:solidFill>
                  <a:schemeClr val="tx1"/>
                </a:solidFill>
                <a:latin typeface="National 2" panose="02000003000000000000" pitchFamily="50" charset="0"/>
                <a:ea typeface="National Book" panose="02000503000000020004" pitchFamily="2" charset="77"/>
                <a:cs typeface="Roboto"/>
              </a:rPr>
              <a:t>allows businesses to stay relevant to current societal trends and demands.</a:t>
            </a:r>
            <a:endParaRPr lang="en-NZ" sz="1200" dirty="0">
              <a:latin typeface="National 2" panose="02000003000000000000" pitchFamily="50" charset="0"/>
            </a:endParaRPr>
          </a:p>
        </p:txBody>
      </p:sp>
      <p:sp>
        <p:nvSpPr>
          <p:cNvPr id="18" name="TextBox 17">
            <a:extLst>
              <a:ext uri="{FF2B5EF4-FFF2-40B4-BE49-F238E27FC236}">
                <a16:creationId xmlns:a16="http://schemas.microsoft.com/office/drawing/2014/main" id="{9F53CFF9-6E6F-94C9-9317-14183BC2AB52}"/>
              </a:ext>
            </a:extLst>
          </p:cNvPr>
          <p:cNvSpPr txBox="1"/>
          <p:nvPr/>
        </p:nvSpPr>
        <p:spPr>
          <a:xfrm>
            <a:off x="8979177" y="3659778"/>
            <a:ext cx="2879629" cy="597599"/>
          </a:xfrm>
          <a:prstGeom prst="rect">
            <a:avLst/>
          </a:prstGeom>
          <a:noFill/>
        </p:spPr>
        <p:txBody>
          <a:bodyPr wrap="square" lIns="0" tIns="0" rIns="0" bIns="0" rtlCol="0" anchor="t">
            <a:spAutoFit/>
          </a:bodyPr>
          <a:lstStyle/>
          <a:p>
            <a:pPr>
              <a:lnSpc>
                <a:spcPct val="110000"/>
              </a:lnSpc>
              <a:spcBef>
                <a:spcPts val="1000"/>
              </a:spcBef>
            </a:pPr>
            <a:r>
              <a:rPr lang="en-NZ" sz="1200" b="1" dirty="0">
                <a:latin typeface="National 2"/>
              </a:rPr>
              <a:t>Address the skills shortage.</a:t>
            </a:r>
            <a:br>
              <a:rPr lang="en-NZ" sz="1200" b="1" dirty="0">
                <a:latin typeface="National 2"/>
              </a:rPr>
            </a:br>
            <a:r>
              <a:rPr lang="en-NZ" sz="1200" dirty="0">
                <a:latin typeface="National 2"/>
              </a:rPr>
              <a:t>Widen the talent pool – consider the talents and potential of a candidate.</a:t>
            </a:r>
            <a:endParaRPr lang="en-NZ" sz="1200" dirty="0">
              <a:latin typeface="National 2" panose="02000003000000000000" pitchFamily="50" charset="0"/>
            </a:endParaRPr>
          </a:p>
        </p:txBody>
      </p:sp>
      <p:sp>
        <p:nvSpPr>
          <p:cNvPr id="19" name="TextBox 18">
            <a:extLst>
              <a:ext uri="{FF2B5EF4-FFF2-40B4-BE49-F238E27FC236}">
                <a16:creationId xmlns:a16="http://schemas.microsoft.com/office/drawing/2014/main" id="{D52FBB9C-3666-30A0-3979-D3F1FD5F3BF2}"/>
              </a:ext>
            </a:extLst>
          </p:cNvPr>
          <p:cNvSpPr txBox="1"/>
          <p:nvPr/>
        </p:nvSpPr>
        <p:spPr>
          <a:xfrm>
            <a:off x="4911024" y="5431774"/>
            <a:ext cx="2172099" cy="1003865"/>
          </a:xfrm>
          <a:prstGeom prst="rect">
            <a:avLst/>
          </a:prstGeom>
          <a:noFill/>
        </p:spPr>
        <p:txBody>
          <a:bodyPr wrap="square" lIns="0" tIns="0" rIns="0" bIns="0" rtlCol="0">
            <a:spAutoFit/>
          </a:bodyPr>
          <a:lstStyle/>
          <a:p>
            <a:pPr>
              <a:lnSpc>
                <a:spcPct val="110000"/>
              </a:lnSpc>
              <a:spcBef>
                <a:spcPts val="1000"/>
              </a:spcBef>
            </a:pPr>
            <a:r>
              <a:rPr lang="en-AU" sz="1200" dirty="0">
                <a:solidFill>
                  <a:schemeClr val="tx1"/>
                </a:solidFill>
                <a:latin typeface="National 2" panose="02000003000000000000" pitchFamily="50" charset="0"/>
                <a:ea typeface="National Book" panose="02000503000000020004" pitchFamily="2" charset="77"/>
                <a:cs typeface="Roboto"/>
              </a:rPr>
              <a:t>Investing in </a:t>
            </a:r>
            <a:r>
              <a:rPr lang="en-AU" sz="1200" dirty="0" err="1">
                <a:latin typeface="National 2" panose="02000003000000000000" pitchFamily="50" charset="0"/>
                <a:ea typeface="National Book" panose="02000503000000020004" pitchFamily="2" charset="77"/>
                <a:cs typeface="Roboto"/>
              </a:rPr>
              <a:t>rangatahi</a:t>
            </a:r>
            <a:r>
              <a:rPr lang="en-AU" sz="1200" dirty="0">
                <a:solidFill>
                  <a:schemeClr val="tx1"/>
                </a:solidFill>
                <a:latin typeface="National 2" panose="02000003000000000000" pitchFamily="50" charset="0"/>
                <a:ea typeface="National Book" panose="02000503000000020004" pitchFamily="2" charset="77"/>
                <a:cs typeface="Roboto"/>
              </a:rPr>
              <a:t> will </a:t>
            </a:r>
            <a:r>
              <a:rPr lang="en-AU" sz="1200" dirty="0">
                <a:latin typeface="National 2" panose="02000003000000000000" pitchFamily="50" charset="0"/>
                <a:ea typeface="National Book" panose="02000503000000020004" pitchFamily="2" charset="77"/>
                <a:cs typeface="Roboto"/>
              </a:rPr>
              <a:t>allow businesses to</a:t>
            </a:r>
            <a:r>
              <a:rPr lang="en-AU" sz="1200" dirty="0">
                <a:solidFill>
                  <a:schemeClr val="tx1"/>
                </a:solidFill>
                <a:latin typeface="National 2" panose="02000003000000000000" pitchFamily="50" charset="0"/>
                <a:ea typeface="National Book" panose="02000503000000020004" pitchFamily="2" charset="77"/>
                <a:cs typeface="Roboto"/>
              </a:rPr>
              <a:t> </a:t>
            </a:r>
            <a:r>
              <a:rPr lang="en-AU" sz="1200" b="1" dirty="0">
                <a:solidFill>
                  <a:schemeClr val="tx1"/>
                </a:solidFill>
                <a:latin typeface="National 2" panose="02000003000000000000" pitchFamily="50" charset="0"/>
                <a:ea typeface="National Book" panose="02000503000000020004" pitchFamily="2" charset="77"/>
                <a:cs typeface="Roboto"/>
              </a:rPr>
              <a:t>retain great talent </a:t>
            </a:r>
            <a:r>
              <a:rPr lang="en-AU" sz="1200" dirty="0">
                <a:solidFill>
                  <a:schemeClr val="tx1"/>
                </a:solidFill>
                <a:latin typeface="National 2" panose="02000003000000000000" pitchFamily="50" charset="0"/>
                <a:ea typeface="National Book" panose="02000503000000020004" pitchFamily="2" charset="77"/>
                <a:cs typeface="Roboto"/>
              </a:rPr>
              <a:t>they have spent time attracting (</a:t>
            </a:r>
            <a:r>
              <a:rPr lang="en-AU" sz="1200" b="1" dirty="0">
                <a:solidFill>
                  <a:schemeClr val="tx1"/>
                </a:solidFill>
                <a:latin typeface="National 2" panose="02000003000000000000" pitchFamily="50" charset="0"/>
                <a:ea typeface="National Book" panose="02000503000000020004" pitchFamily="2" charset="77"/>
                <a:cs typeface="Roboto"/>
              </a:rPr>
              <a:t>reducing recruitment costs</a:t>
            </a:r>
            <a:r>
              <a:rPr lang="en-AU" sz="1200" dirty="0">
                <a:solidFill>
                  <a:schemeClr val="tx1"/>
                </a:solidFill>
                <a:latin typeface="National 2" panose="02000003000000000000" pitchFamily="50" charset="0"/>
                <a:ea typeface="National Book" panose="02000503000000020004" pitchFamily="2" charset="77"/>
                <a:cs typeface="Roboto"/>
              </a:rPr>
              <a:t>).</a:t>
            </a:r>
            <a:endParaRPr lang="en-NZ" sz="1200" dirty="0">
              <a:latin typeface="National 2" panose="02000003000000000000" pitchFamily="50" charset="0"/>
            </a:endParaRPr>
          </a:p>
        </p:txBody>
      </p:sp>
      <p:sp>
        <p:nvSpPr>
          <p:cNvPr id="20" name="TextBox 19">
            <a:extLst>
              <a:ext uri="{FF2B5EF4-FFF2-40B4-BE49-F238E27FC236}">
                <a16:creationId xmlns:a16="http://schemas.microsoft.com/office/drawing/2014/main" id="{FE6C5D5F-25C3-F8FF-5B02-CBBA1E0DDA8B}"/>
              </a:ext>
            </a:extLst>
          </p:cNvPr>
          <p:cNvSpPr txBox="1"/>
          <p:nvPr/>
        </p:nvSpPr>
        <p:spPr>
          <a:xfrm>
            <a:off x="7455034" y="5466668"/>
            <a:ext cx="2070521" cy="802014"/>
          </a:xfrm>
          <a:prstGeom prst="rect">
            <a:avLst/>
          </a:prstGeom>
          <a:noFill/>
        </p:spPr>
        <p:txBody>
          <a:bodyPr wrap="square" lIns="0" tIns="0" rIns="0" bIns="0" rtlCol="0">
            <a:spAutoFit/>
          </a:bodyPr>
          <a:lstStyle/>
          <a:p>
            <a:pPr>
              <a:lnSpc>
                <a:spcPct val="110000"/>
              </a:lnSpc>
              <a:spcBef>
                <a:spcPts val="1000"/>
              </a:spcBef>
            </a:pPr>
            <a:r>
              <a:rPr lang="en-AU" sz="1200" b="1" dirty="0">
                <a:latin typeface="National 2" panose="02000003000000000000" pitchFamily="50" charset="0"/>
                <a:ea typeface="National Book" panose="02000503000000020004" pitchFamily="2" charset="77"/>
                <a:cs typeface="Roboto"/>
              </a:rPr>
              <a:t>L</a:t>
            </a:r>
            <a:r>
              <a:rPr lang="en-AU" sz="1200" b="1" dirty="0">
                <a:solidFill>
                  <a:schemeClr val="tx1"/>
                </a:solidFill>
                <a:latin typeface="National 2" panose="02000003000000000000" pitchFamily="50" charset="0"/>
                <a:ea typeface="National Book" panose="02000503000000020004" pitchFamily="2" charset="77"/>
                <a:cs typeface="Roboto"/>
              </a:rPr>
              <a:t>oyal and adaptable groups of young people </a:t>
            </a:r>
            <a:r>
              <a:rPr lang="en-AU" sz="1200" dirty="0">
                <a:solidFill>
                  <a:schemeClr val="tx1"/>
                </a:solidFill>
                <a:latin typeface="National 2" panose="02000003000000000000" pitchFamily="50" charset="0"/>
                <a:ea typeface="National Book" panose="02000503000000020004" pitchFamily="2" charset="77"/>
                <a:cs typeface="Roboto"/>
              </a:rPr>
              <a:t>are keen to do their best and get their foot in the door to careers. </a:t>
            </a:r>
            <a:endParaRPr lang="en-NZ" sz="1200" dirty="0">
              <a:latin typeface="National 2" panose="02000003000000000000" pitchFamily="50" charset="0"/>
            </a:endParaRPr>
          </a:p>
        </p:txBody>
      </p:sp>
      <p:sp>
        <p:nvSpPr>
          <p:cNvPr id="21" name="TextBox 20">
            <a:extLst>
              <a:ext uri="{FF2B5EF4-FFF2-40B4-BE49-F238E27FC236}">
                <a16:creationId xmlns:a16="http://schemas.microsoft.com/office/drawing/2014/main" id="{E206472E-71D1-5C04-3000-F48D88C8D778}"/>
              </a:ext>
            </a:extLst>
          </p:cNvPr>
          <p:cNvSpPr txBox="1"/>
          <p:nvPr/>
        </p:nvSpPr>
        <p:spPr>
          <a:xfrm>
            <a:off x="9978112" y="5431774"/>
            <a:ext cx="1844072" cy="1284711"/>
          </a:xfrm>
          <a:prstGeom prst="rect">
            <a:avLst/>
          </a:prstGeom>
          <a:noFill/>
        </p:spPr>
        <p:txBody>
          <a:bodyPr wrap="square" lIns="0" tIns="0" rIns="0" bIns="0" rtlCol="0">
            <a:spAutoFit/>
          </a:bodyPr>
          <a:lstStyle/>
          <a:p>
            <a:pPr>
              <a:lnSpc>
                <a:spcPct val="110000"/>
              </a:lnSpc>
              <a:spcBef>
                <a:spcPts val="1000"/>
              </a:spcBef>
            </a:pPr>
            <a:r>
              <a:rPr lang="en-AU" sz="1200" b="0" dirty="0">
                <a:solidFill>
                  <a:schemeClr val="tx1"/>
                </a:solidFill>
                <a:latin typeface="National 2" panose="02000003000000000000" pitchFamily="50" charset="0"/>
                <a:ea typeface="National Book" panose="02000503000000020004" pitchFamily="2" charset="77"/>
                <a:cs typeface="Roboto"/>
              </a:rPr>
              <a:t>Nurturing diverse employees will</a:t>
            </a:r>
            <a:r>
              <a:rPr lang="en-AU" sz="1200" b="1" dirty="0">
                <a:solidFill>
                  <a:schemeClr val="tx1"/>
                </a:solidFill>
                <a:latin typeface="National 2" panose="02000003000000000000" pitchFamily="50" charset="0"/>
                <a:ea typeface="National Book" panose="02000503000000020004" pitchFamily="2" charset="77"/>
                <a:cs typeface="Roboto"/>
              </a:rPr>
              <a:t> improve engagement, productivity and innovation in business</a:t>
            </a:r>
            <a:r>
              <a:rPr lang="en-AU" sz="1200" b="1" dirty="0">
                <a:latin typeface="National 2" panose="02000003000000000000" pitchFamily="50" charset="0"/>
                <a:ea typeface="National Book" panose="02000503000000020004" pitchFamily="2" charset="77"/>
                <a:cs typeface="Roboto"/>
              </a:rPr>
              <a:t>es</a:t>
            </a:r>
            <a:endParaRPr lang="en-AU" sz="1200" b="1" dirty="0">
              <a:solidFill>
                <a:schemeClr val="tx1"/>
              </a:solidFill>
              <a:latin typeface="National 2" panose="02000003000000000000" pitchFamily="50" charset="0"/>
              <a:ea typeface="National Book" panose="02000503000000020004" pitchFamily="2" charset="77"/>
              <a:cs typeface="Roboto" panose="02000000000000000000" pitchFamily="2" charset="0"/>
            </a:endParaRPr>
          </a:p>
          <a:p>
            <a:pPr>
              <a:lnSpc>
                <a:spcPct val="110000"/>
              </a:lnSpc>
              <a:spcBef>
                <a:spcPts val="1000"/>
              </a:spcBef>
            </a:pPr>
            <a:endParaRPr lang="en-NZ" sz="900" dirty="0"/>
          </a:p>
        </p:txBody>
      </p:sp>
      <p:sp>
        <p:nvSpPr>
          <p:cNvPr id="6" name="TextBox 5">
            <a:extLst>
              <a:ext uri="{FF2B5EF4-FFF2-40B4-BE49-F238E27FC236}">
                <a16:creationId xmlns:a16="http://schemas.microsoft.com/office/drawing/2014/main" id="{848CC98A-3ACF-2A8E-6842-4E99266E7036}"/>
              </a:ext>
            </a:extLst>
          </p:cNvPr>
          <p:cNvSpPr txBox="1"/>
          <p:nvPr/>
        </p:nvSpPr>
        <p:spPr>
          <a:xfrm>
            <a:off x="400387" y="2525913"/>
            <a:ext cx="1010167" cy="461665"/>
          </a:xfrm>
          <a:prstGeom prst="rect">
            <a:avLst/>
          </a:prstGeom>
          <a:noFill/>
        </p:spPr>
        <p:txBody>
          <a:bodyPr wrap="square">
            <a:spAutoFit/>
          </a:bodyPr>
          <a:lstStyle/>
          <a:p>
            <a:r>
              <a:rPr lang="mi-NZ" sz="2400" b="1" dirty="0">
                <a:solidFill>
                  <a:srgbClr val="00A6A7"/>
                </a:solidFill>
                <a:latin typeface="National 2" panose="02000003000000000000" pitchFamily="50" charset="0"/>
                <a:ea typeface="+mj-ea"/>
                <a:cs typeface="+mj-cs"/>
              </a:rPr>
              <a:t>W</a:t>
            </a:r>
            <a:r>
              <a:rPr lang="en-NZ" sz="2400" b="1" dirty="0" err="1">
                <a:solidFill>
                  <a:srgbClr val="00A6A7"/>
                </a:solidFill>
                <a:latin typeface="National 2" panose="02000003000000000000" pitchFamily="50" charset="0"/>
                <a:ea typeface="+mj-ea"/>
                <a:cs typeface="+mj-cs"/>
              </a:rPr>
              <a:t>hy</a:t>
            </a:r>
            <a:endParaRPr lang="en-NZ" sz="2400" b="1" dirty="0">
              <a:solidFill>
                <a:srgbClr val="00A6A7"/>
              </a:solidFill>
              <a:latin typeface="National 2" panose="02000003000000000000" pitchFamily="50" charset="0"/>
              <a:ea typeface="+mj-ea"/>
              <a:cs typeface="+mj-cs"/>
            </a:endParaRPr>
          </a:p>
        </p:txBody>
      </p:sp>
      <p:sp>
        <p:nvSpPr>
          <p:cNvPr id="23" name="TextBox 22">
            <a:extLst>
              <a:ext uri="{FF2B5EF4-FFF2-40B4-BE49-F238E27FC236}">
                <a16:creationId xmlns:a16="http://schemas.microsoft.com/office/drawing/2014/main" id="{C77D14FD-E358-5852-032C-11AD143FD602}"/>
              </a:ext>
            </a:extLst>
          </p:cNvPr>
          <p:cNvSpPr txBox="1"/>
          <p:nvPr/>
        </p:nvSpPr>
        <p:spPr>
          <a:xfrm>
            <a:off x="7238217" y="2287385"/>
            <a:ext cx="6094602" cy="461665"/>
          </a:xfrm>
          <a:prstGeom prst="rect">
            <a:avLst/>
          </a:prstGeom>
          <a:noFill/>
        </p:spPr>
        <p:txBody>
          <a:bodyPr wrap="square">
            <a:spAutoFit/>
          </a:bodyPr>
          <a:lstStyle/>
          <a:p>
            <a:r>
              <a:rPr lang="mi-NZ" sz="2400" b="1" dirty="0" err="1">
                <a:solidFill>
                  <a:srgbClr val="00A6A7"/>
                </a:solidFill>
                <a:latin typeface="National 2" panose="02000003000000000000" pitchFamily="50" charset="0"/>
                <a:ea typeface="+mj-ea"/>
                <a:cs typeface="+mj-cs"/>
              </a:rPr>
              <a:t>Advantages</a:t>
            </a:r>
            <a:r>
              <a:rPr lang="mi-NZ" b="1" dirty="0">
                <a:solidFill>
                  <a:srgbClr val="1B324F"/>
                </a:solidFill>
                <a:latin typeface="National 2" panose="02000003000000000000" pitchFamily="50" charset="0"/>
                <a:ea typeface="+mj-ea"/>
                <a:cs typeface="+mj-cs"/>
              </a:rPr>
              <a:t> </a:t>
            </a:r>
            <a:endParaRPr lang="en-NZ" sz="1800" b="1" dirty="0">
              <a:solidFill>
                <a:srgbClr val="1B324F"/>
              </a:solidFill>
              <a:latin typeface="National 2" panose="02000003000000000000" pitchFamily="50" charset="0"/>
              <a:ea typeface="+mj-ea"/>
              <a:cs typeface="+mj-cs"/>
            </a:endParaRPr>
          </a:p>
        </p:txBody>
      </p:sp>
    </p:spTree>
    <p:extLst>
      <p:ext uri="{BB962C8B-B14F-4D97-AF65-F5344CB8AC3E}">
        <p14:creationId xmlns:p14="http://schemas.microsoft.com/office/powerpoint/2010/main" val="248857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81B36A-243B-4797-8427-C4F322541462}"/>
              </a:ext>
            </a:extLst>
          </p:cNvPr>
          <p:cNvSpPr>
            <a:spLocks noGrp="1"/>
          </p:cNvSpPr>
          <p:nvPr>
            <p:ph type="ctrTitle"/>
          </p:nvPr>
        </p:nvSpPr>
        <p:spPr/>
        <p:txBody>
          <a:bodyPr/>
          <a:lstStyle/>
          <a:p>
            <a:r>
              <a:rPr lang="en-US" dirty="0" err="1"/>
              <a:t>Ngā</a:t>
            </a:r>
            <a:r>
              <a:rPr lang="en-US" dirty="0"/>
              <a:t> mihi</a:t>
            </a:r>
            <a:endParaRPr lang="en-NZ" b="0" dirty="0">
              <a:latin typeface="+mn-lt"/>
            </a:endParaRPr>
          </a:p>
        </p:txBody>
      </p:sp>
      <p:pic>
        <p:nvPicPr>
          <p:cNvPr id="5" name="Picture 4">
            <a:extLst>
              <a:ext uri="{FF2B5EF4-FFF2-40B4-BE49-F238E27FC236}">
                <a16:creationId xmlns:a16="http://schemas.microsoft.com/office/drawing/2014/main" id="{A8A6025D-4444-40CF-904D-068B134F6E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784764" y="3856224"/>
            <a:ext cx="2622469" cy="843704"/>
          </a:xfrm>
          <a:prstGeom prst="rect">
            <a:avLst/>
          </a:prstGeom>
        </p:spPr>
      </p:pic>
    </p:spTree>
    <p:extLst>
      <p:ext uri="{BB962C8B-B14F-4D97-AF65-F5344CB8AC3E}">
        <p14:creationId xmlns:p14="http://schemas.microsoft.com/office/powerpoint/2010/main" val="241033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A71C8F5-B0A1-EF5C-B473-4E64D0AFE014}"/>
              </a:ext>
            </a:extLst>
          </p:cNvPr>
          <p:cNvPicPr>
            <a:picLocks noChangeAspect="1"/>
          </p:cNvPicPr>
          <p:nvPr/>
        </p:nvPicPr>
        <p:blipFill rotWithShape="1">
          <a:blip r:embed="rId2">
            <a:extLst>
              <a:ext uri="{28A0092B-C50C-407E-A947-70E740481C1C}">
                <a14:useLocalDpi xmlns:a14="http://schemas.microsoft.com/office/drawing/2010/main" val="0"/>
              </a:ext>
            </a:extLst>
          </a:blip>
          <a:srcRect b="1751"/>
          <a:stretch/>
        </p:blipFill>
        <p:spPr>
          <a:xfrm>
            <a:off x="2724709" y="1338278"/>
            <a:ext cx="6731262" cy="4673329"/>
          </a:xfrm>
          <a:prstGeom prst="rect">
            <a:avLst/>
          </a:prstGeom>
        </p:spPr>
      </p:pic>
      <p:grpSp>
        <p:nvGrpSpPr>
          <p:cNvPr id="4" name="Group 3">
            <a:extLst>
              <a:ext uri="{FF2B5EF4-FFF2-40B4-BE49-F238E27FC236}">
                <a16:creationId xmlns:a16="http://schemas.microsoft.com/office/drawing/2014/main" id="{01FF2373-6262-9FBE-19DE-FAB99284CD1E}"/>
              </a:ext>
            </a:extLst>
          </p:cNvPr>
          <p:cNvGrpSpPr/>
          <p:nvPr/>
        </p:nvGrpSpPr>
        <p:grpSpPr>
          <a:xfrm>
            <a:off x="8529783" y="331099"/>
            <a:ext cx="2323595" cy="1493388"/>
            <a:chOff x="9327393" y="444630"/>
            <a:chExt cx="2323595" cy="1493388"/>
          </a:xfrm>
        </p:grpSpPr>
        <p:sp>
          <p:nvSpPr>
            <p:cNvPr id="35" name="Thought Bubble: Cloud 34">
              <a:extLst>
                <a:ext uri="{FF2B5EF4-FFF2-40B4-BE49-F238E27FC236}">
                  <a16:creationId xmlns:a16="http://schemas.microsoft.com/office/drawing/2014/main" id="{2194112D-6209-4C7B-D755-7CEDDC159CD0}"/>
                </a:ext>
              </a:extLst>
            </p:cNvPr>
            <p:cNvSpPr/>
            <p:nvPr/>
          </p:nvSpPr>
          <p:spPr>
            <a:xfrm>
              <a:off x="9327393" y="444630"/>
              <a:ext cx="2323595" cy="1473067"/>
            </a:xfrm>
            <a:prstGeom prst="cloudCallout">
              <a:avLst/>
            </a:prstGeom>
            <a:solidFill>
              <a:srgbClr val="00A6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TextBox 15">
              <a:extLst>
                <a:ext uri="{FF2B5EF4-FFF2-40B4-BE49-F238E27FC236}">
                  <a16:creationId xmlns:a16="http://schemas.microsoft.com/office/drawing/2014/main" id="{251307BA-2907-24AF-6120-8C190589883D}"/>
                </a:ext>
              </a:extLst>
            </p:cNvPr>
            <p:cNvSpPr txBox="1"/>
            <p:nvPr/>
          </p:nvSpPr>
          <p:spPr>
            <a:xfrm>
              <a:off x="9654868" y="703385"/>
              <a:ext cx="1890852" cy="1234633"/>
            </a:xfrm>
            <a:prstGeom prst="rect">
              <a:avLst/>
            </a:prstGeom>
            <a:noFill/>
          </p:spPr>
          <p:txBody>
            <a:bodyPr wrap="square" lIns="0" tIns="0" rIns="0" bIns="0" rtlCol="0" anchor="t">
              <a:spAutoFit/>
            </a:bodyPr>
            <a:lstStyle/>
            <a:p>
              <a:pPr defTabSz="1472956">
                <a:lnSpc>
                  <a:spcPct val="110000"/>
                </a:lnSpc>
                <a:spcBef>
                  <a:spcPts val="1000"/>
                </a:spcBef>
              </a:pPr>
              <a:r>
                <a:rPr lang="en-US" sz="1100" dirty="0">
                  <a:solidFill>
                    <a:schemeClr val="bg1"/>
                  </a:solidFill>
                  <a:latin typeface="National 2" panose="02000003000000000000" pitchFamily="2" charset="77"/>
                  <a:ea typeface="National Book" panose="02000503000000020004" pitchFamily="2" charset="77"/>
                  <a:cs typeface="Roboto"/>
                </a:rPr>
                <a:t>This might look like welcoming whānau into the interview process and, making whānau feel welcome when visiting the workplace. </a:t>
              </a:r>
              <a:endParaRPr lang="en-US" sz="1100" dirty="0">
                <a:solidFill>
                  <a:schemeClr val="bg1"/>
                </a:solidFill>
                <a:latin typeface="National 2" panose="02000003000000000000" pitchFamily="2" charset="77"/>
                <a:ea typeface="National Book" panose="02000503000000020004" pitchFamily="2" charset="77"/>
                <a:cs typeface="Roboto" panose="02000000000000000000" pitchFamily="2" charset="0"/>
              </a:endParaRPr>
            </a:p>
            <a:p>
              <a:pPr defTabSz="1472956">
                <a:lnSpc>
                  <a:spcPct val="110000"/>
                </a:lnSpc>
                <a:spcBef>
                  <a:spcPts val="1000"/>
                </a:spcBef>
              </a:pPr>
              <a:endParaRPr lang="en-US" sz="1100" dirty="0">
                <a:solidFill>
                  <a:schemeClr val="bg1"/>
                </a:solidFill>
                <a:latin typeface="National 2" panose="02000003000000000000" pitchFamily="2" charset="77"/>
              </a:endParaRPr>
            </a:p>
          </p:txBody>
        </p:sp>
      </p:grpSp>
      <p:grpSp>
        <p:nvGrpSpPr>
          <p:cNvPr id="40" name="Group 39">
            <a:extLst>
              <a:ext uri="{FF2B5EF4-FFF2-40B4-BE49-F238E27FC236}">
                <a16:creationId xmlns:a16="http://schemas.microsoft.com/office/drawing/2014/main" id="{EC118594-7D83-4524-D7B9-6DBBCDD80A00}"/>
              </a:ext>
            </a:extLst>
          </p:cNvPr>
          <p:cNvGrpSpPr/>
          <p:nvPr/>
        </p:nvGrpSpPr>
        <p:grpSpPr>
          <a:xfrm>
            <a:off x="9182631" y="2468417"/>
            <a:ext cx="1973349" cy="1447190"/>
            <a:chOff x="9653762" y="4887707"/>
            <a:chExt cx="1973349" cy="1447190"/>
          </a:xfrm>
        </p:grpSpPr>
        <p:sp>
          <p:nvSpPr>
            <p:cNvPr id="33" name="Thought Bubble: Cloud 32">
              <a:extLst>
                <a:ext uri="{FF2B5EF4-FFF2-40B4-BE49-F238E27FC236}">
                  <a16:creationId xmlns:a16="http://schemas.microsoft.com/office/drawing/2014/main" id="{D6B22361-01F5-067D-15BD-167517F81E81}"/>
                </a:ext>
              </a:extLst>
            </p:cNvPr>
            <p:cNvSpPr/>
            <p:nvPr/>
          </p:nvSpPr>
          <p:spPr>
            <a:xfrm>
              <a:off x="9653762" y="4887707"/>
              <a:ext cx="1973349" cy="1328020"/>
            </a:xfrm>
            <a:prstGeom prst="cloudCallout">
              <a:avLst/>
            </a:prstGeom>
            <a:solidFill>
              <a:srgbClr val="00A6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bg1"/>
                </a:solidFill>
              </a:endParaRPr>
            </a:p>
          </p:txBody>
        </p:sp>
        <p:sp>
          <p:nvSpPr>
            <p:cNvPr id="17" name="TextBox 16">
              <a:extLst>
                <a:ext uri="{FF2B5EF4-FFF2-40B4-BE49-F238E27FC236}">
                  <a16:creationId xmlns:a16="http://schemas.microsoft.com/office/drawing/2014/main" id="{60F9C6D0-C5EC-E3AF-FAD5-750CFE8AA45D}"/>
                </a:ext>
              </a:extLst>
            </p:cNvPr>
            <p:cNvSpPr txBox="1"/>
            <p:nvPr/>
          </p:nvSpPr>
          <p:spPr>
            <a:xfrm>
              <a:off x="9985885" y="5100264"/>
              <a:ext cx="1488611" cy="1234633"/>
            </a:xfrm>
            <a:prstGeom prst="rect">
              <a:avLst/>
            </a:prstGeom>
            <a:noFill/>
          </p:spPr>
          <p:txBody>
            <a:bodyPr wrap="square" lIns="0" tIns="0" rIns="0" bIns="0" rtlCol="0">
              <a:spAutoFit/>
            </a:bodyPr>
            <a:lstStyle/>
            <a:p>
              <a:pPr defTabSz="1472956">
                <a:lnSpc>
                  <a:spcPct val="110000"/>
                </a:lnSpc>
                <a:spcBef>
                  <a:spcPts val="1000"/>
                </a:spcBef>
              </a:pPr>
              <a:r>
                <a:rPr lang="en-AU" sz="1100" dirty="0">
                  <a:solidFill>
                    <a:schemeClr val="bg1"/>
                  </a:solidFill>
                  <a:latin typeface="National 2" panose="02000003000000000000" pitchFamily="2" charset="77"/>
                  <a:ea typeface="National Book" panose="02000503000000020004" pitchFamily="2" charset="77"/>
                  <a:cs typeface="Roboto" panose="02000000000000000000" pitchFamily="2" charset="0"/>
                </a:rPr>
                <a:t>Transparent, proactive and regular communication about their development and career pathways. </a:t>
              </a:r>
            </a:p>
            <a:p>
              <a:pPr defTabSz="1472956">
                <a:lnSpc>
                  <a:spcPct val="110000"/>
                </a:lnSpc>
                <a:spcBef>
                  <a:spcPts val="1000"/>
                </a:spcBef>
              </a:pPr>
              <a:endParaRPr lang="en-US" sz="1100" dirty="0">
                <a:solidFill>
                  <a:srgbClr val="000000"/>
                </a:solidFill>
                <a:latin typeface="National 2" panose="02000003000000000000" pitchFamily="2" charset="77"/>
              </a:endParaRPr>
            </a:p>
          </p:txBody>
        </p:sp>
      </p:grpSp>
      <p:grpSp>
        <p:nvGrpSpPr>
          <p:cNvPr id="2" name="Group 1">
            <a:extLst>
              <a:ext uri="{FF2B5EF4-FFF2-40B4-BE49-F238E27FC236}">
                <a16:creationId xmlns:a16="http://schemas.microsoft.com/office/drawing/2014/main" id="{3B8C69A1-E76F-46DB-7BD6-6BC807152377}"/>
              </a:ext>
            </a:extLst>
          </p:cNvPr>
          <p:cNvGrpSpPr/>
          <p:nvPr/>
        </p:nvGrpSpPr>
        <p:grpSpPr>
          <a:xfrm>
            <a:off x="531728" y="3540120"/>
            <a:ext cx="2510958" cy="1675526"/>
            <a:chOff x="-120713" y="4887707"/>
            <a:chExt cx="2510958" cy="1675526"/>
          </a:xfrm>
        </p:grpSpPr>
        <p:sp>
          <p:nvSpPr>
            <p:cNvPr id="36" name="Thought Bubble: Cloud 35">
              <a:extLst>
                <a:ext uri="{FF2B5EF4-FFF2-40B4-BE49-F238E27FC236}">
                  <a16:creationId xmlns:a16="http://schemas.microsoft.com/office/drawing/2014/main" id="{3D5891AC-A1EC-7C33-26BC-67B8AED32135}"/>
                </a:ext>
              </a:extLst>
            </p:cNvPr>
            <p:cNvSpPr/>
            <p:nvPr/>
          </p:nvSpPr>
          <p:spPr>
            <a:xfrm>
              <a:off x="-12083" y="4887707"/>
              <a:ext cx="2402328" cy="1675526"/>
            </a:xfrm>
            <a:prstGeom prst="cloudCallout">
              <a:avLst/>
            </a:prstGeom>
            <a:solidFill>
              <a:srgbClr val="00A6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TextBox 17">
              <a:extLst>
                <a:ext uri="{FF2B5EF4-FFF2-40B4-BE49-F238E27FC236}">
                  <a16:creationId xmlns:a16="http://schemas.microsoft.com/office/drawing/2014/main" id="{0DB4F4CF-DF2B-C653-E461-3474E4BA495E}"/>
                </a:ext>
              </a:extLst>
            </p:cNvPr>
            <p:cNvSpPr txBox="1"/>
            <p:nvPr/>
          </p:nvSpPr>
          <p:spPr>
            <a:xfrm>
              <a:off x="-120713" y="5100313"/>
              <a:ext cx="2334729" cy="1184940"/>
            </a:xfrm>
            <a:prstGeom prst="rect">
              <a:avLst/>
            </a:prstGeom>
            <a:noFill/>
          </p:spPr>
          <p:txBody>
            <a:bodyPr wrap="square" lIns="0" tIns="0" rIns="0" bIns="0" rtlCol="0">
              <a:spAutoFit/>
            </a:bodyPr>
            <a:lstStyle/>
            <a:p>
              <a:pPr marL="457566" defTabSz="1472956">
                <a:spcBef>
                  <a:spcPts val="300"/>
                </a:spcBef>
              </a:pPr>
              <a:r>
                <a:rPr lang="en-AU" sz="1100" dirty="0">
                  <a:solidFill>
                    <a:schemeClr val="bg1"/>
                  </a:solidFill>
                  <a:latin typeface="National 2" panose="02000003000000000000" pitchFamily="2" charset="77"/>
                  <a:ea typeface="National Book" panose="02000503000000020004" pitchFamily="2" charset="77"/>
                  <a:cs typeface="Roboto" panose="02000000000000000000" pitchFamily="2" charset="0"/>
                </a:rPr>
                <a:t>More than ever, younger generations (such as Gen Z) expect their workplace to be diverse, inclusive and welcoming of young peoples’ whole selves, including their culture.</a:t>
              </a:r>
            </a:p>
          </p:txBody>
        </p:sp>
      </p:grpSp>
      <p:grpSp>
        <p:nvGrpSpPr>
          <p:cNvPr id="32" name="Group 31">
            <a:extLst>
              <a:ext uri="{FF2B5EF4-FFF2-40B4-BE49-F238E27FC236}">
                <a16:creationId xmlns:a16="http://schemas.microsoft.com/office/drawing/2014/main" id="{4DB30353-85C4-29E1-A2B4-7445E410B55E}"/>
              </a:ext>
            </a:extLst>
          </p:cNvPr>
          <p:cNvGrpSpPr/>
          <p:nvPr/>
        </p:nvGrpSpPr>
        <p:grpSpPr>
          <a:xfrm>
            <a:off x="1350440" y="759846"/>
            <a:ext cx="2245355" cy="1378230"/>
            <a:chOff x="6215220" y="130934"/>
            <a:chExt cx="2132180" cy="1239521"/>
          </a:xfrm>
        </p:grpSpPr>
        <p:sp>
          <p:nvSpPr>
            <p:cNvPr id="28" name="Thought Bubble: Cloud 27">
              <a:extLst>
                <a:ext uri="{FF2B5EF4-FFF2-40B4-BE49-F238E27FC236}">
                  <a16:creationId xmlns:a16="http://schemas.microsoft.com/office/drawing/2014/main" id="{AE84FF8A-D083-BD64-273E-D19BDC727BB8}"/>
                </a:ext>
              </a:extLst>
            </p:cNvPr>
            <p:cNvSpPr/>
            <p:nvPr/>
          </p:nvSpPr>
          <p:spPr>
            <a:xfrm>
              <a:off x="6445207" y="130934"/>
              <a:ext cx="1799652" cy="1239521"/>
            </a:xfrm>
            <a:prstGeom prst="cloudCallout">
              <a:avLst/>
            </a:prstGeom>
            <a:solidFill>
              <a:srgbClr val="00A6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TextBox 18">
              <a:extLst>
                <a:ext uri="{FF2B5EF4-FFF2-40B4-BE49-F238E27FC236}">
                  <a16:creationId xmlns:a16="http://schemas.microsoft.com/office/drawing/2014/main" id="{D38EA3E0-DB20-D4C2-6630-90111EB2BA83}"/>
                </a:ext>
              </a:extLst>
            </p:cNvPr>
            <p:cNvSpPr txBox="1"/>
            <p:nvPr/>
          </p:nvSpPr>
          <p:spPr>
            <a:xfrm>
              <a:off x="6215220" y="416882"/>
              <a:ext cx="2132180" cy="677108"/>
            </a:xfrm>
            <a:prstGeom prst="rect">
              <a:avLst/>
            </a:prstGeom>
            <a:noFill/>
          </p:spPr>
          <p:txBody>
            <a:bodyPr wrap="square" lIns="0" tIns="0" rIns="0" bIns="0" rtlCol="0" anchor="t">
              <a:spAutoFit/>
            </a:bodyPr>
            <a:lstStyle/>
            <a:p>
              <a:pPr marL="457200" defTabSz="1472956">
                <a:spcBef>
                  <a:spcPts val="300"/>
                </a:spcBef>
              </a:pPr>
              <a:r>
                <a:rPr lang="en-AU" sz="1100" dirty="0">
                  <a:solidFill>
                    <a:schemeClr val="bg1"/>
                  </a:solidFill>
                  <a:latin typeface="National 2" panose="02000003000000000000" pitchFamily="2" charset="77"/>
                  <a:ea typeface="National Book" panose="02000503000000020004" pitchFamily="2" charset="77"/>
                  <a:cs typeface="Roboto"/>
                </a:rPr>
                <a:t>Representation matters especially at leadership levels – “if can see it, I can be it.”</a:t>
              </a:r>
              <a:endParaRPr lang="en-AU" sz="1100" dirty="0">
                <a:solidFill>
                  <a:schemeClr val="bg1"/>
                </a:solidFill>
                <a:latin typeface="National 2" panose="02000003000000000000" pitchFamily="2" charset="77"/>
                <a:cs typeface="Roboto"/>
              </a:endParaRPr>
            </a:p>
          </p:txBody>
        </p:sp>
      </p:grpSp>
      <p:grpSp>
        <p:nvGrpSpPr>
          <p:cNvPr id="30" name="Group 29">
            <a:extLst>
              <a:ext uri="{FF2B5EF4-FFF2-40B4-BE49-F238E27FC236}">
                <a16:creationId xmlns:a16="http://schemas.microsoft.com/office/drawing/2014/main" id="{52181161-B006-373C-F6F9-43A1F9845B8E}"/>
              </a:ext>
            </a:extLst>
          </p:cNvPr>
          <p:cNvGrpSpPr/>
          <p:nvPr/>
        </p:nvGrpSpPr>
        <p:grpSpPr>
          <a:xfrm>
            <a:off x="-150025" y="2305069"/>
            <a:ext cx="2283983" cy="1420838"/>
            <a:chOff x="313202" y="799045"/>
            <a:chExt cx="2283983" cy="1420838"/>
          </a:xfrm>
        </p:grpSpPr>
        <p:sp>
          <p:nvSpPr>
            <p:cNvPr id="25" name="Thought Bubble: Cloud 24">
              <a:extLst>
                <a:ext uri="{FF2B5EF4-FFF2-40B4-BE49-F238E27FC236}">
                  <a16:creationId xmlns:a16="http://schemas.microsoft.com/office/drawing/2014/main" id="{58134E35-A1F2-AC56-451E-3D54EBAED4AA}"/>
                </a:ext>
              </a:extLst>
            </p:cNvPr>
            <p:cNvSpPr/>
            <p:nvPr/>
          </p:nvSpPr>
          <p:spPr>
            <a:xfrm>
              <a:off x="533870" y="799045"/>
              <a:ext cx="2063315" cy="1420838"/>
            </a:xfrm>
            <a:prstGeom prst="cloudCallout">
              <a:avLst/>
            </a:prstGeom>
            <a:solidFill>
              <a:srgbClr val="00A6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TextBox 19">
              <a:extLst>
                <a:ext uri="{FF2B5EF4-FFF2-40B4-BE49-F238E27FC236}">
                  <a16:creationId xmlns:a16="http://schemas.microsoft.com/office/drawing/2014/main" id="{2781F1F5-2510-3433-7813-132B1339AB37}"/>
                </a:ext>
              </a:extLst>
            </p:cNvPr>
            <p:cNvSpPr txBox="1"/>
            <p:nvPr/>
          </p:nvSpPr>
          <p:spPr>
            <a:xfrm>
              <a:off x="313202" y="1086271"/>
              <a:ext cx="2077043" cy="846386"/>
            </a:xfrm>
            <a:prstGeom prst="rect">
              <a:avLst/>
            </a:prstGeom>
            <a:noFill/>
          </p:spPr>
          <p:txBody>
            <a:bodyPr wrap="square" lIns="0" tIns="0" rIns="0" bIns="0" rtlCol="0" anchor="t">
              <a:spAutoFit/>
            </a:bodyPr>
            <a:lstStyle/>
            <a:p>
              <a:pPr marL="457200" defTabSz="1472956">
                <a:spcBef>
                  <a:spcPts val="300"/>
                </a:spcBef>
              </a:pPr>
              <a:r>
                <a:rPr lang="en-AU" sz="1100" dirty="0">
                  <a:solidFill>
                    <a:schemeClr val="bg1"/>
                  </a:solidFill>
                  <a:latin typeface="National 2" panose="02000003000000000000" pitchFamily="2" charset="77"/>
                  <a:ea typeface="National Book" panose="02000503000000020004" pitchFamily="2" charset="77"/>
                  <a:cs typeface="Roboto"/>
                </a:rPr>
                <a:t>Manaaki can be as simple as sharing kai together and taking the time to get to know them and their unique perspectives. </a:t>
              </a:r>
              <a:endParaRPr lang="en-US" sz="1100" dirty="0">
                <a:solidFill>
                  <a:schemeClr val="bg1"/>
                </a:solidFill>
                <a:latin typeface="National 2" panose="02000003000000000000" pitchFamily="2" charset="77"/>
                <a:cs typeface="Arial"/>
              </a:endParaRPr>
            </a:p>
          </p:txBody>
        </p:sp>
      </p:grpSp>
      <p:grpSp>
        <p:nvGrpSpPr>
          <p:cNvPr id="29" name="Group 28">
            <a:extLst>
              <a:ext uri="{FF2B5EF4-FFF2-40B4-BE49-F238E27FC236}">
                <a16:creationId xmlns:a16="http://schemas.microsoft.com/office/drawing/2014/main" id="{591DD21E-EA4C-4668-7B03-542374A1F1C8}"/>
              </a:ext>
            </a:extLst>
          </p:cNvPr>
          <p:cNvGrpSpPr/>
          <p:nvPr/>
        </p:nvGrpSpPr>
        <p:grpSpPr>
          <a:xfrm>
            <a:off x="8442758" y="5432976"/>
            <a:ext cx="1863217" cy="1184939"/>
            <a:chOff x="0" y="2697399"/>
            <a:chExt cx="1863217" cy="1184939"/>
          </a:xfrm>
        </p:grpSpPr>
        <p:sp>
          <p:nvSpPr>
            <p:cNvPr id="26" name="Thought Bubble: Cloud 25">
              <a:extLst>
                <a:ext uri="{FF2B5EF4-FFF2-40B4-BE49-F238E27FC236}">
                  <a16:creationId xmlns:a16="http://schemas.microsoft.com/office/drawing/2014/main" id="{C99AF19F-6EBE-5D8E-F27C-97F3B5123488}"/>
                </a:ext>
              </a:extLst>
            </p:cNvPr>
            <p:cNvSpPr/>
            <p:nvPr/>
          </p:nvSpPr>
          <p:spPr>
            <a:xfrm>
              <a:off x="202896" y="2697399"/>
              <a:ext cx="1660321" cy="1184939"/>
            </a:xfrm>
            <a:prstGeom prst="cloudCallout">
              <a:avLst/>
            </a:prstGeom>
            <a:solidFill>
              <a:srgbClr val="00A6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TextBox 20">
              <a:extLst>
                <a:ext uri="{FF2B5EF4-FFF2-40B4-BE49-F238E27FC236}">
                  <a16:creationId xmlns:a16="http://schemas.microsoft.com/office/drawing/2014/main" id="{CE7DB5EA-D21B-66D3-859E-B4AAB5864C56}"/>
                </a:ext>
              </a:extLst>
            </p:cNvPr>
            <p:cNvSpPr txBox="1">
              <a:spLocks/>
            </p:cNvSpPr>
            <p:nvPr/>
          </p:nvSpPr>
          <p:spPr>
            <a:xfrm>
              <a:off x="0" y="2864080"/>
              <a:ext cx="1660321" cy="846386"/>
            </a:xfrm>
            <a:prstGeom prst="rect">
              <a:avLst/>
            </a:prstGeom>
            <a:noFill/>
          </p:spPr>
          <p:txBody>
            <a:bodyPr wrap="square" lIns="0" tIns="0" rIns="0" bIns="0" rtlCol="0" anchor="t">
              <a:spAutoFit/>
            </a:bodyPr>
            <a:lstStyle/>
            <a:p>
              <a:pPr marL="457200" defTabSz="1472956">
                <a:spcBef>
                  <a:spcPts val="300"/>
                </a:spcBef>
              </a:pPr>
              <a:r>
                <a:rPr lang="en-AU" sz="1100" dirty="0">
                  <a:solidFill>
                    <a:schemeClr val="bg1"/>
                  </a:solidFill>
                  <a:latin typeface="National 2" panose="02000003000000000000" pitchFamily="2" charset="77"/>
                  <a:ea typeface="National Book" panose="02000503000000020004" pitchFamily="2" charset="77"/>
                  <a:cs typeface="Roboto"/>
                </a:rPr>
                <a:t>Having </a:t>
              </a:r>
              <a:r>
                <a:rPr lang="en-AU" sz="1100" dirty="0" err="1">
                  <a:solidFill>
                    <a:schemeClr val="bg1"/>
                  </a:solidFill>
                  <a:latin typeface="National 2" panose="02000003000000000000" pitchFamily="2" charset="77"/>
                  <a:ea typeface="National Book" panose="02000503000000020004" pitchFamily="2" charset="77"/>
                  <a:cs typeface="Roboto"/>
                </a:rPr>
                <a:t>rangatahi</a:t>
              </a:r>
              <a:r>
                <a:rPr lang="en-AU" sz="1100" dirty="0">
                  <a:solidFill>
                    <a:schemeClr val="bg1"/>
                  </a:solidFill>
                  <a:latin typeface="National 2" panose="02000003000000000000" pitchFamily="2" charset="77"/>
                  <a:ea typeface="National Book" panose="02000503000000020004" pitchFamily="2" charset="77"/>
                  <a:cs typeface="Roboto"/>
                </a:rPr>
                <a:t> Māori and Pacific young people on employee feedback groups. </a:t>
              </a:r>
              <a:endParaRPr lang="en-US" sz="1100" dirty="0">
                <a:solidFill>
                  <a:schemeClr val="bg1"/>
                </a:solidFill>
                <a:latin typeface="National 2" panose="02000003000000000000" pitchFamily="2" charset="77"/>
              </a:endParaRPr>
            </a:p>
          </p:txBody>
        </p:sp>
      </p:grpSp>
      <p:grpSp>
        <p:nvGrpSpPr>
          <p:cNvPr id="39" name="Group 38">
            <a:extLst>
              <a:ext uri="{FF2B5EF4-FFF2-40B4-BE49-F238E27FC236}">
                <a16:creationId xmlns:a16="http://schemas.microsoft.com/office/drawing/2014/main" id="{87455182-BD3B-0D52-A2F4-1967355272DE}"/>
              </a:ext>
            </a:extLst>
          </p:cNvPr>
          <p:cNvGrpSpPr/>
          <p:nvPr/>
        </p:nvGrpSpPr>
        <p:grpSpPr>
          <a:xfrm>
            <a:off x="9766193" y="3869912"/>
            <a:ext cx="2174370" cy="1524614"/>
            <a:chOff x="9784864" y="2265567"/>
            <a:chExt cx="2174370" cy="1524614"/>
          </a:xfrm>
        </p:grpSpPr>
        <p:sp>
          <p:nvSpPr>
            <p:cNvPr id="34" name="Thought Bubble: Cloud 33">
              <a:extLst>
                <a:ext uri="{FF2B5EF4-FFF2-40B4-BE49-F238E27FC236}">
                  <a16:creationId xmlns:a16="http://schemas.microsoft.com/office/drawing/2014/main" id="{6052BAA4-0AAF-53CB-54C2-14FB28BEE47F}"/>
                </a:ext>
              </a:extLst>
            </p:cNvPr>
            <p:cNvSpPr/>
            <p:nvPr/>
          </p:nvSpPr>
          <p:spPr>
            <a:xfrm>
              <a:off x="9784864" y="2265567"/>
              <a:ext cx="2174370" cy="1499222"/>
            </a:xfrm>
            <a:prstGeom prst="cloudCallout">
              <a:avLst/>
            </a:prstGeom>
            <a:solidFill>
              <a:srgbClr val="00A6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TextBox 21">
              <a:extLst>
                <a:ext uri="{FF2B5EF4-FFF2-40B4-BE49-F238E27FC236}">
                  <a16:creationId xmlns:a16="http://schemas.microsoft.com/office/drawing/2014/main" id="{4EF9425B-AD7E-8742-EE50-FAD07F978F85}"/>
                </a:ext>
              </a:extLst>
            </p:cNvPr>
            <p:cNvSpPr txBox="1"/>
            <p:nvPr/>
          </p:nvSpPr>
          <p:spPr>
            <a:xfrm>
              <a:off x="9985885" y="2555548"/>
              <a:ext cx="1973349" cy="1234633"/>
            </a:xfrm>
            <a:prstGeom prst="rect">
              <a:avLst/>
            </a:prstGeom>
            <a:noFill/>
          </p:spPr>
          <p:txBody>
            <a:bodyPr wrap="square" lIns="0" tIns="0" rIns="0" bIns="0" rtlCol="0" anchor="t">
              <a:spAutoFit/>
            </a:bodyPr>
            <a:lstStyle/>
            <a:p>
              <a:pPr defTabSz="1472956">
                <a:lnSpc>
                  <a:spcPct val="110000"/>
                </a:lnSpc>
                <a:spcBef>
                  <a:spcPts val="1000"/>
                </a:spcBef>
              </a:pPr>
              <a:r>
                <a:rPr lang="en-AU" sz="1100" dirty="0">
                  <a:solidFill>
                    <a:schemeClr val="bg1"/>
                  </a:solidFill>
                  <a:latin typeface="National 2" panose="02000003000000000000" pitchFamily="2" charset="77"/>
                  <a:ea typeface="National Book" panose="02000503000000020004" pitchFamily="2" charset="77"/>
                  <a:cs typeface="Roboto"/>
                </a:rPr>
                <a:t>This might look like employers regularly undergoing bias training to understand unconscious biases and learn to mitigate them</a:t>
              </a:r>
              <a:endParaRPr lang="en-AU" sz="1100" dirty="0">
                <a:solidFill>
                  <a:schemeClr val="bg1"/>
                </a:solidFill>
                <a:latin typeface="National 2" panose="02000003000000000000" pitchFamily="2" charset="77"/>
                <a:ea typeface="National Book" panose="02000503000000020004" pitchFamily="2" charset="77"/>
                <a:cs typeface="Roboto" panose="02000000000000000000" pitchFamily="2" charset="0"/>
              </a:endParaRPr>
            </a:p>
            <a:p>
              <a:pPr defTabSz="1472956">
                <a:lnSpc>
                  <a:spcPct val="110000"/>
                </a:lnSpc>
                <a:spcBef>
                  <a:spcPts val="1000"/>
                </a:spcBef>
              </a:pPr>
              <a:endParaRPr lang="en-US" sz="1100" dirty="0">
                <a:solidFill>
                  <a:srgbClr val="000000"/>
                </a:solidFill>
                <a:latin typeface="National 2" panose="02000003000000000000" pitchFamily="2" charset="77"/>
              </a:endParaRPr>
            </a:p>
          </p:txBody>
        </p:sp>
      </p:grpSp>
      <p:grpSp>
        <p:nvGrpSpPr>
          <p:cNvPr id="3" name="Group 2">
            <a:extLst>
              <a:ext uri="{FF2B5EF4-FFF2-40B4-BE49-F238E27FC236}">
                <a16:creationId xmlns:a16="http://schemas.microsoft.com/office/drawing/2014/main" id="{836CE123-6B26-0996-E23D-F2B5453D55B4}"/>
              </a:ext>
            </a:extLst>
          </p:cNvPr>
          <p:cNvGrpSpPr/>
          <p:nvPr/>
        </p:nvGrpSpPr>
        <p:grpSpPr>
          <a:xfrm>
            <a:off x="1210003" y="5396967"/>
            <a:ext cx="1897338" cy="1205201"/>
            <a:chOff x="2519089" y="6058955"/>
            <a:chExt cx="1897338" cy="1205201"/>
          </a:xfrm>
        </p:grpSpPr>
        <p:sp>
          <p:nvSpPr>
            <p:cNvPr id="37" name="Thought Bubble: Cloud 36">
              <a:extLst>
                <a:ext uri="{FF2B5EF4-FFF2-40B4-BE49-F238E27FC236}">
                  <a16:creationId xmlns:a16="http://schemas.microsoft.com/office/drawing/2014/main" id="{F8E3DA8D-44B8-2121-39F2-7560BBC81DD8}"/>
                </a:ext>
              </a:extLst>
            </p:cNvPr>
            <p:cNvSpPr/>
            <p:nvPr/>
          </p:nvSpPr>
          <p:spPr>
            <a:xfrm>
              <a:off x="2519089" y="6058955"/>
              <a:ext cx="1897338" cy="1121598"/>
            </a:xfrm>
            <a:prstGeom prst="cloudCallout">
              <a:avLst/>
            </a:prstGeom>
            <a:solidFill>
              <a:srgbClr val="00A6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TextBox 22">
              <a:extLst>
                <a:ext uri="{FF2B5EF4-FFF2-40B4-BE49-F238E27FC236}">
                  <a16:creationId xmlns:a16="http://schemas.microsoft.com/office/drawing/2014/main" id="{85209C77-5E0F-CC86-4D10-F2B43BB5D9DA}"/>
                </a:ext>
              </a:extLst>
            </p:cNvPr>
            <p:cNvSpPr txBox="1"/>
            <p:nvPr/>
          </p:nvSpPr>
          <p:spPr>
            <a:xfrm>
              <a:off x="2722368" y="6215727"/>
              <a:ext cx="1638702" cy="1048429"/>
            </a:xfrm>
            <a:prstGeom prst="rect">
              <a:avLst/>
            </a:prstGeom>
            <a:noFill/>
          </p:spPr>
          <p:txBody>
            <a:bodyPr wrap="square" lIns="0" tIns="0" rIns="0" bIns="0" rtlCol="0" anchor="t">
              <a:spAutoFit/>
            </a:bodyPr>
            <a:lstStyle/>
            <a:p>
              <a:pPr defTabSz="1472956">
                <a:lnSpc>
                  <a:spcPct val="110000"/>
                </a:lnSpc>
                <a:spcBef>
                  <a:spcPts val="1000"/>
                </a:spcBef>
              </a:pPr>
              <a:r>
                <a:rPr lang="en-US" sz="1100" dirty="0">
                  <a:solidFill>
                    <a:schemeClr val="bg1"/>
                  </a:solidFill>
                  <a:latin typeface="National 2" panose="02000003000000000000" pitchFamily="2" charset="77"/>
                  <a:ea typeface="National Book" panose="02000503000000020004" pitchFamily="2" charset="77"/>
                  <a:cs typeface="Roboto"/>
                </a:rPr>
                <a:t>A workplace that understands the role of whānau and culture in the wellbeing of </a:t>
              </a:r>
              <a:r>
                <a:rPr lang="en-US" sz="1100" dirty="0" err="1">
                  <a:solidFill>
                    <a:schemeClr val="bg1"/>
                  </a:solidFill>
                  <a:latin typeface="National 2" panose="02000003000000000000" pitchFamily="2" charset="77"/>
                  <a:ea typeface="National Book" panose="02000503000000020004" pitchFamily="2" charset="77"/>
                  <a:cs typeface="Roboto"/>
                </a:rPr>
                <a:t>rangatahi</a:t>
              </a:r>
              <a:endParaRPr lang="en-US" sz="1100" dirty="0">
                <a:solidFill>
                  <a:schemeClr val="bg1"/>
                </a:solidFill>
                <a:latin typeface="National 2" panose="02000003000000000000" pitchFamily="2" charset="77"/>
                <a:ea typeface="National Book" panose="02000503000000020004" pitchFamily="2" charset="77"/>
                <a:cs typeface="Roboto" panose="02000000000000000000" pitchFamily="2" charset="0"/>
              </a:endParaRPr>
            </a:p>
            <a:p>
              <a:pPr defTabSz="1472956">
                <a:lnSpc>
                  <a:spcPct val="110000"/>
                </a:lnSpc>
                <a:spcBef>
                  <a:spcPts val="1000"/>
                </a:spcBef>
              </a:pPr>
              <a:endParaRPr lang="en-US" sz="1100" dirty="0">
                <a:solidFill>
                  <a:srgbClr val="000000"/>
                </a:solidFill>
                <a:latin typeface="National 2" panose="02000003000000000000" pitchFamily="2" charset="77"/>
              </a:endParaRPr>
            </a:p>
          </p:txBody>
        </p:sp>
      </p:grpSp>
      <p:grpSp>
        <p:nvGrpSpPr>
          <p:cNvPr id="31" name="Group 30">
            <a:extLst>
              <a:ext uri="{FF2B5EF4-FFF2-40B4-BE49-F238E27FC236}">
                <a16:creationId xmlns:a16="http://schemas.microsoft.com/office/drawing/2014/main" id="{FFAEAC8F-75F4-4968-6FB2-1052E9F7485D}"/>
              </a:ext>
            </a:extLst>
          </p:cNvPr>
          <p:cNvGrpSpPr/>
          <p:nvPr/>
        </p:nvGrpSpPr>
        <p:grpSpPr>
          <a:xfrm>
            <a:off x="3316978" y="514861"/>
            <a:ext cx="1843171" cy="1142820"/>
            <a:chOff x="3122910" y="227635"/>
            <a:chExt cx="1843171" cy="1142820"/>
          </a:xfrm>
        </p:grpSpPr>
        <p:sp>
          <p:nvSpPr>
            <p:cNvPr id="27" name="Thought Bubble: Cloud 26">
              <a:extLst>
                <a:ext uri="{FF2B5EF4-FFF2-40B4-BE49-F238E27FC236}">
                  <a16:creationId xmlns:a16="http://schemas.microsoft.com/office/drawing/2014/main" id="{A07A5663-E82D-D93C-82E4-32B1EEA47DCA}"/>
                </a:ext>
              </a:extLst>
            </p:cNvPr>
            <p:cNvSpPr/>
            <p:nvPr/>
          </p:nvSpPr>
          <p:spPr>
            <a:xfrm>
              <a:off x="3369888" y="227635"/>
              <a:ext cx="1596193" cy="1142820"/>
            </a:xfrm>
            <a:prstGeom prst="cloudCallout">
              <a:avLst/>
            </a:prstGeom>
            <a:solidFill>
              <a:srgbClr val="00A6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Box 23">
              <a:extLst>
                <a:ext uri="{FF2B5EF4-FFF2-40B4-BE49-F238E27FC236}">
                  <a16:creationId xmlns:a16="http://schemas.microsoft.com/office/drawing/2014/main" id="{A53C6D66-5547-1008-E369-6A34AF1E50FE}"/>
                </a:ext>
              </a:extLst>
            </p:cNvPr>
            <p:cNvSpPr txBox="1"/>
            <p:nvPr/>
          </p:nvSpPr>
          <p:spPr>
            <a:xfrm>
              <a:off x="3122910" y="460491"/>
              <a:ext cx="1784940" cy="677108"/>
            </a:xfrm>
            <a:prstGeom prst="rect">
              <a:avLst/>
            </a:prstGeom>
            <a:noFill/>
          </p:spPr>
          <p:txBody>
            <a:bodyPr wrap="square" lIns="0" tIns="0" rIns="0" bIns="0" rtlCol="0" anchor="t">
              <a:spAutoFit/>
            </a:bodyPr>
            <a:lstStyle/>
            <a:p>
              <a:pPr marL="457200" defTabSz="1472956">
                <a:spcBef>
                  <a:spcPts val="300"/>
                </a:spcBef>
              </a:pPr>
              <a:r>
                <a:rPr lang="en-AU" sz="1100" dirty="0" err="1">
                  <a:solidFill>
                    <a:schemeClr val="bg1"/>
                  </a:solidFill>
                  <a:latin typeface="National 2" panose="02000003000000000000" pitchFamily="2" charset="77"/>
                  <a:ea typeface="National Book" panose="02000503000000020004" pitchFamily="2" charset="77"/>
                  <a:cs typeface="Roboto"/>
                </a:rPr>
                <a:t>Tuakana</a:t>
              </a:r>
              <a:r>
                <a:rPr lang="en-AU" sz="1100" dirty="0">
                  <a:solidFill>
                    <a:schemeClr val="bg1"/>
                  </a:solidFill>
                  <a:latin typeface="National 2" panose="02000003000000000000" pitchFamily="2" charset="77"/>
                  <a:ea typeface="National Book" panose="02000503000000020004" pitchFamily="2" charset="77"/>
                  <a:cs typeface="Roboto"/>
                </a:rPr>
                <a:t> - </a:t>
              </a:r>
              <a:r>
                <a:rPr lang="en-AU" sz="1100" dirty="0" err="1">
                  <a:solidFill>
                    <a:schemeClr val="bg1"/>
                  </a:solidFill>
                  <a:latin typeface="National 2" panose="02000003000000000000" pitchFamily="2" charset="77"/>
                  <a:ea typeface="National Book" panose="02000503000000020004" pitchFamily="2" charset="77"/>
                  <a:cs typeface="Roboto"/>
                </a:rPr>
                <a:t>teina</a:t>
              </a:r>
              <a:r>
                <a:rPr lang="en-AU" sz="1100" dirty="0">
                  <a:solidFill>
                    <a:schemeClr val="bg1"/>
                  </a:solidFill>
                  <a:latin typeface="National 2" panose="02000003000000000000" pitchFamily="2" charset="77"/>
                  <a:ea typeface="National Book" panose="02000503000000020004" pitchFamily="2" charset="77"/>
                  <a:cs typeface="Roboto"/>
                </a:rPr>
                <a:t> mentorship through the onboarding process.</a:t>
              </a:r>
              <a:endParaRPr lang="en-US" sz="1100" dirty="0">
                <a:solidFill>
                  <a:schemeClr val="bg1"/>
                </a:solidFill>
                <a:latin typeface="National 2" panose="02000003000000000000" pitchFamily="2" charset="77"/>
              </a:endParaRPr>
            </a:p>
          </p:txBody>
        </p:sp>
      </p:grpSp>
    </p:spTree>
    <p:extLst>
      <p:ext uri="{BB962C8B-B14F-4D97-AF65-F5344CB8AC3E}">
        <p14:creationId xmlns:p14="http://schemas.microsoft.com/office/powerpoint/2010/main" val="289784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146E23-794B-82BD-FE12-BB4996CFE78E}"/>
              </a:ext>
            </a:extLst>
          </p:cNvPr>
          <p:cNvSpPr/>
          <p:nvPr/>
        </p:nvSpPr>
        <p:spPr>
          <a:xfrm>
            <a:off x="282430" y="793842"/>
            <a:ext cx="11627140" cy="17964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0">
              <a:solidFill>
                <a:schemeClr val="tx1"/>
              </a:solidFill>
              <a:latin typeface="National Book" panose="02000503000000020004" pitchFamily="2" charset="77"/>
              <a:ea typeface="National Book" panose="02000503000000020004" pitchFamily="2" charset="77"/>
            </a:endParaRPr>
          </a:p>
        </p:txBody>
      </p:sp>
      <p:sp>
        <p:nvSpPr>
          <p:cNvPr id="5" name="Rounded Rectangle 3">
            <a:extLst>
              <a:ext uri="{FF2B5EF4-FFF2-40B4-BE49-F238E27FC236}">
                <a16:creationId xmlns:a16="http://schemas.microsoft.com/office/drawing/2014/main" id="{F5107DE9-7D98-B219-2D3F-34AA124BA2FA}"/>
              </a:ext>
            </a:extLst>
          </p:cNvPr>
          <p:cNvSpPr/>
          <p:nvPr/>
        </p:nvSpPr>
        <p:spPr>
          <a:xfrm>
            <a:off x="6604212" y="1242557"/>
            <a:ext cx="2032038" cy="953051"/>
          </a:xfrm>
          <a:prstGeom prst="roundRect">
            <a:avLst/>
          </a:prstGeom>
          <a:solidFill>
            <a:srgbClr val="00A6A7"/>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AU" sz="2000" b="1" dirty="0">
                <a:solidFill>
                  <a:schemeClr val="bg1"/>
                </a:solidFill>
                <a:latin typeface="National 2" panose="02000003000000000000" pitchFamily="50" charset="0"/>
                <a:ea typeface="National Book" panose="02000503000000020004" pitchFamily="2" charset="77"/>
              </a:rPr>
              <a:t>Reflection</a:t>
            </a:r>
          </a:p>
        </p:txBody>
      </p:sp>
      <p:sp>
        <p:nvSpPr>
          <p:cNvPr id="8" name="Rounded Rectangle 5">
            <a:extLst>
              <a:ext uri="{FF2B5EF4-FFF2-40B4-BE49-F238E27FC236}">
                <a16:creationId xmlns:a16="http://schemas.microsoft.com/office/drawing/2014/main" id="{5E598A43-18C4-0AA1-F530-5B44E1642DE1}"/>
              </a:ext>
            </a:extLst>
          </p:cNvPr>
          <p:cNvSpPr/>
          <p:nvPr/>
        </p:nvSpPr>
        <p:spPr>
          <a:xfrm>
            <a:off x="1058111" y="3514137"/>
            <a:ext cx="2313376" cy="1116658"/>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72000" rtlCol="0" anchor="t"/>
          <a:lstStyle/>
          <a:p>
            <a:pPr>
              <a:spcBef>
                <a:spcPts val="1000"/>
              </a:spcBef>
            </a:pPr>
            <a:r>
              <a:rPr lang="en-AU" sz="1050" dirty="0">
                <a:solidFill>
                  <a:schemeClr val="tx1"/>
                </a:solidFill>
                <a:latin typeface="National 2" panose="02000003000000000000" pitchFamily="50" charset="0"/>
                <a:ea typeface="National Book" panose="02000503000000020004" pitchFamily="2" charset="77"/>
              </a:rPr>
              <a:t>Foundations of the programme to provide employers of </a:t>
            </a:r>
            <a:r>
              <a:rPr lang="en-AU" sz="1050" dirty="0" err="1">
                <a:solidFill>
                  <a:schemeClr val="tx1"/>
                </a:solidFill>
                <a:latin typeface="National 2" panose="02000003000000000000" pitchFamily="50" charset="0"/>
                <a:ea typeface="National Book" panose="02000503000000020004" pitchFamily="2" charset="77"/>
              </a:rPr>
              <a:t>rangatahi</a:t>
            </a:r>
            <a:r>
              <a:rPr lang="en-AU" sz="1050" dirty="0">
                <a:solidFill>
                  <a:schemeClr val="tx1"/>
                </a:solidFill>
                <a:latin typeface="National 2" panose="02000003000000000000" pitchFamily="50" charset="0"/>
                <a:ea typeface="National Book" panose="02000503000000020004" pitchFamily="2" charset="77"/>
              </a:rPr>
              <a:t> Māori and Pacific youth with a high-level understanding of what good employment looks like in principle.</a:t>
            </a:r>
            <a:br>
              <a:rPr lang="en-AU" sz="1400" i="1" dirty="0">
                <a:latin typeface="National 2" panose="02000003000000000000" pitchFamily="50" charset="0"/>
                <a:ea typeface="National Book" panose="02000503000000020004" pitchFamily="2" charset="77"/>
              </a:rPr>
            </a:br>
            <a:br>
              <a:rPr lang="en-AU" sz="1400" i="1" dirty="0">
                <a:latin typeface="National 2" panose="02000003000000000000" pitchFamily="50" charset="0"/>
                <a:ea typeface="National Book" panose="02000503000000020004" pitchFamily="2" charset="77"/>
              </a:rPr>
            </a:br>
            <a:br>
              <a:rPr lang="en-AU" sz="1400" i="1" dirty="0">
                <a:latin typeface="National 2" panose="02000003000000000000" pitchFamily="50" charset="0"/>
                <a:ea typeface="National Book" panose="02000503000000020004" pitchFamily="2" charset="77"/>
              </a:rPr>
            </a:br>
            <a:br>
              <a:rPr lang="en-AU" sz="1400" i="1" dirty="0">
                <a:latin typeface="National 2" panose="02000003000000000000" pitchFamily="50" charset="0"/>
                <a:ea typeface="National Book" panose="02000503000000020004" pitchFamily="2" charset="77"/>
              </a:rPr>
            </a:br>
            <a:endParaRPr lang="en-AU" sz="1400" i="1" dirty="0">
              <a:solidFill>
                <a:schemeClr val="tx1"/>
              </a:solidFill>
              <a:latin typeface="National 2" panose="02000003000000000000" pitchFamily="50" charset="0"/>
              <a:ea typeface="National Book" panose="02000503000000020004" pitchFamily="2" charset="77"/>
            </a:endParaRPr>
          </a:p>
        </p:txBody>
      </p:sp>
      <p:sp>
        <p:nvSpPr>
          <p:cNvPr id="9" name="Rounded Rectangle 6">
            <a:extLst>
              <a:ext uri="{FF2B5EF4-FFF2-40B4-BE49-F238E27FC236}">
                <a16:creationId xmlns:a16="http://schemas.microsoft.com/office/drawing/2014/main" id="{81E2EC17-0E6C-5ABE-F461-515052A7A51A}"/>
              </a:ext>
            </a:extLst>
          </p:cNvPr>
          <p:cNvSpPr/>
          <p:nvPr/>
        </p:nvSpPr>
        <p:spPr>
          <a:xfrm>
            <a:off x="3780097" y="3540023"/>
            <a:ext cx="2350040" cy="1116658"/>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72000" rtlCol="0" anchor="t"/>
          <a:lstStyle/>
          <a:p>
            <a:pPr>
              <a:spcBef>
                <a:spcPts val="1000"/>
              </a:spcBef>
            </a:pPr>
            <a:r>
              <a:rPr lang="en-AU" sz="1050" dirty="0">
                <a:solidFill>
                  <a:schemeClr val="tx1"/>
                </a:solidFill>
                <a:latin typeface="National 2" panose="02000003000000000000" pitchFamily="50" charset="0"/>
                <a:ea typeface="National Book" panose="02000503000000020004" pitchFamily="2" charset="77"/>
              </a:rPr>
              <a:t>To assist employers of </a:t>
            </a:r>
            <a:r>
              <a:rPr lang="en-AU" sz="1050" dirty="0" err="1">
                <a:solidFill>
                  <a:schemeClr val="tx1"/>
                </a:solidFill>
                <a:latin typeface="National 2" panose="02000003000000000000" pitchFamily="50" charset="0"/>
                <a:ea typeface="National Book" panose="02000503000000020004" pitchFamily="2" charset="77"/>
              </a:rPr>
              <a:t>rangatahi</a:t>
            </a:r>
            <a:r>
              <a:rPr lang="en-AU" sz="1050" dirty="0">
                <a:solidFill>
                  <a:schemeClr val="tx1"/>
                </a:solidFill>
                <a:latin typeface="National 2" panose="02000003000000000000" pitchFamily="50" charset="0"/>
                <a:ea typeface="National Book" panose="02000503000000020004" pitchFamily="2" charset="77"/>
              </a:rPr>
              <a:t> Māori and Pacific youth to identify opportunities for growth, and access supporting resources to build maturity and capability.</a:t>
            </a:r>
          </a:p>
        </p:txBody>
      </p:sp>
      <p:sp>
        <p:nvSpPr>
          <p:cNvPr id="10" name="Rectangle 9">
            <a:extLst>
              <a:ext uri="{FF2B5EF4-FFF2-40B4-BE49-F238E27FC236}">
                <a16:creationId xmlns:a16="http://schemas.microsoft.com/office/drawing/2014/main" id="{3B4F67DA-6B1B-D8D2-DE8D-A87B68F3BDCA}"/>
              </a:ext>
            </a:extLst>
          </p:cNvPr>
          <p:cNvSpPr/>
          <p:nvPr/>
        </p:nvSpPr>
        <p:spPr>
          <a:xfrm rot="16200000">
            <a:off x="-92903" y="4127083"/>
            <a:ext cx="1259359" cy="320034"/>
          </a:xfrm>
          <a:prstGeom prst="rect">
            <a:avLst/>
          </a:prstGeom>
          <a:solidFill>
            <a:srgbClr val="00A6A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AU" sz="1800" dirty="0">
                <a:solidFill>
                  <a:schemeClr val="bg1"/>
                </a:solidFill>
                <a:latin typeface="National 2" panose="02000003000000000000" pitchFamily="50" charset="0"/>
                <a:ea typeface="National Book" panose="02000503000000020004" pitchFamily="2" charset="77"/>
              </a:rPr>
              <a:t>Purpose </a:t>
            </a:r>
          </a:p>
        </p:txBody>
      </p:sp>
      <p:sp>
        <p:nvSpPr>
          <p:cNvPr id="11" name="TextBox 10">
            <a:extLst>
              <a:ext uri="{FF2B5EF4-FFF2-40B4-BE49-F238E27FC236}">
                <a16:creationId xmlns:a16="http://schemas.microsoft.com/office/drawing/2014/main" id="{A0B46313-247C-E31A-5DD0-F02CA0A7A595}"/>
              </a:ext>
            </a:extLst>
          </p:cNvPr>
          <p:cNvSpPr txBox="1"/>
          <p:nvPr/>
        </p:nvSpPr>
        <p:spPr>
          <a:xfrm>
            <a:off x="1333926" y="5506201"/>
            <a:ext cx="1061188" cy="451406"/>
          </a:xfrm>
          <a:prstGeom prst="rect">
            <a:avLst/>
          </a:prstGeom>
          <a:noFill/>
        </p:spPr>
        <p:txBody>
          <a:bodyPr wrap="none" lIns="0" tIns="0" rIns="0" bIns="0" rtlCol="0">
            <a:spAutoFit/>
          </a:bodyPr>
          <a:lstStyle/>
          <a:p>
            <a:pPr marL="285750" indent="-285750">
              <a:spcBef>
                <a:spcPts val="1000"/>
              </a:spcBef>
              <a:buFont typeface="Arial" panose="020B0604020202020204" pitchFamily="34" charset="0"/>
              <a:buChar char="•"/>
            </a:pPr>
            <a:r>
              <a:rPr lang="en-AU" sz="1050" dirty="0">
                <a:latin typeface="National 2" panose="02000003000000000000" pitchFamily="50" charset="0"/>
                <a:ea typeface="National Book" panose="02000503000000020004" pitchFamily="2" charset="77"/>
              </a:rPr>
              <a:t>3 </a:t>
            </a:r>
            <a:r>
              <a:rPr lang="en-AU" sz="1050" dirty="0" err="1">
                <a:latin typeface="National 2" panose="02000003000000000000" pitchFamily="50" charset="0"/>
                <a:ea typeface="National Book" panose="02000503000000020004" pitchFamily="2" charset="77"/>
              </a:rPr>
              <a:t>Pou</a:t>
            </a:r>
            <a:r>
              <a:rPr lang="en-AU" sz="1050" dirty="0">
                <a:latin typeface="National 2" panose="02000003000000000000" pitchFamily="50" charset="0"/>
                <a:ea typeface="National Book" panose="02000503000000020004" pitchFamily="2" charset="77"/>
              </a:rPr>
              <a:t> </a:t>
            </a:r>
          </a:p>
          <a:p>
            <a:pPr marL="285750" indent="-285750">
              <a:spcBef>
                <a:spcPts val="1000"/>
              </a:spcBef>
              <a:buFont typeface="Arial" panose="020B0604020202020204" pitchFamily="34" charset="0"/>
              <a:buChar char="•"/>
            </a:pPr>
            <a:r>
              <a:rPr lang="en-AU" sz="1050" dirty="0">
                <a:latin typeface="National 2" panose="02000003000000000000" pitchFamily="50" charset="0"/>
                <a:ea typeface="National Book" panose="02000503000000020004" pitchFamily="2" charset="77"/>
              </a:rPr>
              <a:t>9 Principles  </a:t>
            </a:r>
          </a:p>
        </p:txBody>
      </p:sp>
      <p:grpSp>
        <p:nvGrpSpPr>
          <p:cNvPr id="12" name="Group 11">
            <a:extLst>
              <a:ext uri="{FF2B5EF4-FFF2-40B4-BE49-F238E27FC236}">
                <a16:creationId xmlns:a16="http://schemas.microsoft.com/office/drawing/2014/main" id="{3B009426-9DC8-B4E8-98AE-410EBF99B7AB}"/>
              </a:ext>
            </a:extLst>
          </p:cNvPr>
          <p:cNvGrpSpPr/>
          <p:nvPr/>
        </p:nvGrpSpPr>
        <p:grpSpPr>
          <a:xfrm>
            <a:off x="3535573" y="2479969"/>
            <a:ext cx="5373968" cy="3284079"/>
            <a:chOff x="4334462" y="6225845"/>
            <a:chExt cx="6895777" cy="2023466"/>
          </a:xfrm>
        </p:grpSpPr>
        <p:grpSp>
          <p:nvGrpSpPr>
            <p:cNvPr id="33" name="Group 32">
              <a:extLst>
                <a:ext uri="{FF2B5EF4-FFF2-40B4-BE49-F238E27FC236}">
                  <a16:creationId xmlns:a16="http://schemas.microsoft.com/office/drawing/2014/main" id="{CF072234-72D0-C7CB-1781-C0DF93E3AAA7}"/>
                </a:ext>
              </a:extLst>
            </p:cNvPr>
            <p:cNvGrpSpPr/>
            <p:nvPr/>
          </p:nvGrpSpPr>
          <p:grpSpPr>
            <a:xfrm flipV="1">
              <a:off x="4334462" y="6225846"/>
              <a:ext cx="6895777" cy="2023465"/>
              <a:chOff x="2583231" y="2336749"/>
              <a:chExt cx="6895777" cy="7539134"/>
            </a:xfrm>
          </p:grpSpPr>
          <p:cxnSp>
            <p:nvCxnSpPr>
              <p:cNvPr id="35" name="Straight Connector 34">
                <a:extLst>
                  <a:ext uri="{FF2B5EF4-FFF2-40B4-BE49-F238E27FC236}">
                    <a16:creationId xmlns:a16="http://schemas.microsoft.com/office/drawing/2014/main" id="{23EDCAFA-B94E-2B19-97E6-B0A995287F7C}"/>
                  </a:ext>
                </a:extLst>
              </p:cNvPr>
              <p:cNvCxnSpPr>
                <a:cxnSpLocks/>
              </p:cNvCxnSpPr>
              <p:nvPr/>
            </p:nvCxnSpPr>
            <p:spPr>
              <a:xfrm>
                <a:off x="2583231" y="2336749"/>
                <a:ext cx="0" cy="7539134"/>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D80EBAF-DB65-9D3D-0E23-DB2A1E814E88}"/>
                  </a:ext>
                </a:extLst>
              </p:cNvPr>
              <p:cNvCxnSpPr>
                <a:cxnSpLocks/>
              </p:cNvCxnSpPr>
              <p:nvPr/>
            </p:nvCxnSpPr>
            <p:spPr>
              <a:xfrm>
                <a:off x="9479008" y="2336749"/>
                <a:ext cx="0" cy="7539134"/>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036C6A67-6CCA-F988-FF98-3A9CFAD5744F}"/>
                </a:ext>
              </a:extLst>
            </p:cNvPr>
            <p:cNvCxnSpPr>
              <a:cxnSpLocks/>
            </p:cNvCxnSpPr>
            <p:nvPr/>
          </p:nvCxnSpPr>
          <p:spPr>
            <a:xfrm flipV="1">
              <a:off x="7820702" y="6225845"/>
              <a:ext cx="0" cy="2023465"/>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3" name="Rounded Rectangle 22">
            <a:extLst>
              <a:ext uri="{FF2B5EF4-FFF2-40B4-BE49-F238E27FC236}">
                <a16:creationId xmlns:a16="http://schemas.microsoft.com/office/drawing/2014/main" id="{9BC6BE89-0BAC-6533-1035-C603CEA7B15B}"/>
              </a:ext>
            </a:extLst>
          </p:cNvPr>
          <p:cNvSpPr/>
          <p:nvPr/>
        </p:nvSpPr>
        <p:spPr>
          <a:xfrm>
            <a:off x="6497062" y="3528712"/>
            <a:ext cx="2263044" cy="1116658"/>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72000" rtlCol="0" anchor="t"/>
          <a:lstStyle/>
          <a:p>
            <a:pPr>
              <a:spcBef>
                <a:spcPts val="1000"/>
              </a:spcBef>
            </a:pPr>
            <a:r>
              <a:rPr lang="en-AU" sz="1050" dirty="0">
                <a:solidFill>
                  <a:schemeClr val="tx1"/>
                </a:solidFill>
                <a:latin typeface="National 2" panose="02000003000000000000" pitchFamily="50" charset="0"/>
                <a:ea typeface="National Book" panose="02000503000000020004" pitchFamily="2" charset="77"/>
              </a:rPr>
              <a:t>To allow employers to easily understand where they are and to inform where and how they can develop further. </a:t>
            </a:r>
          </a:p>
          <a:p>
            <a:pPr>
              <a:spcBef>
                <a:spcPts val="1000"/>
              </a:spcBef>
            </a:pPr>
            <a:r>
              <a:rPr lang="en-AU" sz="1050" dirty="0">
                <a:solidFill>
                  <a:schemeClr val="tx1"/>
                </a:solidFill>
                <a:latin typeface="National 2" panose="02000003000000000000" pitchFamily="50" charset="0"/>
                <a:ea typeface="National Book" panose="02000503000000020004" pitchFamily="2" charset="77"/>
              </a:rPr>
              <a:t>To deliver targeted intervention to provide employers with the support and information they need</a:t>
            </a:r>
          </a:p>
        </p:txBody>
      </p:sp>
      <p:sp>
        <p:nvSpPr>
          <p:cNvPr id="14" name="TextBox 13">
            <a:extLst>
              <a:ext uri="{FF2B5EF4-FFF2-40B4-BE49-F238E27FC236}">
                <a16:creationId xmlns:a16="http://schemas.microsoft.com/office/drawing/2014/main" id="{931F5343-583B-3D34-80C5-76C28E2DEFAA}"/>
              </a:ext>
            </a:extLst>
          </p:cNvPr>
          <p:cNvSpPr txBox="1"/>
          <p:nvPr/>
        </p:nvSpPr>
        <p:spPr>
          <a:xfrm>
            <a:off x="3994244" y="2657029"/>
            <a:ext cx="1859307" cy="820930"/>
          </a:xfrm>
          <a:prstGeom prst="rect">
            <a:avLst/>
          </a:prstGeom>
          <a:noFill/>
        </p:spPr>
        <p:txBody>
          <a:bodyPr wrap="square" lIns="0" tIns="0" rIns="0" bIns="0" rtlCol="0" anchor="t">
            <a:spAutoFit/>
          </a:bodyPr>
          <a:lstStyle/>
          <a:p>
            <a:pPr>
              <a:lnSpc>
                <a:spcPct val="110000"/>
              </a:lnSpc>
              <a:spcBef>
                <a:spcPts val="1000"/>
              </a:spcBef>
            </a:pPr>
            <a:r>
              <a:rPr lang="en-US" sz="1050" b="1" dirty="0">
                <a:latin typeface="National 2" panose="02000003000000000000" pitchFamily="50" charset="0"/>
                <a:ea typeface="National Book" panose="02000503000000020004" pitchFamily="2" charset="77"/>
                <a:cs typeface="Roboto"/>
              </a:rPr>
              <a:t>Digestible resources and insights employers can use to improve capability </a:t>
            </a:r>
            <a:endParaRPr lang="en-US" sz="1050" b="1" dirty="0">
              <a:latin typeface="National 2" panose="02000003000000000000" pitchFamily="50" charset="0"/>
              <a:ea typeface="National Book" panose="02000503000000020004" pitchFamily="2" charset="77"/>
              <a:cs typeface="Roboto" panose="02000000000000000000" pitchFamily="2" charset="0"/>
            </a:endParaRPr>
          </a:p>
          <a:p>
            <a:pPr>
              <a:lnSpc>
                <a:spcPct val="110000"/>
              </a:lnSpc>
              <a:spcBef>
                <a:spcPts val="1000"/>
              </a:spcBef>
            </a:pPr>
            <a:endParaRPr lang="en-US" sz="1000" dirty="0">
              <a:latin typeface="National 2" panose="02000003000000000000" pitchFamily="50" charset="0"/>
              <a:ea typeface="National Book" panose="02000503000000020004" pitchFamily="2" charset="77"/>
            </a:endParaRPr>
          </a:p>
        </p:txBody>
      </p:sp>
      <p:sp>
        <p:nvSpPr>
          <p:cNvPr id="15" name="Rounded Rectangle 4">
            <a:extLst>
              <a:ext uri="{FF2B5EF4-FFF2-40B4-BE49-F238E27FC236}">
                <a16:creationId xmlns:a16="http://schemas.microsoft.com/office/drawing/2014/main" id="{1425E290-DF78-BE84-DEA8-E5102C2C7C80}"/>
              </a:ext>
            </a:extLst>
          </p:cNvPr>
          <p:cNvSpPr/>
          <p:nvPr/>
        </p:nvSpPr>
        <p:spPr>
          <a:xfrm>
            <a:off x="9228074" y="1261951"/>
            <a:ext cx="2109970" cy="963172"/>
          </a:xfrm>
          <a:prstGeom prst="roundRect">
            <a:avLst/>
          </a:prstGeom>
          <a:solidFill>
            <a:srgbClr val="00A6A7"/>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AU" sz="2000" b="1" dirty="0">
                <a:solidFill>
                  <a:schemeClr val="bg1"/>
                </a:solidFill>
                <a:latin typeface="National 2" panose="02000003000000000000" pitchFamily="50" charset="0"/>
                <a:ea typeface="National Book" panose="02000503000000020004" pitchFamily="2" charset="77"/>
              </a:rPr>
              <a:t>Youth Employer Pledge</a:t>
            </a:r>
          </a:p>
        </p:txBody>
      </p:sp>
      <p:sp>
        <p:nvSpPr>
          <p:cNvPr id="16" name="Rounded Rectangle 7">
            <a:extLst>
              <a:ext uri="{FF2B5EF4-FFF2-40B4-BE49-F238E27FC236}">
                <a16:creationId xmlns:a16="http://schemas.microsoft.com/office/drawing/2014/main" id="{86BDADD3-6D71-0099-850B-006768545391}"/>
              </a:ext>
            </a:extLst>
          </p:cNvPr>
          <p:cNvSpPr/>
          <p:nvPr/>
        </p:nvSpPr>
        <p:spPr>
          <a:xfrm>
            <a:off x="9058977" y="3514137"/>
            <a:ext cx="2739584" cy="1259359"/>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72000" rtlCol="0" anchor="t"/>
          <a:lstStyle/>
          <a:p>
            <a:pPr>
              <a:spcBef>
                <a:spcPts val="1000"/>
              </a:spcBef>
            </a:pPr>
            <a:r>
              <a:rPr lang="en-AU" sz="1050" dirty="0">
                <a:solidFill>
                  <a:schemeClr val="tx1"/>
                </a:solidFill>
                <a:latin typeface="National 2" panose="02000003000000000000" pitchFamily="50" charset="0"/>
                <a:ea typeface="National Book" panose="02000503000000020004" pitchFamily="2" charset="77"/>
              </a:rPr>
              <a:t>To provide access to information, peer learning, connections, and action opportunities in a group environment.  </a:t>
            </a:r>
          </a:p>
          <a:p>
            <a:pPr>
              <a:spcBef>
                <a:spcPts val="1000"/>
              </a:spcBef>
            </a:pPr>
            <a:r>
              <a:rPr lang="en-AU" sz="1050" dirty="0">
                <a:solidFill>
                  <a:schemeClr val="tx1"/>
                </a:solidFill>
                <a:latin typeface="National 2" panose="02000003000000000000" pitchFamily="50" charset="0"/>
                <a:ea typeface="National Book" panose="02000503000000020004" pitchFamily="2" charset="77"/>
              </a:rPr>
              <a:t>To build credibility as a committed employer of </a:t>
            </a:r>
            <a:r>
              <a:rPr lang="en-AU" sz="1050" dirty="0" err="1">
                <a:solidFill>
                  <a:schemeClr val="tx1"/>
                </a:solidFill>
                <a:latin typeface="National 2" panose="02000003000000000000" pitchFamily="50" charset="0"/>
                <a:ea typeface="National Book" panose="02000503000000020004" pitchFamily="2" charset="77"/>
              </a:rPr>
              <a:t>rangatahi</a:t>
            </a:r>
            <a:r>
              <a:rPr lang="en-AU" sz="1050" dirty="0">
                <a:solidFill>
                  <a:schemeClr val="tx1"/>
                </a:solidFill>
                <a:latin typeface="National 2" panose="02000003000000000000" pitchFamily="50" charset="0"/>
                <a:ea typeface="National Book" panose="02000503000000020004" pitchFamily="2" charset="77"/>
              </a:rPr>
              <a:t> Māori and Pacific youth.</a:t>
            </a:r>
          </a:p>
        </p:txBody>
      </p:sp>
      <p:sp>
        <p:nvSpPr>
          <p:cNvPr id="17" name="TextBox 16">
            <a:extLst>
              <a:ext uri="{FF2B5EF4-FFF2-40B4-BE49-F238E27FC236}">
                <a16:creationId xmlns:a16="http://schemas.microsoft.com/office/drawing/2014/main" id="{30EA8D47-CAB0-A186-3FBE-FEF5EDE37D62}"/>
              </a:ext>
            </a:extLst>
          </p:cNvPr>
          <p:cNvSpPr txBox="1"/>
          <p:nvPr/>
        </p:nvSpPr>
        <p:spPr>
          <a:xfrm>
            <a:off x="9243322" y="2614228"/>
            <a:ext cx="2286367" cy="700641"/>
          </a:xfrm>
          <a:prstGeom prst="rect">
            <a:avLst/>
          </a:prstGeom>
          <a:noFill/>
        </p:spPr>
        <p:txBody>
          <a:bodyPr wrap="square" lIns="0" tIns="0" rIns="0" bIns="0" rtlCol="0" anchor="t">
            <a:spAutoFit/>
          </a:bodyPr>
          <a:lstStyle/>
          <a:p>
            <a:pPr>
              <a:lnSpc>
                <a:spcPct val="110000"/>
              </a:lnSpc>
              <a:spcBef>
                <a:spcPts val="1000"/>
              </a:spcBef>
            </a:pPr>
            <a:r>
              <a:rPr lang="en-US" sz="1050" b="1" dirty="0">
                <a:latin typeface="National 2" panose="02000003000000000000" pitchFamily="50" charset="0"/>
                <a:ea typeface="National Book" panose="02000503000000020004" pitchFamily="2" charset="77"/>
                <a:cs typeface="Roboto"/>
              </a:rPr>
              <a:t>A network of employers committed to growing their capability and credibility in employment of </a:t>
            </a:r>
            <a:r>
              <a:rPr lang="en-US" sz="1050" b="1" dirty="0" err="1">
                <a:latin typeface="National 2" panose="02000003000000000000" pitchFamily="50" charset="0"/>
                <a:ea typeface="National Book" panose="02000503000000020004" pitchFamily="2" charset="77"/>
                <a:cs typeface="Roboto"/>
              </a:rPr>
              <a:t>rangatahi</a:t>
            </a:r>
            <a:r>
              <a:rPr lang="en-US" sz="1050" b="1" dirty="0">
                <a:latin typeface="National 2" panose="02000003000000000000" pitchFamily="50" charset="0"/>
                <a:ea typeface="National Book" panose="02000503000000020004" pitchFamily="2" charset="77"/>
                <a:cs typeface="Roboto"/>
              </a:rPr>
              <a:t> Māori and Pacific youth</a:t>
            </a:r>
            <a:endParaRPr lang="en-US" sz="1050" b="1" dirty="0">
              <a:latin typeface="National 2" panose="02000003000000000000" pitchFamily="50" charset="0"/>
              <a:ea typeface="National Book" panose="02000503000000020004" pitchFamily="2" charset="77"/>
              <a:cs typeface="Roboto" panose="02000000000000000000" pitchFamily="2" charset="0"/>
            </a:endParaRPr>
          </a:p>
        </p:txBody>
      </p:sp>
      <p:sp>
        <p:nvSpPr>
          <p:cNvPr id="18" name="Rectangle 17">
            <a:extLst>
              <a:ext uri="{FF2B5EF4-FFF2-40B4-BE49-F238E27FC236}">
                <a16:creationId xmlns:a16="http://schemas.microsoft.com/office/drawing/2014/main" id="{D257613C-1D4B-BF46-1CCC-80885639C823}"/>
              </a:ext>
            </a:extLst>
          </p:cNvPr>
          <p:cNvSpPr/>
          <p:nvPr/>
        </p:nvSpPr>
        <p:spPr>
          <a:xfrm rot="16200000">
            <a:off x="-10065" y="5604029"/>
            <a:ext cx="1079234" cy="320034"/>
          </a:xfrm>
          <a:prstGeom prst="rect">
            <a:avLst/>
          </a:prstGeom>
          <a:solidFill>
            <a:srgbClr val="00A6A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AU" sz="1800" dirty="0">
                <a:solidFill>
                  <a:schemeClr val="bg1"/>
                </a:solidFill>
                <a:latin typeface="National 2" panose="02000003000000000000" pitchFamily="50" charset="0"/>
                <a:ea typeface="National Book" panose="02000503000000020004" pitchFamily="2" charset="77"/>
              </a:rPr>
              <a:t>Content</a:t>
            </a:r>
          </a:p>
        </p:txBody>
      </p:sp>
      <p:sp>
        <p:nvSpPr>
          <p:cNvPr id="19" name="Rectangle 18">
            <a:extLst>
              <a:ext uri="{FF2B5EF4-FFF2-40B4-BE49-F238E27FC236}">
                <a16:creationId xmlns:a16="http://schemas.microsoft.com/office/drawing/2014/main" id="{2FCBEFCA-1CA1-7B33-CA8F-3F4AB350DFDC}"/>
              </a:ext>
            </a:extLst>
          </p:cNvPr>
          <p:cNvSpPr/>
          <p:nvPr/>
        </p:nvSpPr>
        <p:spPr>
          <a:xfrm rot="16200000">
            <a:off x="-39013" y="2676212"/>
            <a:ext cx="1180430" cy="372224"/>
          </a:xfrm>
          <a:prstGeom prst="rect">
            <a:avLst/>
          </a:prstGeom>
          <a:solidFill>
            <a:srgbClr val="00A6A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AU" sz="1600" dirty="0">
                <a:solidFill>
                  <a:schemeClr val="bg1"/>
                </a:solidFill>
                <a:latin typeface="National 2" panose="02000003000000000000" pitchFamily="50" charset="0"/>
                <a:ea typeface="National Book" panose="02000503000000020004" pitchFamily="2" charset="77"/>
              </a:rPr>
              <a:t>What is it </a:t>
            </a:r>
          </a:p>
        </p:txBody>
      </p:sp>
      <p:sp>
        <p:nvSpPr>
          <p:cNvPr id="20" name="TextBox 19">
            <a:extLst>
              <a:ext uri="{FF2B5EF4-FFF2-40B4-BE49-F238E27FC236}">
                <a16:creationId xmlns:a16="http://schemas.microsoft.com/office/drawing/2014/main" id="{91C0C987-E8C0-D2A5-33EC-A20D17224F25}"/>
              </a:ext>
            </a:extLst>
          </p:cNvPr>
          <p:cNvSpPr txBox="1"/>
          <p:nvPr/>
        </p:nvSpPr>
        <p:spPr>
          <a:xfrm>
            <a:off x="1264914" y="2649154"/>
            <a:ext cx="2229542" cy="1002979"/>
          </a:xfrm>
          <a:prstGeom prst="rect">
            <a:avLst/>
          </a:prstGeom>
          <a:noFill/>
        </p:spPr>
        <p:txBody>
          <a:bodyPr wrap="square" lIns="0" tIns="0" rIns="0" bIns="0" rtlCol="0" anchor="t">
            <a:spAutoFit/>
          </a:bodyPr>
          <a:lstStyle/>
          <a:p>
            <a:pPr>
              <a:lnSpc>
                <a:spcPct val="110000"/>
              </a:lnSpc>
              <a:spcBef>
                <a:spcPts val="1000"/>
              </a:spcBef>
            </a:pPr>
            <a:r>
              <a:rPr lang="en-US" sz="1050" b="1" dirty="0">
                <a:latin typeface="National 2" panose="02000003000000000000" pitchFamily="50" charset="0"/>
                <a:ea typeface="National Book" panose="02000503000000020004" pitchFamily="2" charset="77"/>
                <a:cs typeface="Roboto"/>
              </a:rPr>
              <a:t>Foundational </a:t>
            </a:r>
            <a:r>
              <a:rPr lang="en-US" sz="1050" b="1" dirty="0" err="1">
                <a:latin typeface="National 2" panose="02000003000000000000" pitchFamily="50" charset="0"/>
                <a:ea typeface="National Book" panose="02000503000000020004" pitchFamily="2" charset="77"/>
                <a:cs typeface="Roboto"/>
              </a:rPr>
              <a:t>pou</a:t>
            </a:r>
            <a:r>
              <a:rPr lang="en-US" sz="1050" b="1" dirty="0">
                <a:latin typeface="National 2" panose="02000003000000000000" pitchFamily="50" charset="0"/>
                <a:ea typeface="National Book" panose="02000503000000020004" pitchFamily="2" charset="77"/>
                <a:cs typeface="Roboto"/>
              </a:rPr>
              <a:t> and principles to describe what being a good employer of </a:t>
            </a:r>
            <a:r>
              <a:rPr lang="en-US" sz="1050" b="1" dirty="0" err="1">
                <a:latin typeface="National 2" panose="02000003000000000000" pitchFamily="50" charset="0"/>
                <a:ea typeface="National Book" panose="02000503000000020004" pitchFamily="2" charset="77"/>
                <a:cs typeface="Roboto"/>
              </a:rPr>
              <a:t>rangatahi</a:t>
            </a:r>
            <a:r>
              <a:rPr lang="en-US" sz="1050" b="1" dirty="0">
                <a:latin typeface="National 2" panose="02000003000000000000" pitchFamily="50" charset="0"/>
                <a:ea typeface="National Book" panose="02000503000000020004" pitchFamily="2" charset="77"/>
                <a:cs typeface="Roboto"/>
              </a:rPr>
              <a:t> Māori and Pacific youth looks like</a:t>
            </a:r>
          </a:p>
          <a:p>
            <a:pPr>
              <a:lnSpc>
                <a:spcPct val="110000"/>
              </a:lnSpc>
              <a:spcBef>
                <a:spcPts val="1000"/>
              </a:spcBef>
            </a:pPr>
            <a:endParaRPr lang="en-US" sz="1000" dirty="0">
              <a:latin typeface="National 2" panose="02000003000000000000" pitchFamily="50" charset="0"/>
              <a:ea typeface="National Book" panose="02000503000000020004" pitchFamily="2" charset="77"/>
            </a:endParaRPr>
          </a:p>
        </p:txBody>
      </p:sp>
      <p:sp>
        <p:nvSpPr>
          <p:cNvPr id="21" name="TextBox 20">
            <a:extLst>
              <a:ext uri="{FF2B5EF4-FFF2-40B4-BE49-F238E27FC236}">
                <a16:creationId xmlns:a16="http://schemas.microsoft.com/office/drawing/2014/main" id="{AD507AF1-60A9-E15B-3951-44366A18CAFF}"/>
              </a:ext>
            </a:extLst>
          </p:cNvPr>
          <p:cNvSpPr txBox="1"/>
          <p:nvPr/>
        </p:nvSpPr>
        <p:spPr>
          <a:xfrm>
            <a:off x="9334246" y="5385823"/>
            <a:ext cx="2150619" cy="1300356"/>
          </a:xfrm>
          <a:prstGeom prst="rect">
            <a:avLst/>
          </a:prstGeom>
          <a:noFill/>
        </p:spPr>
        <p:txBody>
          <a:bodyPr wrap="square" lIns="0" tIns="0" rIns="0" bIns="0" rtlCol="0">
            <a:spAutoFit/>
          </a:bodyPr>
          <a:lstStyle/>
          <a:p>
            <a:pPr marL="285750" indent="-285750">
              <a:spcBef>
                <a:spcPts val="1000"/>
              </a:spcBef>
              <a:buFont typeface="Arial" panose="020B0604020202020204" pitchFamily="34" charset="0"/>
              <a:buChar char="•"/>
            </a:pPr>
            <a:r>
              <a:rPr lang="en-AU" sz="1050" dirty="0">
                <a:latin typeface="National 2" panose="02000003000000000000" pitchFamily="50" charset="0"/>
                <a:ea typeface="National Book" panose="02000503000000020004" pitchFamily="2" charset="77"/>
              </a:rPr>
              <a:t>Commitment charter </a:t>
            </a:r>
          </a:p>
          <a:p>
            <a:pPr marL="285750" indent="-285750">
              <a:spcBef>
                <a:spcPts val="1000"/>
              </a:spcBef>
              <a:buFont typeface="Arial" panose="020B0604020202020204" pitchFamily="34" charset="0"/>
              <a:buChar char="•"/>
            </a:pPr>
            <a:r>
              <a:rPr lang="en-AU" sz="1050" dirty="0">
                <a:latin typeface="National 2" panose="02000003000000000000" pitchFamily="50" charset="0"/>
                <a:ea typeface="National Book" panose="02000503000000020004" pitchFamily="2" charset="77"/>
              </a:rPr>
              <a:t>Pledge levels</a:t>
            </a:r>
          </a:p>
          <a:p>
            <a:pPr marL="285750" indent="-285750">
              <a:spcBef>
                <a:spcPts val="1000"/>
              </a:spcBef>
              <a:buFont typeface="Arial" panose="020B0604020202020204" pitchFamily="34" charset="0"/>
              <a:buChar char="•"/>
            </a:pPr>
            <a:r>
              <a:rPr lang="en-AU" sz="1050" dirty="0">
                <a:latin typeface="National 2" panose="02000003000000000000" pitchFamily="50" charset="0"/>
                <a:ea typeface="National Book" panose="02000503000000020004" pitchFamily="2" charset="77"/>
              </a:rPr>
              <a:t>Events and networking </a:t>
            </a:r>
          </a:p>
          <a:p>
            <a:pPr>
              <a:spcBef>
                <a:spcPts val="1000"/>
              </a:spcBef>
            </a:pPr>
            <a:br>
              <a:rPr lang="en-AU" sz="1400" dirty="0">
                <a:latin typeface="National 2" panose="02000003000000000000" pitchFamily="50" charset="0"/>
                <a:ea typeface="National Book" panose="02000503000000020004" pitchFamily="2" charset="77"/>
              </a:rPr>
            </a:br>
            <a:endParaRPr lang="en-AU" sz="1400" dirty="0">
              <a:latin typeface="National 2" panose="02000003000000000000" pitchFamily="50" charset="0"/>
              <a:ea typeface="National Book" panose="02000503000000020004" pitchFamily="2" charset="77"/>
            </a:endParaRPr>
          </a:p>
        </p:txBody>
      </p:sp>
      <p:sp>
        <p:nvSpPr>
          <p:cNvPr id="22" name="TextBox 21">
            <a:extLst>
              <a:ext uri="{FF2B5EF4-FFF2-40B4-BE49-F238E27FC236}">
                <a16:creationId xmlns:a16="http://schemas.microsoft.com/office/drawing/2014/main" id="{A7ACCCE4-86FD-327F-84AB-E66980C07573}"/>
              </a:ext>
            </a:extLst>
          </p:cNvPr>
          <p:cNvSpPr txBox="1"/>
          <p:nvPr/>
        </p:nvSpPr>
        <p:spPr>
          <a:xfrm>
            <a:off x="3811471" y="5342886"/>
            <a:ext cx="2191750" cy="936154"/>
          </a:xfrm>
          <a:prstGeom prst="rect">
            <a:avLst/>
          </a:prstGeom>
          <a:noFill/>
        </p:spPr>
        <p:txBody>
          <a:bodyPr wrap="square" lIns="0" tIns="0" rIns="0" bIns="0" rtlCol="0" anchor="t">
            <a:spAutoFit/>
          </a:bodyPr>
          <a:lstStyle/>
          <a:p>
            <a:pPr marL="267970" indent="-267970">
              <a:spcBef>
                <a:spcPts val="1000"/>
              </a:spcBef>
              <a:buFont typeface="Arial" panose="020B0604020202020204" pitchFamily="34" charset="0"/>
              <a:buChar char="•"/>
            </a:pPr>
            <a:r>
              <a:rPr lang="en-AU" sz="1050" dirty="0">
                <a:latin typeface="National 2" panose="02000003000000000000" pitchFamily="50" charset="0"/>
                <a:ea typeface="National Book" panose="02000503000000020004" pitchFamily="2" charset="77"/>
              </a:rPr>
              <a:t>Resources (examples, tips, case studies etc) relating to the 4 steps of the employment journey. </a:t>
            </a:r>
            <a:endParaRPr lang="en-US" sz="1050" dirty="0">
              <a:latin typeface="National 2" panose="02000003000000000000" pitchFamily="50" charset="0"/>
            </a:endParaRPr>
          </a:p>
          <a:p>
            <a:pPr marL="267970" indent="-267970">
              <a:spcBef>
                <a:spcPts val="1000"/>
              </a:spcBef>
              <a:buFont typeface="Arial" panose="020B0604020202020204" pitchFamily="34" charset="0"/>
              <a:buChar char="•"/>
            </a:pPr>
            <a:r>
              <a:rPr lang="en-AU" sz="1050" dirty="0">
                <a:latin typeface="National 2" panose="02000003000000000000" pitchFamily="50" charset="0"/>
                <a:ea typeface="National Book" panose="02000503000000020004" pitchFamily="2" charset="77"/>
              </a:rPr>
              <a:t>Pledge sign up information </a:t>
            </a:r>
          </a:p>
        </p:txBody>
      </p:sp>
      <p:sp>
        <p:nvSpPr>
          <p:cNvPr id="23" name="TextBox 22">
            <a:extLst>
              <a:ext uri="{FF2B5EF4-FFF2-40B4-BE49-F238E27FC236}">
                <a16:creationId xmlns:a16="http://schemas.microsoft.com/office/drawing/2014/main" id="{20C08BDA-DE23-BBF7-7148-06DE3182C15C}"/>
              </a:ext>
            </a:extLst>
          </p:cNvPr>
          <p:cNvSpPr txBox="1"/>
          <p:nvPr/>
        </p:nvSpPr>
        <p:spPr>
          <a:xfrm>
            <a:off x="6735365" y="2664613"/>
            <a:ext cx="1769731" cy="522900"/>
          </a:xfrm>
          <a:prstGeom prst="rect">
            <a:avLst/>
          </a:prstGeom>
          <a:noFill/>
        </p:spPr>
        <p:txBody>
          <a:bodyPr wrap="square" lIns="0" tIns="0" rIns="0" bIns="0" rtlCol="0">
            <a:spAutoFit/>
          </a:bodyPr>
          <a:lstStyle/>
          <a:p>
            <a:pPr>
              <a:lnSpc>
                <a:spcPct val="110000"/>
              </a:lnSpc>
              <a:spcBef>
                <a:spcPts val="1000"/>
              </a:spcBef>
            </a:pPr>
            <a:r>
              <a:rPr lang="en-US" sz="1050" b="1" dirty="0">
                <a:latin typeface="National 2" panose="02000003000000000000" pitchFamily="50" charset="0"/>
                <a:ea typeface="National Book" panose="02000503000000020004" pitchFamily="2" charset="77"/>
                <a:cs typeface="Roboto" panose="02000000000000000000" pitchFamily="2" charset="0"/>
              </a:rPr>
              <a:t>Employer </a:t>
            </a:r>
            <a:br>
              <a:rPr lang="en-US" sz="1050" b="1" dirty="0">
                <a:latin typeface="National 2" panose="02000003000000000000" pitchFamily="50" charset="0"/>
                <a:ea typeface="National Book" panose="02000503000000020004" pitchFamily="2" charset="77"/>
                <a:cs typeface="Roboto" panose="02000000000000000000" pitchFamily="2" charset="0"/>
              </a:rPr>
            </a:br>
            <a:r>
              <a:rPr lang="en-US" sz="1050" b="1" dirty="0">
                <a:latin typeface="National 2" panose="02000003000000000000" pitchFamily="50" charset="0"/>
                <a:ea typeface="National Book" panose="02000503000000020004" pitchFamily="2" charset="77"/>
                <a:cs typeface="Roboto" panose="02000000000000000000" pitchFamily="2" charset="0"/>
              </a:rPr>
              <a:t>self-assessment and reflection process </a:t>
            </a:r>
            <a:endParaRPr lang="en-US" sz="1050" dirty="0">
              <a:latin typeface="National 2" panose="02000003000000000000" pitchFamily="50" charset="0"/>
              <a:ea typeface="National Book" panose="02000503000000020004" pitchFamily="2" charset="77"/>
            </a:endParaRPr>
          </a:p>
        </p:txBody>
      </p:sp>
      <p:sp>
        <p:nvSpPr>
          <p:cNvPr id="24" name="TextBox 23">
            <a:extLst>
              <a:ext uri="{FF2B5EF4-FFF2-40B4-BE49-F238E27FC236}">
                <a16:creationId xmlns:a16="http://schemas.microsoft.com/office/drawing/2014/main" id="{4CBBFF65-38AE-E453-4CE1-22C1B94DD4E7}"/>
              </a:ext>
            </a:extLst>
          </p:cNvPr>
          <p:cNvSpPr txBox="1"/>
          <p:nvPr/>
        </p:nvSpPr>
        <p:spPr>
          <a:xfrm>
            <a:off x="6568700" y="5376229"/>
            <a:ext cx="2103059" cy="902811"/>
          </a:xfrm>
          <a:prstGeom prst="rect">
            <a:avLst/>
          </a:prstGeom>
          <a:noFill/>
        </p:spPr>
        <p:txBody>
          <a:bodyPr wrap="square" lIns="0" tIns="0" rIns="0" bIns="0" rtlCol="0" anchor="t">
            <a:spAutoFit/>
          </a:bodyPr>
          <a:lstStyle/>
          <a:p>
            <a:pPr marL="285750" indent="-285750">
              <a:spcBef>
                <a:spcPts val="1000"/>
              </a:spcBef>
              <a:buFont typeface="Arial" panose="020B0604020202020204" pitchFamily="34" charset="0"/>
              <a:buChar char="•"/>
            </a:pPr>
            <a:r>
              <a:rPr lang="en-AU" sz="1050" dirty="0">
                <a:latin typeface="National 2" panose="02000003000000000000" pitchFamily="50" charset="0"/>
                <a:ea typeface="National Book" panose="02000503000000020004" pitchFamily="2" charset="77"/>
              </a:rPr>
              <a:t>Reflection output report</a:t>
            </a:r>
          </a:p>
          <a:p>
            <a:pPr marL="285750" indent="-285750">
              <a:spcBef>
                <a:spcPts val="1000"/>
              </a:spcBef>
              <a:buFont typeface="Arial" panose="020B0604020202020204" pitchFamily="34" charset="0"/>
              <a:buChar char="•"/>
            </a:pPr>
            <a:r>
              <a:rPr lang="en-AU" sz="1050" dirty="0">
                <a:latin typeface="National 2" panose="02000003000000000000" pitchFamily="50" charset="0"/>
                <a:ea typeface="National Book" panose="02000503000000020004" pitchFamily="2" charset="77"/>
              </a:rPr>
              <a:t>Measurement criteria   </a:t>
            </a:r>
          </a:p>
          <a:p>
            <a:pPr marL="285750" indent="-285750">
              <a:spcBef>
                <a:spcPts val="1000"/>
              </a:spcBef>
              <a:buFont typeface="Arial" panose="020B0604020202020204" pitchFamily="34" charset="0"/>
              <a:buChar char="•"/>
            </a:pPr>
            <a:r>
              <a:rPr lang="en-AU" sz="1050" dirty="0">
                <a:latin typeface="National 2" panose="02000003000000000000" pitchFamily="50" charset="0"/>
              </a:rPr>
              <a:t>Targeted interventions and support</a:t>
            </a:r>
          </a:p>
        </p:txBody>
      </p:sp>
      <p:sp>
        <p:nvSpPr>
          <p:cNvPr id="25" name="Rounded Rectangle 8">
            <a:extLst>
              <a:ext uri="{FF2B5EF4-FFF2-40B4-BE49-F238E27FC236}">
                <a16:creationId xmlns:a16="http://schemas.microsoft.com/office/drawing/2014/main" id="{D245D320-BB6A-C835-C410-D24103D15E18}"/>
              </a:ext>
            </a:extLst>
          </p:cNvPr>
          <p:cNvSpPr/>
          <p:nvPr/>
        </p:nvSpPr>
        <p:spPr>
          <a:xfrm>
            <a:off x="1148624" y="1276572"/>
            <a:ext cx="2132350" cy="973785"/>
          </a:xfrm>
          <a:prstGeom prst="roundRect">
            <a:avLst/>
          </a:prstGeom>
          <a:solidFill>
            <a:srgbClr val="00A6A7"/>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AU" sz="2000" b="1" dirty="0">
                <a:solidFill>
                  <a:schemeClr val="bg1"/>
                </a:solidFill>
                <a:latin typeface="National 2" panose="02000003000000000000" pitchFamily="50" charset="0"/>
                <a:ea typeface="National Book" panose="02000503000000020004" pitchFamily="2" charset="77"/>
              </a:rPr>
              <a:t>Framework</a:t>
            </a:r>
          </a:p>
        </p:txBody>
      </p:sp>
      <p:sp>
        <p:nvSpPr>
          <p:cNvPr id="26" name="Rounded Rectangle 24">
            <a:extLst>
              <a:ext uri="{FF2B5EF4-FFF2-40B4-BE49-F238E27FC236}">
                <a16:creationId xmlns:a16="http://schemas.microsoft.com/office/drawing/2014/main" id="{6AAD987D-418E-FBEE-A03C-5349711FC2B7}"/>
              </a:ext>
            </a:extLst>
          </p:cNvPr>
          <p:cNvSpPr/>
          <p:nvPr/>
        </p:nvSpPr>
        <p:spPr>
          <a:xfrm>
            <a:off x="3880038" y="1289019"/>
            <a:ext cx="2132350" cy="978887"/>
          </a:xfrm>
          <a:prstGeom prst="roundRect">
            <a:avLst/>
          </a:prstGeom>
          <a:solidFill>
            <a:srgbClr val="00A6A7"/>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AU" sz="2000" b="1" dirty="0">
                <a:solidFill>
                  <a:schemeClr val="bg1"/>
                </a:solidFill>
                <a:latin typeface="National 2" panose="02000003000000000000" pitchFamily="50" charset="0"/>
                <a:ea typeface="National Book" panose="02000503000000020004" pitchFamily="2" charset="77"/>
              </a:rPr>
              <a:t>Toolkit</a:t>
            </a:r>
          </a:p>
        </p:txBody>
      </p:sp>
      <p:cxnSp>
        <p:nvCxnSpPr>
          <p:cNvPr id="27" name="Straight Connector 26">
            <a:extLst>
              <a:ext uri="{FF2B5EF4-FFF2-40B4-BE49-F238E27FC236}">
                <a16:creationId xmlns:a16="http://schemas.microsoft.com/office/drawing/2014/main" id="{736C3875-D515-D057-DF96-FE2C1A9F11A2}"/>
              </a:ext>
            </a:extLst>
          </p:cNvPr>
          <p:cNvCxnSpPr/>
          <p:nvPr/>
        </p:nvCxnSpPr>
        <p:spPr>
          <a:xfrm>
            <a:off x="611014" y="3505940"/>
            <a:ext cx="10969972" cy="0"/>
          </a:xfrm>
          <a:prstGeom prst="line">
            <a:avLst/>
          </a:prstGeom>
          <a:ln>
            <a:solidFill>
              <a:schemeClr val="dk1">
                <a:alpha val="10310"/>
              </a:schemeClr>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1BDAAD2-AFE8-2E2C-EA5C-223630402040}"/>
              </a:ext>
            </a:extLst>
          </p:cNvPr>
          <p:cNvCxnSpPr/>
          <p:nvPr/>
        </p:nvCxnSpPr>
        <p:spPr>
          <a:xfrm>
            <a:off x="611014" y="5151301"/>
            <a:ext cx="10969972" cy="0"/>
          </a:xfrm>
          <a:prstGeom prst="line">
            <a:avLst/>
          </a:prstGeom>
          <a:ln>
            <a:solidFill>
              <a:schemeClr val="dk1">
                <a:alpha val="10310"/>
              </a:schemeClr>
            </a:solidFill>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DE8D0526-A2EA-D213-587C-28EE93B54156}"/>
              </a:ext>
            </a:extLst>
          </p:cNvPr>
          <p:cNvSpPr txBox="1"/>
          <p:nvPr/>
        </p:nvSpPr>
        <p:spPr>
          <a:xfrm>
            <a:off x="351446" y="629811"/>
            <a:ext cx="6383919" cy="475002"/>
          </a:xfrm>
          <a:prstGeom prst="rect">
            <a:avLst/>
          </a:prstGeom>
          <a:noFill/>
        </p:spPr>
        <p:txBody>
          <a:bodyPr wrap="square">
            <a:spAutoFit/>
          </a:bodyPr>
          <a:lstStyle/>
          <a:p>
            <a:pPr>
              <a:lnSpc>
                <a:spcPct val="110000"/>
              </a:lnSpc>
              <a:spcBef>
                <a:spcPts val="1000"/>
              </a:spcBef>
            </a:pPr>
            <a:r>
              <a:rPr lang="en-US" sz="2400" b="1" dirty="0">
                <a:solidFill>
                  <a:srgbClr val="1B324F"/>
                </a:solidFill>
                <a:latin typeface="National 2 XBold" panose="02000003000000000000" pitchFamily="2" charset="77"/>
                <a:ea typeface="+mj-ea"/>
                <a:cs typeface="+mj-cs"/>
              </a:rPr>
              <a:t>Elements of the </a:t>
            </a:r>
            <a:r>
              <a:rPr lang="en-US" sz="2400" b="1" dirty="0" err="1">
                <a:solidFill>
                  <a:srgbClr val="1B324F"/>
                </a:solidFill>
                <a:latin typeface="National 2 XBold" panose="02000003000000000000" pitchFamily="2" charset="77"/>
                <a:ea typeface="+mj-ea"/>
                <a:cs typeface="+mj-cs"/>
              </a:rPr>
              <a:t>programme</a:t>
            </a:r>
            <a:r>
              <a:rPr lang="en-US" sz="2400" b="1" dirty="0">
                <a:solidFill>
                  <a:srgbClr val="1B324F"/>
                </a:solidFill>
                <a:latin typeface="National 2 XBold" panose="02000003000000000000" pitchFamily="2" charset="77"/>
                <a:ea typeface="+mj-ea"/>
                <a:cs typeface="+mj-cs"/>
              </a:rPr>
              <a:t> of change</a:t>
            </a:r>
          </a:p>
        </p:txBody>
      </p:sp>
    </p:spTree>
    <p:extLst>
      <p:ext uri="{BB962C8B-B14F-4D97-AF65-F5344CB8AC3E}">
        <p14:creationId xmlns:p14="http://schemas.microsoft.com/office/powerpoint/2010/main" val="170812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CE91D961-36F6-E8FE-212F-4EEF25566531}"/>
              </a:ext>
            </a:extLst>
          </p:cNvPr>
          <p:cNvSpPr/>
          <p:nvPr/>
        </p:nvSpPr>
        <p:spPr>
          <a:xfrm>
            <a:off x="521515" y="1044430"/>
            <a:ext cx="10964411" cy="2348917"/>
          </a:xfrm>
          <a:prstGeom prst="roundRect">
            <a:avLst/>
          </a:prstGeom>
          <a:solidFill>
            <a:schemeClr val="accent5">
              <a:lumMod val="20000"/>
              <a:lumOff val="80000"/>
            </a:schemeClr>
          </a:solidFill>
          <a:ln w="57150">
            <a:solidFill>
              <a:srgbClr val="1B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2" name="Rounded Rectangle 3">
            <a:extLst>
              <a:ext uri="{FF2B5EF4-FFF2-40B4-BE49-F238E27FC236}">
                <a16:creationId xmlns:a16="http://schemas.microsoft.com/office/drawing/2014/main" id="{11C8A5BA-B87A-F437-85C5-2230201DD432}"/>
              </a:ext>
            </a:extLst>
          </p:cNvPr>
          <p:cNvSpPr/>
          <p:nvPr/>
        </p:nvSpPr>
        <p:spPr>
          <a:xfrm>
            <a:off x="8617201" y="1413848"/>
            <a:ext cx="2032038" cy="953051"/>
          </a:xfrm>
          <a:prstGeom prst="roundRect">
            <a:avLst/>
          </a:prstGeom>
          <a:solidFill>
            <a:srgbClr val="00A6A7"/>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AU" sz="2000" b="1" dirty="0">
                <a:solidFill>
                  <a:schemeClr val="bg1"/>
                </a:solidFill>
                <a:latin typeface="National 2" panose="02000003000000000000" pitchFamily="50" charset="0"/>
                <a:ea typeface="National Book" panose="02000503000000020004" pitchFamily="2" charset="77"/>
              </a:rPr>
              <a:t>Reflection</a:t>
            </a:r>
          </a:p>
        </p:txBody>
      </p:sp>
      <p:sp>
        <p:nvSpPr>
          <p:cNvPr id="73" name="Rounded Rectangle 4">
            <a:extLst>
              <a:ext uri="{FF2B5EF4-FFF2-40B4-BE49-F238E27FC236}">
                <a16:creationId xmlns:a16="http://schemas.microsoft.com/office/drawing/2014/main" id="{DB1B2B56-9FD1-2C28-B39B-A05AE4BB6970}"/>
              </a:ext>
            </a:extLst>
          </p:cNvPr>
          <p:cNvSpPr/>
          <p:nvPr/>
        </p:nvSpPr>
        <p:spPr>
          <a:xfrm>
            <a:off x="2182626" y="3154879"/>
            <a:ext cx="7642187" cy="963172"/>
          </a:xfrm>
          <a:prstGeom prst="roundRect">
            <a:avLst/>
          </a:prstGeom>
          <a:solidFill>
            <a:srgbClr val="00A6A7"/>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AU" sz="2000" b="1" dirty="0">
                <a:solidFill>
                  <a:schemeClr val="bg1"/>
                </a:solidFill>
                <a:latin typeface="National 2" panose="02000003000000000000" pitchFamily="50" charset="0"/>
                <a:ea typeface="National Book" panose="02000503000000020004" pitchFamily="2" charset="77"/>
              </a:rPr>
              <a:t>Youth Employer Pledge</a:t>
            </a:r>
          </a:p>
        </p:txBody>
      </p:sp>
      <p:sp>
        <p:nvSpPr>
          <p:cNvPr id="74" name="Rounded Rectangle 8">
            <a:extLst>
              <a:ext uri="{FF2B5EF4-FFF2-40B4-BE49-F238E27FC236}">
                <a16:creationId xmlns:a16="http://schemas.microsoft.com/office/drawing/2014/main" id="{96639A85-76D0-DB79-C759-68BCEF136764}"/>
              </a:ext>
            </a:extLst>
          </p:cNvPr>
          <p:cNvSpPr/>
          <p:nvPr/>
        </p:nvSpPr>
        <p:spPr>
          <a:xfrm>
            <a:off x="1257889" y="1456390"/>
            <a:ext cx="2132350" cy="973785"/>
          </a:xfrm>
          <a:prstGeom prst="roundRect">
            <a:avLst/>
          </a:prstGeom>
          <a:solidFill>
            <a:srgbClr val="00A6A7"/>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AU" sz="2000" b="1" dirty="0">
                <a:solidFill>
                  <a:schemeClr val="bg1"/>
                </a:solidFill>
                <a:latin typeface="National 2" panose="02000003000000000000" pitchFamily="50" charset="0"/>
                <a:ea typeface="National Book" panose="02000503000000020004" pitchFamily="2" charset="77"/>
              </a:rPr>
              <a:t>Framework</a:t>
            </a:r>
          </a:p>
        </p:txBody>
      </p:sp>
      <p:sp>
        <p:nvSpPr>
          <p:cNvPr id="75" name="Rounded Rectangle 24">
            <a:extLst>
              <a:ext uri="{FF2B5EF4-FFF2-40B4-BE49-F238E27FC236}">
                <a16:creationId xmlns:a16="http://schemas.microsoft.com/office/drawing/2014/main" id="{F331F98F-9D5D-DE0C-73AC-1057C8577932}"/>
              </a:ext>
            </a:extLst>
          </p:cNvPr>
          <p:cNvSpPr/>
          <p:nvPr/>
        </p:nvSpPr>
        <p:spPr>
          <a:xfrm>
            <a:off x="4937545" y="1436586"/>
            <a:ext cx="2132350" cy="978887"/>
          </a:xfrm>
          <a:prstGeom prst="roundRect">
            <a:avLst/>
          </a:prstGeom>
          <a:solidFill>
            <a:srgbClr val="00A6A7"/>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AU" sz="2000" b="1" dirty="0">
                <a:solidFill>
                  <a:schemeClr val="bg1"/>
                </a:solidFill>
                <a:latin typeface="National 2" panose="02000003000000000000" pitchFamily="50" charset="0"/>
                <a:ea typeface="National Book" panose="02000503000000020004" pitchFamily="2" charset="77"/>
              </a:rPr>
              <a:t>Toolkit</a:t>
            </a:r>
          </a:p>
        </p:txBody>
      </p:sp>
      <p:cxnSp>
        <p:nvCxnSpPr>
          <p:cNvPr id="76" name="Straight Arrow Connector 75">
            <a:extLst>
              <a:ext uri="{FF2B5EF4-FFF2-40B4-BE49-F238E27FC236}">
                <a16:creationId xmlns:a16="http://schemas.microsoft.com/office/drawing/2014/main" id="{C33483F7-E8E4-04F0-0D17-E82EC8918DF8}"/>
              </a:ext>
            </a:extLst>
          </p:cNvPr>
          <p:cNvCxnSpPr>
            <a:cxnSpLocks/>
          </p:cNvCxnSpPr>
          <p:nvPr/>
        </p:nvCxnSpPr>
        <p:spPr>
          <a:xfrm>
            <a:off x="3390239" y="1971360"/>
            <a:ext cx="1547306"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9436B5D0-186C-58D4-B317-0AE949980AF3}"/>
              </a:ext>
            </a:extLst>
          </p:cNvPr>
          <p:cNvSpPr txBox="1"/>
          <p:nvPr/>
        </p:nvSpPr>
        <p:spPr>
          <a:xfrm>
            <a:off x="3753914" y="1576438"/>
            <a:ext cx="745397" cy="255070"/>
          </a:xfrm>
          <a:prstGeom prst="rect">
            <a:avLst/>
          </a:prstGeom>
          <a:solidFill>
            <a:schemeClr val="bg1">
              <a:lumMod val="95000"/>
            </a:schemeClr>
          </a:solidFill>
        </p:spPr>
        <p:txBody>
          <a:bodyPr wrap="square" lIns="0" tIns="0" rIns="0" bIns="0" rtlCol="0">
            <a:spAutoFit/>
          </a:bodyPr>
          <a:lstStyle/>
          <a:p>
            <a:pPr>
              <a:lnSpc>
                <a:spcPct val="110000"/>
              </a:lnSpc>
              <a:spcBef>
                <a:spcPts val="1000"/>
              </a:spcBef>
            </a:pPr>
            <a:r>
              <a:rPr lang="en-US" sz="1600" b="1" dirty="0">
                <a:latin typeface="National 2" panose="02000003000000000000" pitchFamily="50" charset="0"/>
                <a:ea typeface="National Book" panose="02000503000000020004" pitchFamily="2" charset="77"/>
                <a:cs typeface="Roboto" panose="02000000000000000000" pitchFamily="2" charset="0"/>
              </a:rPr>
              <a:t>Informs</a:t>
            </a:r>
          </a:p>
        </p:txBody>
      </p:sp>
      <p:cxnSp>
        <p:nvCxnSpPr>
          <p:cNvPr id="80" name="Straight Arrow Connector 79">
            <a:extLst>
              <a:ext uri="{FF2B5EF4-FFF2-40B4-BE49-F238E27FC236}">
                <a16:creationId xmlns:a16="http://schemas.microsoft.com/office/drawing/2014/main" id="{89501173-864C-87E1-56DF-4F9AB807F572}"/>
              </a:ext>
            </a:extLst>
          </p:cNvPr>
          <p:cNvCxnSpPr>
            <a:cxnSpLocks/>
          </p:cNvCxnSpPr>
          <p:nvPr/>
        </p:nvCxnSpPr>
        <p:spPr>
          <a:xfrm>
            <a:off x="7069895" y="1977133"/>
            <a:ext cx="1547306"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BDD91D08-BAD9-1CF2-AD23-E50B96FB384C}"/>
              </a:ext>
            </a:extLst>
          </p:cNvPr>
          <p:cNvSpPr txBox="1"/>
          <p:nvPr/>
        </p:nvSpPr>
        <p:spPr>
          <a:xfrm>
            <a:off x="7399544" y="1570412"/>
            <a:ext cx="761940" cy="255134"/>
          </a:xfrm>
          <a:prstGeom prst="rect">
            <a:avLst/>
          </a:prstGeom>
          <a:solidFill>
            <a:schemeClr val="bg1">
              <a:lumMod val="95000"/>
            </a:schemeClr>
          </a:solidFill>
        </p:spPr>
        <p:txBody>
          <a:bodyPr wrap="square" lIns="0" tIns="0" rIns="0" bIns="0" rtlCol="0">
            <a:spAutoFit/>
          </a:bodyPr>
          <a:lstStyle/>
          <a:p>
            <a:pPr>
              <a:lnSpc>
                <a:spcPct val="110000"/>
              </a:lnSpc>
              <a:spcBef>
                <a:spcPts val="1000"/>
              </a:spcBef>
            </a:pPr>
            <a:r>
              <a:rPr lang="en-US" sz="1600" b="1" dirty="0">
                <a:latin typeface="National 2" panose="02000003000000000000" pitchFamily="50" charset="0"/>
                <a:ea typeface="National Book" panose="02000503000000020004" pitchFamily="2" charset="77"/>
                <a:cs typeface="Roboto" panose="02000000000000000000" pitchFamily="2" charset="0"/>
              </a:rPr>
              <a:t>Links to</a:t>
            </a:r>
          </a:p>
        </p:txBody>
      </p:sp>
      <p:sp>
        <p:nvSpPr>
          <p:cNvPr id="86" name="TextBox 85">
            <a:extLst>
              <a:ext uri="{FF2B5EF4-FFF2-40B4-BE49-F238E27FC236}">
                <a16:creationId xmlns:a16="http://schemas.microsoft.com/office/drawing/2014/main" id="{338EC805-53A6-0270-C57C-0D6D16189952}"/>
              </a:ext>
            </a:extLst>
          </p:cNvPr>
          <p:cNvSpPr txBox="1"/>
          <p:nvPr/>
        </p:nvSpPr>
        <p:spPr>
          <a:xfrm>
            <a:off x="9824813" y="2667713"/>
            <a:ext cx="535403" cy="255070"/>
          </a:xfrm>
          <a:prstGeom prst="rect">
            <a:avLst/>
          </a:prstGeom>
          <a:solidFill>
            <a:schemeClr val="bg1">
              <a:lumMod val="95000"/>
            </a:schemeClr>
          </a:solidFill>
        </p:spPr>
        <p:txBody>
          <a:bodyPr wrap="none" lIns="0" tIns="0" rIns="0" bIns="0" rtlCol="0">
            <a:spAutoFit/>
          </a:bodyPr>
          <a:lstStyle/>
          <a:p>
            <a:pPr>
              <a:lnSpc>
                <a:spcPct val="110000"/>
              </a:lnSpc>
              <a:spcBef>
                <a:spcPts val="1000"/>
              </a:spcBef>
            </a:pPr>
            <a:r>
              <a:rPr lang="en-US" sz="1600" b="1" dirty="0">
                <a:solidFill>
                  <a:srgbClr val="00A6A7"/>
                </a:solidFill>
                <a:latin typeface="National 2" panose="02000003000000000000" pitchFamily="50" charset="0"/>
                <a:ea typeface="National Book" panose="02000503000000020004" pitchFamily="2" charset="77"/>
                <a:cs typeface="Roboto" panose="02000000000000000000" pitchFamily="2" charset="0"/>
              </a:rPr>
              <a:t>Using</a:t>
            </a:r>
          </a:p>
        </p:txBody>
      </p:sp>
      <p:sp>
        <p:nvSpPr>
          <p:cNvPr id="89" name="TextBox 88">
            <a:extLst>
              <a:ext uri="{FF2B5EF4-FFF2-40B4-BE49-F238E27FC236}">
                <a16:creationId xmlns:a16="http://schemas.microsoft.com/office/drawing/2014/main" id="{8BE5EFB0-C020-D3A4-4CF2-E83202F2A6AF}"/>
              </a:ext>
            </a:extLst>
          </p:cNvPr>
          <p:cNvSpPr txBox="1"/>
          <p:nvPr/>
        </p:nvSpPr>
        <p:spPr>
          <a:xfrm>
            <a:off x="6663765" y="2611697"/>
            <a:ext cx="735779" cy="255070"/>
          </a:xfrm>
          <a:prstGeom prst="rect">
            <a:avLst/>
          </a:prstGeom>
          <a:solidFill>
            <a:schemeClr val="bg1">
              <a:lumMod val="95000"/>
            </a:schemeClr>
          </a:solidFill>
        </p:spPr>
        <p:txBody>
          <a:bodyPr wrap="none" lIns="0" tIns="0" rIns="0" bIns="0" rtlCol="0">
            <a:spAutoFit/>
          </a:bodyPr>
          <a:lstStyle/>
          <a:p>
            <a:pPr>
              <a:lnSpc>
                <a:spcPct val="110000"/>
              </a:lnSpc>
              <a:spcBef>
                <a:spcPts val="1000"/>
              </a:spcBef>
            </a:pPr>
            <a:r>
              <a:rPr lang="en-US" sz="1600" b="1" dirty="0">
                <a:solidFill>
                  <a:srgbClr val="00A6A7"/>
                </a:solidFill>
                <a:latin typeface="National 2" panose="02000003000000000000" pitchFamily="50" charset="0"/>
                <a:ea typeface="National Book" panose="02000503000000020004" pitchFamily="2" charset="77"/>
                <a:cs typeface="Roboto" panose="02000000000000000000" pitchFamily="2" charset="0"/>
              </a:rPr>
              <a:t>Creates</a:t>
            </a:r>
          </a:p>
        </p:txBody>
      </p:sp>
      <p:sp>
        <p:nvSpPr>
          <p:cNvPr id="91" name="TextBox 90">
            <a:extLst>
              <a:ext uri="{FF2B5EF4-FFF2-40B4-BE49-F238E27FC236}">
                <a16:creationId xmlns:a16="http://schemas.microsoft.com/office/drawing/2014/main" id="{E605AD22-5651-F64F-48D1-808A3BD94D3F}"/>
              </a:ext>
            </a:extLst>
          </p:cNvPr>
          <p:cNvSpPr txBox="1"/>
          <p:nvPr/>
        </p:nvSpPr>
        <p:spPr>
          <a:xfrm>
            <a:off x="3243340" y="2633354"/>
            <a:ext cx="657231" cy="255070"/>
          </a:xfrm>
          <a:prstGeom prst="rect">
            <a:avLst/>
          </a:prstGeom>
          <a:solidFill>
            <a:schemeClr val="bg1">
              <a:lumMod val="95000"/>
            </a:schemeClr>
          </a:solidFill>
        </p:spPr>
        <p:txBody>
          <a:bodyPr wrap="none" lIns="0" tIns="0" rIns="0" bIns="0" rtlCol="0">
            <a:spAutoFit/>
          </a:bodyPr>
          <a:lstStyle/>
          <a:p>
            <a:pPr>
              <a:lnSpc>
                <a:spcPct val="110000"/>
              </a:lnSpc>
              <a:spcBef>
                <a:spcPts val="1000"/>
              </a:spcBef>
            </a:pPr>
            <a:r>
              <a:rPr lang="en-US" sz="1600" b="1" dirty="0">
                <a:solidFill>
                  <a:srgbClr val="00A6A7"/>
                </a:solidFill>
                <a:latin typeface="National 2" panose="02000003000000000000" pitchFamily="50" charset="0"/>
                <a:ea typeface="National Book" panose="02000503000000020004" pitchFamily="2" charset="77"/>
                <a:cs typeface="Roboto" panose="02000000000000000000" pitchFamily="2" charset="0"/>
              </a:rPr>
              <a:t>Guides</a:t>
            </a:r>
          </a:p>
        </p:txBody>
      </p:sp>
      <p:cxnSp>
        <p:nvCxnSpPr>
          <p:cNvPr id="94" name="Straight Arrow Connector 93">
            <a:extLst>
              <a:ext uri="{FF2B5EF4-FFF2-40B4-BE49-F238E27FC236}">
                <a16:creationId xmlns:a16="http://schemas.microsoft.com/office/drawing/2014/main" id="{6F161A65-5A13-322F-F739-A01D888240A0}"/>
              </a:ext>
            </a:extLst>
          </p:cNvPr>
          <p:cNvCxnSpPr>
            <a:cxnSpLocks/>
          </p:cNvCxnSpPr>
          <p:nvPr/>
        </p:nvCxnSpPr>
        <p:spPr>
          <a:xfrm>
            <a:off x="2839827" y="2462570"/>
            <a:ext cx="0" cy="69230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539BA09A-1330-0C07-D582-AD0208B40529}"/>
              </a:ext>
            </a:extLst>
          </p:cNvPr>
          <p:cNvCxnSpPr>
            <a:cxnSpLocks/>
          </p:cNvCxnSpPr>
          <p:nvPr/>
        </p:nvCxnSpPr>
        <p:spPr>
          <a:xfrm flipV="1">
            <a:off x="6096000" y="2415473"/>
            <a:ext cx="0" cy="752992"/>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08626024-8777-D769-5D41-F09B21EEB157}"/>
              </a:ext>
            </a:extLst>
          </p:cNvPr>
          <p:cNvCxnSpPr>
            <a:cxnSpLocks/>
          </p:cNvCxnSpPr>
          <p:nvPr/>
        </p:nvCxnSpPr>
        <p:spPr>
          <a:xfrm flipV="1">
            <a:off x="9216858" y="2392781"/>
            <a:ext cx="0" cy="76209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3B166450-B98B-0006-6AC5-741A91697C66}"/>
              </a:ext>
            </a:extLst>
          </p:cNvPr>
          <p:cNvSpPr txBox="1"/>
          <p:nvPr/>
        </p:nvSpPr>
        <p:spPr>
          <a:xfrm>
            <a:off x="705374" y="4857454"/>
            <a:ext cx="10781251" cy="1088311"/>
          </a:xfrm>
          <a:prstGeom prst="rect">
            <a:avLst/>
          </a:prstGeom>
          <a:noFill/>
        </p:spPr>
        <p:txBody>
          <a:bodyPr wrap="square">
            <a:spAutoFit/>
          </a:bodyPr>
          <a:lstStyle/>
          <a:p>
            <a:pPr algn="ctr">
              <a:lnSpc>
                <a:spcPct val="110000"/>
              </a:lnSpc>
              <a:spcBef>
                <a:spcPts val="1000"/>
              </a:spcBef>
            </a:pPr>
            <a:r>
              <a:rPr lang="en-US" sz="2000" b="1" dirty="0">
                <a:solidFill>
                  <a:srgbClr val="1B324F"/>
                </a:solidFill>
                <a:latin typeface="National 2 XBold" panose="02000003000000000000" pitchFamily="2" charset="77"/>
                <a:ea typeface="+mj-ea"/>
                <a:cs typeface="+mj-cs"/>
              </a:rPr>
              <a:t>The YEP uses and upholds the three elements. Together, the three initiatives create a basket of knowledge that equips employers with skills, understanding,  tools, and insight to be prepared for change.</a:t>
            </a:r>
          </a:p>
        </p:txBody>
      </p:sp>
    </p:spTree>
    <p:extLst>
      <p:ext uri="{BB962C8B-B14F-4D97-AF65-F5344CB8AC3E}">
        <p14:creationId xmlns:p14="http://schemas.microsoft.com/office/powerpoint/2010/main" val="373648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E44B4-62CC-4718-93C2-35823FBD77DA}"/>
              </a:ext>
            </a:extLst>
          </p:cNvPr>
          <p:cNvSpPr>
            <a:spLocks noGrp="1"/>
          </p:cNvSpPr>
          <p:nvPr>
            <p:ph type="title"/>
          </p:nvPr>
        </p:nvSpPr>
        <p:spPr>
          <a:xfrm>
            <a:off x="595221" y="738705"/>
            <a:ext cx="10751325" cy="491415"/>
          </a:xfrm>
        </p:spPr>
        <p:txBody>
          <a:bodyPr/>
          <a:lstStyle/>
          <a:p>
            <a:r>
              <a:rPr lang="mi-NZ" dirty="0" err="1"/>
              <a:t>Implementing</a:t>
            </a:r>
            <a:r>
              <a:rPr lang="mi-NZ" dirty="0"/>
              <a:t> </a:t>
            </a:r>
            <a:r>
              <a:rPr lang="mi-NZ" dirty="0" err="1"/>
              <a:t>Change</a:t>
            </a:r>
            <a:r>
              <a:rPr lang="mi-NZ" dirty="0"/>
              <a:t> </a:t>
            </a:r>
            <a:endParaRPr lang="en-NZ" dirty="0"/>
          </a:p>
        </p:txBody>
      </p:sp>
      <p:sp>
        <p:nvSpPr>
          <p:cNvPr id="56" name="Block Arc 55">
            <a:extLst>
              <a:ext uri="{FF2B5EF4-FFF2-40B4-BE49-F238E27FC236}">
                <a16:creationId xmlns:a16="http://schemas.microsoft.com/office/drawing/2014/main" id="{63312367-7E04-7BF2-8837-068F4EA46A9F}"/>
              </a:ext>
            </a:extLst>
          </p:cNvPr>
          <p:cNvSpPr/>
          <p:nvPr/>
        </p:nvSpPr>
        <p:spPr>
          <a:xfrm rot="7200000">
            <a:off x="6355644" y="2705391"/>
            <a:ext cx="5472793" cy="5472792"/>
          </a:xfrm>
          <a:prstGeom prst="blockArc">
            <a:avLst>
              <a:gd name="adj1" fmla="val 3561343"/>
              <a:gd name="adj2" fmla="val 14393209"/>
              <a:gd name="adj3" fmla="val 0"/>
            </a:avLst>
          </a:prstGeom>
          <a:solidFill>
            <a:srgbClr val="1B324F">
              <a:lumMod val="20000"/>
              <a:lumOff val="80000"/>
            </a:srgbClr>
          </a:solidFill>
          <a:ln w="10795" cap="flat" cmpd="sng" algn="ctr">
            <a:noFill/>
            <a:prstDash val="solid"/>
          </a:ln>
          <a:effectLst/>
        </p:spPr>
        <p:txBody>
          <a:bodyPr lIns="72000" tIns="36000" rIns="72000" bIns="36000" rtlCol="0" anchor="ctr"/>
          <a:lstStyle/>
          <a:p>
            <a:pPr marL="0" marR="0" lvl="0" indent="0" algn="ctr" defTabSz="1472956" eaLnBrk="1" fontAlgn="auto" latinLnBrk="0" hangingPunct="1">
              <a:lnSpc>
                <a:spcPct val="110000"/>
              </a:lnSpc>
              <a:spcBef>
                <a:spcPts val="1000"/>
              </a:spcBef>
              <a:spcAft>
                <a:spcPts val="0"/>
              </a:spcAft>
              <a:buClrTx/>
              <a:buSzTx/>
              <a:buFontTx/>
              <a:buNone/>
              <a:tabLst/>
              <a:defRPr/>
            </a:pPr>
            <a:endParaRPr kumimoji="0" lang="en-AU" sz="1000" b="0" i="0" u="none" strike="noStrike" kern="0" cap="none" spc="0" normalizeH="0" baseline="0" noProof="0">
              <a:ln>
                <a:noFill/>
              </a:ln>
              <a:solidFill>
                <a:srgbClr val="000000"/>
              </a:solidFill>
              <a:effectLst/>
              <a:uLnTx/>
              <a:uFillTx/>
              <a:latin typeface="National 2" panose="02000003000000000000" pitchFamily="50" charset="0"/>
              <a:ea typeface="National Book" panose="02000503000000020004" pitchFamily="2" charset="77"/>
              <a:cs typeface="+mn-cs"/>
            </a:endParaRPr>
          </a:p>
        </p:txBody>
      </p:sp>
      <p:grpSp>
        <p:nvGrpSpPr>
          <p:cNvPr id="57" name="Group 56">
            <a:extLst>
              <a:ext uri="{FF2B5EF4-FFF2-40B4-BE49-F238E27FC236}">
                <a16:creationId xmlns:a16="http://schemas.microsoft.com/office/drawing/2014/main" id="{B27F0CF1-5E90-FD85-2B70-A5EC4411C3DA}"/>
              </a:ext>
            </a:extLst>
          </p:cNvPr>
          <p:cNvGrpSpPr/>
          <p:nvPr/>
        </p:nvGrpSpPr>
        <p:grpSpPr>
          <a:xfrm>
            <a:off x="766502" y="2105199"/>
            <a:ext cx="4293098" cy="4159490"/>
            <a:chOff x="1394772" y="3388315"/>
            <a:chExt cx="5193757" cy="5204647"/>
          </a:xfrm>
        </p:grpSpPr>
        <p:grpSp>
          <p:nvGrpSpPr>
            <p:cNvPr id="58" name="Group 57">
              <a:extLst>
                <a:ext uri="{FF2B5EF4-FFF2-40B4-BE49-F238E27FC236}">
                  <a16:creationId xmlns:a16="http://schemas.microsoft.com/office/drawing/2014/main" id="{6294A9F7-EF1C-25E6-DF38-723654F73522}"/>
                </a:ext>
              </a:extLst>
            </p:cNvPr>
            <p:cNvGrpSpPr/>
            <p:nvPr/>
          </p:nvGrpSpPr>
          <p:grpSpPr>
            <a:xfrm>
              <a:off x="1394772" y="3388315"/>
              <a:ext cx="5193757" cy="5204647"/>
              <a:chOff x="15751774" y="2612845"/>
              <a:chExt cx="5193757" cy="5204647"/>
            </a:xfrm>
          </p:grpSpPr>
          <p:grpSp>
            <p:nvGrpSpPr>
              <p:cNvPr id="69" name="Group 68">
                <a:extLst>
                  <a:ext uri="{FF2B5EF4-FFF2-40B4-BE49-F238E27FC236}">
                    <a16:creationId xmlns:a16="http://schemas.microsoft.com/office/drawing/2014/main" id="{B29CE95E-3E01-CF24-F105-35A2F865FBAF}"/>
                  </a:ext>
                </a:extLst>
              </p:cNvPr>
              <p:cNvGrpSpPr/>
              <p:nvPr/>
            </p:nvGrpSpPr>
            <p:grpSpPr>
              <a:xfrm rot="20169460">
                <a:off x="15751774" y="2612845"/>
                <a:ext cx="5193757" cy="5204647"/>
                <a:chOff x="14189225" y="10360038"/>
                <a:chExt cx="5179179" cy="5190037"/>
              </a:xfrm>
            </p:grpSpPr>
            <p:sp>
              <p:nvSpPr>
                <p:cNvPr id="74" name="Block Arc 73">
                  <a:extLst>
                    <a:ext uri="{FF2B5EF4-FFF2-40B4-BE49-F238E27FC236}">
                      <a16:creationId xmlns:a16="http://schemas.microsoft.com/office/drawing/2014/main" id="{8450A3D4-E377-CA96-2686-066BCE44BEE8}"/>
                    </a:ext>
                  </a:extLst>
                </p:cNvPr>
                <p:cNvSpPr/>
                <p:nvPr/>
              </p:nvSpPr>
              <p:spPr>
                <a:xfrm rot="7200000">
                  <a:off x="14198241" y="10386386"/>
                  <a:ext cx="5163689" cy="5163690"/>
                </a:xfrm>
                <a:prstGeom prst="blockArc">
                  <a:avLst>
                    <a:gd name="adj1" fmla="val 3478714"/>
                    <a:gd name="adj2" fmla="val 14447155"/>
                    <a:gd name="adj3" fmla="val 13475"/>
                  </a:avLst>
                </a:prstGeom>
                <a:solidFill>
                  <a:srgbClr val="E7EFF7"/>
                </a:solidFill>
                <a:ln w="10795" cap="flat" cmpd="sng" algn="ctr">
                  <a:noFill/>
                  <a:prstDash val="solid"/>
                </a:ln>
                <a:effectLst/>
              </p:spPr>
              <p:txBody>
                <a:bodyPr lIns="72000" tIns="36000" rIns="72000" bIns="36000" rtlCol="0" anchor="ctr"/>
                <a:lstStyle/>
                <a:p>
                  <a:pPr marL="0" marR="0" lvl="0" indent="0" algn="ctr" defTabSz="1472956" eaLnBrk="1" fontAlgn="auto" latinLnBrk="0" hangingPunct="1">
                    <a:lnSpc>
                      <a:spcPct val="110000"/>
                    </a:lnSpc>
                    <a:spcBef>
                      <a:spcPts val="1000"/>
                    </a:spcBef>
                    <a:spcAft>
                      <a:spcPts val="0"/>
                    </a:spcAft>
                    <a:buClrTx/>
                    <a:buSzTx/>
                    <a:buFontTx/>
                    <a:buNone/>
                    <a:tabLst/>
                    <a:defRPr/>
                  </a:pPr>
                  <a:endParaRPr kumimoji="0" lang="en-AU" sz="1000" b="0" i="0" u="none" strike="noStrike" kern="0" cap="none" spc="0" normalizeH="0" baseline="0" noProof="0">
                    <a:ln>
                      <a:noFill/>
                    </a:ln>
                    <a:solidFill>
                      <a:srgbClr val="000000"/>
                    </a:solidFill>
                    <a:effectLst/>
                    <a:uLnTx/>
                    <a:uFillTx/>
                    <a:latin typeface="National 2" panose="02000003000000000000" pitchFamily="50" charset="0"/>
                    <a:ea typeface="National Book" panose="02000503000000020004" pitchFamily="2" charset="77"/>
                    <a:cs typeface="+mn-cs"/>
                  </a:endParaRPr>
                </a:p>
              </p:txBody>
            </p:sp>
            <p:sp>
              <p:nvSpPr>
                <p:cNvPr id="75" name="Block Arc 74">
                  <a:extLst>
                    <a:ext uri="{FF2B5EF4-FFF2-40B4-BE49-F238E27FC236}">
                      <a16:creationId xmlns:a16="http://schemas.microsoft.com/office/drawing/2014/main" id="{535317E3-3D0A-6ABB-BFF7-0E73B802D203}"/>
                    </a:ext>
                  </a:extLst>
                </p:cNvPr>
                <p:cNvSpPr/>
                <p:nvPr/>
              </p:nvSpPr>
              <p:spPr>
                <a:xfrm rot="14481036">
                  <a:off x="14204714" y="10360038"/>
                  <a:ext cx="5163689" cy="5163690"/>
                </a:xfrm>
                <a:prstGeom prst="blockArc">
                  <a:avLst>
                    <a:gd name="adj1" fmla="val 7143795"/>
                    <a:gd name="adj2" fmla="val 17803668"/>
                    <a:gd name="adj3" fmla="val 12423"/>
                  </a:avLst>
                </a:prstGeom>
                <a:solidFill>
                  <a:srgbClr val="D0DEEF"/>
                </a:solidFill>
                <a:ln w="10795" cap="flat" cmpd="sng" algn="ctr">
                  <a:noFill/>
                  <a:prstDash val="solid"/>
                </a:ln>
                <a:effectLst/>
              </p:spPr>
              <p:txBody>
                <a:bodyPr lIns="72000" tIns="36000" rIns="72000" bIns="36000" rtlCol="0" anchor="ctr"/>
                <a:lstStyle/>
                <a:p>
                  <a:pPr marL="0" marR="0" lvl="0" indent="0" algn="ctr" defTabSz="1472956" eaLnBrk="1" fontAlgn="auto" latinLnBrk="0" hangingPunct="1">
                    <a:lnSpc>
                      <a:spcPct val="110000"/>
                    </a:lnSpc>
                    <a:spcBef>
                      <a:spcPts val="1000"/>
                    </a:spcBef>
                    <a:spcAft>
                      <a:spcPts val="0"/>
                    </a:spcAft>
                    <a:buClrTx/>
                    <a:buSzTx/>
                    <a:buFontTx/>
                    <a:buNone/>
                    <a:tabLst/>
                    <a:defRPr/>
                  </a:pPr>
                  <a:endParaRPr kumimoji="0" lang="en-AU" sz="1000" b="0" i="0" u="none" strike="noStrike" kern="0" cap="none" spc="0" normalizeH="0" baseline="0" noProof="0">
                    <a:ln>
                      <a:noFill/>
                    </a:ln>
                    <a:solidFill>
                      <a:srgbClr val="000000"/>
                    </a:solidFill>
                    <a:effectLst/>
                    <a:uLnTx/>
                    <a:uFillTx/>
                    <a:latin typeface="National 2" panose="02000003000000000000" pitchFamily="50" charset="0"/>
                    <a:ea typeface="National Book" panose="02000503000000020004" pitchFamily="2" charset="77"/>
                    <a:cs typeface="+mn-cs"/>
                  </a:endParaRPr>
                </a:p>
              </p:txBody>
            </p:sp>
            <p:grpSp>
              <p:nvGrpSpPr>
                <p:cNvPr id="76" name="Group 75">
                  <a:extLst>
                    <a:ext uri="{FF2B5EF4-FFF2-40B4-BE49-F238E27FC236}">
                      <a16:creationId xmlns:a16="http://schemas.microsoft.com/office/drawing/2014/main" id="{F8F443A1-D097-0A16-005A-5636EE88164A}"/>
                    </a:ext>
                  </a:extLst>
                </p:cNvPr>
                <p:cNvGrpSpPr/>
                <p:nvPr/>
              </p:nvGrpSpPr>
              <p:grpSpPr>
                <a:xfrm>
                  <a:off x="14189225" y="10683036"/>
                  <a:ext cx="5177014" cy="4484836"/>
                  <a:chOff x="16349827" y="5241416"/>
                  <a:chExt cx="5177014" cy="4484836"/>
                </a:xfrm>
              </p:grpSpPr>
              <p:sp>
                <p:nvSpPr>
                  <p:cNvPr id="77" name="Block Arc 14">
                    <a:extLst>
                      <a:ext uri="{FF2B5EF4-FFF2-40B4-BE49-F238E27FC236}">
                        <a16:creationId xmlns:a16="http://schemas.microsoft.com/office/drawing/2014/main" id="{09AD4995-4B59-92F7-3770-C64D305BBDCD}"/>
                      </a:ext>
                    </a:extLst>
                  </p:cNvPr>
                  <p:cNvSpPr/>
                  <p:nvPr/>
                </p:nvSpPr>
                <p:spPr>
                  <a:xfrm>
                    <a:off x="16349827" y="5241416"/>
                    <a:ext cx="3484156" cy="2364117"/>
                  </a:xfrm>
                  <a:custGeom>
                    <a:avLst/>
                    <a:gdLst>
                      <a:gd name="connsiteX0" fmla="*/ 58 w 7221482"/>
                      <a:gd name="connsiteY0" fmla="*/ 3631269 h 7221482"/>
                      <a:gd name="connsiteX1" fmla="*/ 1294866 w 7221482"/>
                      <a:gd name="connsiteY1" fmla="*/ 840511 h 7221482"/>
                      <a:gd name="connsiteX2" fmla="*/ 4270941 w 7221482"/>
                      <a:gd name="connsiteY2" fmla="*/ 60870 h 7221482"/>
                      <a:gd name="connsiteX3" fmla="*/ 3977772 w 7221482"/>
                      <a:gd name="connsiteY3" fmla="*/ 1637225 h 7221482"/>
                      <a:gd name="connsiteX4" fmla="*/ 2323254 w 7221482"/>
                      <a:gd name="connsiteY4" fmla="*/ 2070659 h 7221482"/>
                      <a:gd name="connsiteX5" fmla="*/ 1603419 w 7221482"/>
                      <a:gd name="connsiteY5" fmla="*/ 3622153 h 7221482"/>
                      <a:gd name="connsiteX6" fmla="*/ 58 w 7221482"/>
                      <a:gd name="connsiteY6" fmla="*/ 3631269 h 7221482"/>
                      <a:gd name="connsiteX0" fmla="*/ 52740 w 3341490"/>
                      <a:gd name="connsiteY0" fmla="*/ 3622631 h 3622631"/>
                      <a:gd name="connsiteX1" fmla="*/ 365415 w 3341490"/>
                      <a:gd name="connsiteY1" fmla="*/ 831873 h 3622631"/>
                      <a:gd name="connsiteX2" fmla="*/ 3341490 w 3341490"/>
                      <a:gd name="connsiteY2" fmla="*/ 52232 h 3622631"/>
                      <a:gd name="connsiteX3" fmla="*/ 3048321 w 3341490"/>
                      <a:gd name="connsiteY3" fmla="*/ 1628587 h 3622631"/>
                      <a:gd name="connsiteX4" fmla="*/ 1393803 w 3341490"/>
                      <a:gd name="connsiteY4" fmla="*/ 2062021 h 3622631"/>
                      <a:gd name="connsiteX5" fmla="*/ 673968 w 3341490"/>
                      <a:gd name="connsiteY5" fmla="*/ 3613515 h 3622631"/>
                      <a:gd name="connsiteX6" fmla="*/ 52740 w 3341490"/>
                      <a:gd name="connsiteY6" fmla="*/ 3622631 h 3622631"/>
                      <a:gd name="connsiteX0" fmla="*/ 0 w 3288750"/>
                      <a:gd name="connsiteY0" fmla="*/ 3570399 h 3570399"/>
                      <a:gd name="connsiteX1" fmla="*/ 3288750 w 3288750"/>
                      <a:gd name="connsiteY1" fmla="*/ 0 h 3570399"/>
                      <a:gd name="connsiteX2" fmla="*/ 2995581 w 3288750"/>
                      <a:gd name="connsiteY2" fmla="*/ 1576355 h 3570399"/>
                      <a:gd name="connsiteX3" fmla="*/ 1341063 w 3288750"/>
                      <a:gd name="connsiteY3" fmla="*/ 2009789 h 3570399"/>
                      <a:gd name="connsiteX4" fmla="*/ 621228 w 3288750"/>
                      <a:gd name="connsiteY4" fmla="*/ 3561283 h 3570399"/>
                      <a:gd name="connsiteX5" fmla="*/ 0 w 3288750"/>
                      <a:gd name="connsiteY5" fmla="*/ 3570399 h 3570399"/>
                      <a:gd name="connsiteX0" fmla="*/ 0 w 3288750"/>
                      <a:gd name="connsiteY0" fmla="*/ 3570399 h 3570399"/>
                      <a:gd name="connsiteX1" fmla="*/ 3288750 w 3288750"/>
                      <a:gd name="connsiteY1" fmla="*/ 0 h 3570399"/>
                      <a:gd name="connsiteX2" fmla="*/ 2995581 w 3288750"/>
                      <a:gd name="connsiteY2" fmla="*/ 1576355 h 3570399"/>
                      <a:gd name="connsiteX3" fmla="*/ 1341063 w 3288750"/>
                      <a:gd name="connsiteY3" fmla="*/ 2009789 h 3570399"/>
                      <a:gd name="connsiteX4" fmla="*/ 621228 w 3288750"/>
                      <a:gd name="connsiteY4" fmla="*/ 3561283 h 3570399"/>
                      <a:gd name="connsiteX5" fmla="*/ 0 w 3288750"/>
                      <a:gd name="connsiteY5" fmla="*/ 3570399 h 3570399"/>
                      <a:gd name="connsiteX0" fmla="*/ 0 w 2995581"/>
                      <a:gd name="connsiteY0" fmla="*/ 2029466 h 2029466"/>
                      <a:gd name="connsiteX1" fmla="*/ 2967016 w 2995581"/>
                      <a:gd name="connsiteY1" fmla="*/ 0 h 2029466"/>
                      <a:gd name="connsiteX2" fmla="*/ 2995581 w 2995581"/>
                      <a:gd name="connsiteY2" fmla="*/ 35422 h 2029466"/>
                      <a:gd name="connsiteX3" fmla="*/ 1341063 w 2995581"/>
                      <a:gd name="connsiteY3" fmla="*/ 468856 h 2029466"/>
                      <a:gd name="connsiteX4" fmla="*/ 621228 w 2995581"/>
                      <a:gd name="connsiteY4" fmla="*/ 2020350 h 2029466"/>
                      <a:gd name="connsiteX5" fmla="*/ 0 w 2995581"/>
                      <a:gd name="connsiteY5" fmla="*/ 2029466 h 2029466"/>
                      <a:gd name="connsiteX0" fmla="*/ 0 w 2995581"/>
                      <a:gd name="connsiteY0" fmla="*/ 2075040 h 2075040"/>
                      <a:gd name="connsiteX1" fmla="*/ 2967016 w 2995581"/>
                      <a:gd name="connsiteY1" fmla="*/ 45574 h 2075040"/>
                      <a:gd name="connsiteX2" fmla="*/ 2995581 w 2995581"/>
                      <a:gd name="connsiteY2" fmla="*/ 80996 h 2075040"/>
                      <a:gd name="connsiteX3" fmla="*/ 1341063 w 2995581"/>
                      <a:gd name="connsiteY3" fmla="*/ 514430 h 2075040"/>
                      <a:gd name="connsiteX4" fmla="*/ 621228 w 2995581"/>
                      <a:gd name="connsiteY4" fmla="*/ 2065924 h 2075040"/>
                      <a:gd name="connsiteX5" fmla="*/ 0 w 2995581"/>
                      <a:gd name="connsiteY5" fmla="*/ 2075040 h 2075040"/>
                      <a:gd name="connsiteX0" fmla="*/ 0 w 2995581"/>
                      <a:gd name="connsiteY0" fmla="*/ 2082321 h 2082321"/>
                      <a:gd name="connsiteX1" fmla="*/ 2967016 w 2995581"/>
                      <a:gd name="connsiteY1" fmla="*/ 52855 h 2082321"/>
                      <a:gd name="connsiteX2" fmla="*/ 2995581 w 2995581"/>
                      <a:gd name="connsiteY2" fmla="*/ 88277 h 2082321"/>
                      <a:gd name="connsiteX3" fmla="*/ 1341063 w 2995581"/>
                      <a:gd name="connsiteY3" fmla="*/ 521711 h 2082321"/>
                      <a:gd name="connsiteX4" fmla="*/ 621228 w 2995581"/>
                      <a:gd name="connsiteY4" fmla="*/ 2073205 h 2082321"/>
                      <a:gd name="connsiteX5" fmla="*/ 0 w 2995581"/>
                      <a:gd name="connsiteY5" fmla="*/ 2082321 h 2082321"/>
                      <a:gd name="connsiteX0" fmla="*/ 0 w 2995581"/>
                      <a:gd name="connsiteY0" fmla="*/ 2058024 h 2058024"/>
                      <a:gd name="connsiteX1" fmla="*/ 2967016 w 2995581"/>
                      <a:gd name="connsiteY1" fmla="*/ 28558 h 2058024"/>
                      <a:gd name="connsiteX2" fmla="*/ 2995581 w 2995581"/>
                      <a:gd name="connsiteY2" fmla="*/ 63980 h 2058024"/>
                      <a:gd name="connsiteX3" fmla="*/ 1341063 w 2995581"/>
                      <a:gd name="connsiteY3" fmla="*/ 497414 h 2058024"/>
                      <a:gd name="connsiteX4" fmla="*/ 621228 w 2995581"/>
                      <a:gd name="connsiteY4" fmla="*/ 2048908 h 2058024"/>
                      <a:gd name="connsiteX5" fmla="*/ 0 w 2995581"/>
                      <a:gd name="connsiteY5" fmla="*/ 2058024 h 2058024"/>
                      <a:gd name="connsiteX0" fmla="*/ 0 w 2967016"/>
                      <a:gd name="connsiteY0" fmla="*/ 2151868 h 2151868"/>
                      <a:gd name="connsiteX1" fmla="*/ 2967016 w 2967016"/>
                      <a:gd name="connsiteY1" fmla="*/ 122402 h 2151868"/>
                      <a:gd name="connsiteX2" fmla="*/ 2960139 w 2967016"/>
                      <a:gd name="connsiteY2" fmla="*/ 23145 h 2151868"/>
                      <a:gd name="connsiteX3" fmla="*/ 1341063 w 2967016"/>
                      <a:gd name="connsiteY3" fmla="*/ 591258 h 2151868"/>
                      <a:gd name="connsiteX4" fmla="*/ 621228 w 2967016"/>
                      <a:gd name="connsiteY4" fmla="*/ 2142752 h 2151868"/>
                      <a:gd name="connsiteX5" fmla="*/ 0 w 2967016"/>
                      <a:gd name="connsiteY5" fmla="*/ 2151868 h 2151868"/>
                      <a:gd name="connsiteX0" fmla="*/ 0 w 2967016"/>
                      <a:gd name="connsiteY0" fmla="*/ 2058024 h 2058024"/>
                      <a:gd name="connsiteX1" fmla="*/ 2967016 w 2967016"/>
                      <a:gd name="connsiteY1" fmla="*/ 28558 h 2058024"/>
                      <a:gd name="connsiteX2" fmla="*/ 2733311 w 2967016"/>
                      <a:gd name="connsiteY2" fmla="*/ 78157 h 2058024"/>
                      <a:gd name="connsiteX3" fmla="*/ 1341063 w 2967016"/>
                      <a:gd name="connsiteY3" fmla="*/ 497414 h 2058024"/>
                      <a:gd name="connsiteX4" fmla="*/ 621228 w 2967016"/>
                      <a:gd name="connsiteY4" fmla="*/ 2048908 h 2058024"/>
                      <a:gd name="connsiteX5" fmla="*/ 0 w 2967016"/>
                      <a:gd name="connsiteY5" fmla="*/ 2058024 h 2058024"/>
                      <a:gd name="connsiteX0" fmla="*/ 0 w 2747276"/>
                      <a:gd name="connsiteY0" fmla="*/ 2034564 h 2034564"/>
                      <a:gd name="connsiteX1" fmla="*/ 2747276 w 2747276"/>
                      <a:gd name="connsiteY1" fmla="*/ 33451 h 2034564"/>
                      <a:gd name="connsiteX2" fmla="*/ 2733311 w 2747276"/>
                      <a:gd name="connsiteY2" fmla="*/ 54697 h 2034564"/>
                      <a:gd name="connsiteX3" fmla="*/ 1341063 w 2747276"/>
                      <a:gd name="connsiteY3" fmla="*/ 473954 h 2034564"/>
                      <a:gd name="connsiteX4" fmla="*/ 621228 w 2747276"/>
                      <a:gd name="connsiteY4" fmla="*/ 2025448 h 2034564"/>
                      <a:gd name="connsiteX5" fmla="*/ 0 w 2747276"/>
                      <a:gd name="connsiteY5" fmla="*/ 2034564 h 2034564"/>
                      <a:gd name="connsiteX0" fmla="*/ 0 w 2747276"/>
                      <a:gd name="connsiteY0" fmla="*/ 2034564 h 2034564"/>
                      <a:gd name="connsiteX1" fmla="*/ 2747276 w 2747276"/>
                      <a:gd name="connsiteY1" fmla="*/ 33451 h 2034564"/>
                      <a:gd name="connsiteX2" fmla="*/ 2733311 w 2747276"/>
                      <a:gd name="connsiteY2" fmla="*/ 54697 h 2034564"/>
                      <a:gd name="connsiteX3" fmla="*/ 1341063 w 2747276"/>
                      <a:gd name="connsiteY3" fmla="*/ 473954 h 2034564"/>
                      <a:gd name="connsiteX4" fmla="*/ 621228 w 2747276"/>
                      <a:gd name="connsiteY4" fmla="*/ 2025448 h 2034564"/>
                      <a:gd name="connsiteX5" fmla="*/ 0 w 2747276"/>
                      <a:gd name="connsiteY5" fmla="*/ 2034564 h 2034564"/>
                      <a:gd name="connsiteX0" fmla="*/ 0 w 2747276"/>
                      <a:gd name="connsiteY0" fmla="*/ 2035995 h 2035995"/>
                      <a:gd name="connsiteX1" fmla="*/ 2747276 w 2747276"/>
                      <a:gd name="connsiteY1" fmla="*/ 34882 h 2035995"/>
                      <a:gd name="connsiteX2" fmla="*/ 2733311 w 2747276"/>
                      <a:gd name="connsiteY2" fmla="*/ 20687 h 2035995"/>
                      <a:gd name="connsiteX3" fmla="*/ 1341063 w 2747276"/>
                      <a:gd name="connsiteY3" fmla="*/ 475385 h 2035995"/>
                      <a:gd name="connsiteX4" fmla="*/ 621228 w 2747276"/>
                      <a:gd name="connsiteY4" fmla="*/ 2026879 h 2035995"/>
                      <a:gd name="connsiteX5" fmla="*/ 0 w 2747276"/>
                      <a:gd name="connsiteY5" fmla="*/ 2035995 h 2035995"/>
                      <a:gd name="connsiteX0" fmla="*/ 0 w 2747276"/>
                      <a:gd name="connsiteY0" fmla="*/ 2034564 h 2034564"/>
                      <a:gd name="connsiteX1" fmla="*/ 2747276 w 2747276"/>
                      <a:gd name="connsiteY1" fmla="*/ 33451 h 2034564"/>
                      <a:gd name="connsiteX2" fmla="*/ 2733311 w 2747276"/>
                      <a:gd name="connsiteY2" fmla="*/ 19256 h 2034564"/>
                      <a:gd name="connsiteX3" fmla="*/ 1341063 w 2747276"/>
                      <a:gd name="connsiteY3" fmla="*/ 473954 h 2034564"/>
                      <a:gd name="connsiteX4" fmla="*/ 621228 w 2747276"/>
                      <a:gd name="connsiteY4" fmla="*/ 2025448 h 2034564"/>
                      <a:gd name="connsiteX5" fmla="*/ 0 w 2747276"/>
                      <a:gd name="connsiteY5" fmla="*/ 2034564 h 2034564"/>
                      <a:gd name="connsiteX0" fmla="*/ 0 w 2747276"/>
                      <a:gd name="connsiteY0" fmla="*/ 2049903 h 2049903"/>
                      <a:gd name="connsiteX1" fmla="*/ 2747276 w 2747276"/>
                      <a:gd name="connsiteY1" fmla="*/ 48790 h 2049903"/>
                      <a:gd name="connsiteX2" fmla="*/ 2733311 w 2747276"/>
                      <a:gd name="connsiteY2" fmla="*/ 34595 h 2049903"/>
                      <a:gd name="connsiteX3" fmla="*/ 1341063 w 2747276"/>
                      <a:gd name="connsiteY3" fmla="*/ 489293 h 2049903"/>
                      <a:gd name="connsiteX4" fmla="*/ 621228 w 2747276"/>
                      <a:gd name="connsiteY4" fmla="*/ 2040787 h 2049903"/>
                      <a:gd name="connsiteX5" fmla="*/ 0 w 2747276"/>
                      <a:gd name="connsiteY5" fmla="*/ 2049903 h 2049903"/>
                      <a:gd name="connsiteX0" fmla="*/ 0 w 2747276"/>
                      <a:gd name="connsiteY0" fmla="*/ 2049903 h 2049903"/>
                      <a:gd name="connsiteX1" fmla="*/ 2747276 w 2747276"/>
                      <a:gd name="connsiteY1" fmla="*/ 48790 h 2049903"/>
                      <a:gd name="connsiteX2" fmla="*/ 2733311 w 2747276"/>
                      <a:gd name="connsiteY2" fmla="*/ 34595 h 2049903"/>
                      <a:gd name="connsiteX3" fmla="*/ 1341063 w 2747276"/>
                      <a:gd name="connsiteY3" fmla="*/ 489293 h 2049903"/>
                      <a:gd name="connsiteX4" fmla="*/ 642493 w 2747276"/>
                      <a:gd name="connsiteY4" fmla="*/ 2047876 h 2049903"/>
                      <a:gd name="connsiteX5" fmla="*/ 0 w 2747276"/>
                      <a:gd name="connsiteY5" fmla="*/ 2049903 h 2049903"/>
                      <a:gd name="connsiteX0" fmla="*/ 0 w 2726011"/>
                      <a:gd name="connsiteY0" fmla="*/ 2049903 h 2049903"/>
                      <a:gd name="connsiteX1" fmla="*/ 2726011 w 2726011"/>
                      <a:gd name="connsiteY1" fmla="*/ 48790 h 2049903"/>
                      <a:gd name="connsiteX2" fmla="*/ 2712046 w 2726011"/>
                      <a:gd name="connsiteY2" fmla="*/ 34595 h 2049903"/>
                      <a:gd name="connsiteX3" fmla="*/ 1319798 w 2726011"/>
                      <a:gd name="connsiteY3" fmla="*/ 489293 h 2049903"/>
                      <a:gd name="connsiteX4" fmla="*/ 621228 w 2726011"/>
                      <a:gd name="connsiteY4" fmla="*/ 2047876 h 2049903"/>
                      <a:gd name="connsiteX5" fmla="*/ 0 w 2726011"/>
                      <a:gd name="connsiteY5" fmla="*/ 2049903 h 2049903"/>
                      <a:gd name="connsiteX0" fmla="*/ 0 w 2726011"/>
                      <a:gd name="connsiteY0" fmla="*/ 2015308 h 2015308"/>
                      <a:gd name="connsiteX1" fmla="*/ 2726011 w 2726011"/>
                      <a:gd name="connsiteY1" fmla="*/ 14195 h 2015308"/>
                      <a:gd name="connsiteX2" fmla="*/ 2712046 w 2726011"/>
                      <a:gd name="connsiteY2" fmla="*/ 0 h 2015308"/>
                      <a:gd name="connsiteX3" fmla="*/ 1319798 w 2726011"/>
                      <a:gd name="connsiteY3" fmla="*/ 454698 h 2015308"/>
                      <a:gd name="connsiteX4" fmla="*/ 621228 w 2726011"/>
                      <a:gd name="connsiteY4" fmla="*/ 2013281 h 2015308"/>
                      <a:gd name="connsiteX5" fmla="*/ 0 w 2726011"/>
                      <a:gd name="connsiteY5" fmla="*/ 2015308 h 2015308"/>
                      <a:gd name="connsiteX0" fmla="*/ 0 w 3341949"/>
                      <a:gd name="connsiteY0" fmla="*/ 2105450 h 2105450"/>
                      <a:gd name="connsiteX1" fmla="*/ 2726011 w 3341949"/>
                      <a:gd name="connsiteY1" fmla="*/ 104337 h 2105450"/>
                      <a:gd name="connsiteX2" fmla="*/ 3341924 w 3341949"/>
                      <a:gd name="connsiteY2" fmla="*/ 0 h 2105450"/>
                      <a:gd name="connsiteX3" fmla="*/ 1319798 w 3341949"/>
                      <a:gd name="connsiteY3" fmla="*/ 544840 h 2105450"/>
                      <a:gd name="connsiteX4" fmla="*/ 621228 w 3341949"/>
                      <a:gd name="connsiteY4" fmla="*/ 2103423 h 2105450"/>
                      <a:gd name="connsiteX5" fmla="*/ 0 w 3341949"/>
                      <a:gd name="connsiteY5" fmla="*/ 2105450 h 2105450"/>
                      <a:gd name="connsiteX0" fmla="*/ 0 w 3341949"/>
                      <a:gd name="connsiteY0" fmla="*/ 2105450 h 2105450"/>
                      <a:gd name="connsiteX1" fmla="*/ 2726011 w 3341949"/>
                      <a:gd name="connsiteY1" fmla="*/ 104337 h 2105450"/>
                      <a:gd name="connsiteX2" fmla="*/ 3341924 w 3341949"/>
                      <a:gd name="connsiteY2" fmla="*/ 0 h 2105450"/>
                      <a:gd name="connsiteX3" fmla="*/ 1465605 w 3341949"/>
                      <a:gd name="connsiteY3" fmla="*/ 642832 h 2105450"/>
                      <a:gd name="connsiteX4" fmla="*/ 621228 w 3341949"/>
                      <a:gd name="connsiteY4" fmla="*/ 2103423 h 2105450"/>
                      <a:gd name="connsiteX5" fmla="*/ 0 w 3341949"/>
                      <a:gd name="connsiteY5" fmla="*/ 2105450 h 2105450"/>
                      <a:gd name="connsiteX0" fmla="*/ 0 w 3341943"/>
                      <a:gd name="connsiteY0" fmla="*/ 2290058 h 2290058"/>
                      <a:gd name="connsiteX1" fmla="*/ 2531293 w 3341943"/>
                      <a:gd name="connsiteY1" fmla="*/ 3986 h 2290058"/>
                      <a:gd name="connsiteX2" fmla="*/ 3341924 w 3341943"/>
                      <a:gd name="connsiteY2" fmla="*/ 184608 h 2290058"/>
                      <a:gd name="connsiteX3" fmla="*/ 1465605 w 3341943"/>
                      <a:gd name="connsiteY3" fmla="*/ 827440 h 2290058"/>
                      <a:gd name="connsiteX4" fmla="*/ 621228 w 3341943"/>
                      <a:gd name="connsiteY4" fmla="*/ 2288031 h 2290058"/>
                      <a:gd name="connsiteX5" fmla="*/ 0 w 3341943"/>
                      <a:gd name="connsiteY5" fmla="*/ 2290058 h 2290058"/>
                      <a:gd name="connsiteX0" fmla="*/ 0 w 3341942"/>
                      <a:gd name="connsiteY0" fmla="*/ 2296573 h 2296573"/>
                      <a:gd name="connsiteX1" fmla="*/ 2494648 w 3341942"/>
                      <a:gd name="connsiteY1" fmla="*/ 3899 h 2296573"/>
                      <a:gd name="connsiteX2" fmla="*/ 3341924 w 3341942"/>
                      <a:gd name="connsiteY2" fmla="*/ 191123 h 2296573"/>
                      <a:gd name="connsiteX3" fmla="*/ 1465605 w 3341942"/>
                      <a:gd name="connsiteY3" fmla="*/ 833955 h 2296573"/>
                      <a:gd name="connsiteX4" fmla="*/ 621228 w 3341942"/>
                      <a:gd name="connsiteY4" fmla="*/ 2294546 h 2296573"/>
                      <a:gd name="connsiteX5" fmla="*/ 0 w 3341942"/>
                      <a:gd name="connsiteY5" fmla="*/ 2296573 h 2296573"/>
                      <a:gd name="connsiteX0" fmla="*/ 0 w 3341941"/>
                      <a:gd name="connsiteY0" fmla="*/ 2367194 h 2367194"/>
                      <a:gd name="connsiteX1" fmla="*/ 2406589 w 3341941"/>
                      <a:gd name="connsiteY1" fmla="*/ 3128 h 2367194"/>
                      <a:gd name="connsiteX2" fmla="*/ 3341924 w 3341941"/>
                      <a:gd name="connsiteY2" fmla="*/ 261744 h 2367194"/>
                      <a:gd name="connsiteX3" fmla="*/ 1465605 w 3341941"/>
                      <a:gd name="connsiteY3" fmla="*/ 904576 h 2367194"/>
                      <a:gd name="connsiteX4" fmla="*/ 621228 w 3341941"/>
                      <a:gd name="connsiteY4" fmla="*/ 2365167 h 2367194"/>
                      <a:gd name="connsiteX5" fmla="*/ 0 w 3341941"/>
                      <a:gd name="connsiteY5" fmla="*/ 2367194 h 2367194"/>
                      <a:gd name="connsiteX0" fmla="*/ 0 w 3341941"/>
                      <a:gd name="connsiteY0" fmla="*/ 2367194 h 2367194"/>
                      <a:gd name="connsiteX1" fmla="*/ 2406589 w 3341941"/>
                      <a:gd name="connsiteY1" fmla="*/ 3128 h 2367194"/>
                      <a:gd name="connsiteX2" fmla="*/ 3341924 w 3341941"/>
                      <a:gd name="connsiteY2" fmla="*/ 261744 h 2367194"/>
                      <a:gd name="connsiteX3" fmla="*/ 1465605 w 3341941"/>
                      <a:gd name="connsiteY3" fmla="*/ 904576 h 2367194"/>
                      <a:gd name="connsiteX4" fmla="*/ 621228 w 3341941"/>
                      <a:gd name="connsiteY4" fmla="*/ 2365167 h 2367194"/>
                      <a:gd name="connsiteX5" fmla="*/ 0 w 3341941"/>
                      <a:gd name="connsiteY5" fmla="*/ 2367194 h 2367194"/>
                      <a:gd name="connsiteX0" fmla="*/ 0 w 3341941"/>
                      <a:gd name="connsiteY0" fmla="*/ 2364128 h 2364128"/>
                      <a:gd name="connsiteX1" fmla="*/ 2406589 w 3341941"/>
                      <a:gd name="connsiteY1" fmla="*/ 62 h 2364128"/>
                      <a:gd name="connsiteX2" fmla="*/ 3341924 w 3341941"/>
                      <a:gd name="connsiteY2" fmla="*/ 258678 h 2364128"/>
                      <a:gd name="connsiteX3" fmla="*/ 1465605 w 3341941"/>
                      <a:gd name="connsiteY3" fmla="*/ 901510 h 2364128"/>
                      <a:gd name="connsiteX4" fmla="*/ 621228 w 3341941"/>
                      <a:gd name="connsiteY4" fmla="*/ 2362101 h 2364128"/>
                      <a:gd name="connsiteX5" fmla="*/ 0 w 3341941"/>
                      <a:gd name="connsiteY5" fmla="*/ 2364128 h 2364128"/>
                      <a:gd name="connsiteX0" fmla="*/ 0 w 3341941"/>
                      <a:gd name="connsiteY0" fmla="*/ 2364128 h 2364128"/>
                      <a:gd name="connsiteX1" fmla="*/ 2406589 w 3341941"/>
                      <a:gd name="connsiteY1" fmla="*/ 62 h 2364128"/>
                      <a:gd name="connsiteX2" fmla="*/ 3341924 w 3341941"/>
                      <a:gd name="connsiteY2" fmla="*/ 258678 h 2364128"/>
                      <a:gd name="connsiteX3" fmla="*/ 1465605 w 3341941"/>
                      <a:gd name="connsiteY3" fmla="*/ 901510 h 2364128"/>
                      <a:gd name="connsiteX4" fmla="*/ 621228 w 3341941"/>
                      <a:gd name="connsiteY4" fmla="*/ 2362101 h 2364128"/>
                      <a:gd name="connsiteX5" fmla="*/ 0 w 3341941"/>
                      <a:gd name="connsiteY5" fmla="*/ 2364128 h 2364128"/>
                      <a:gd name="connsiteX0" fmla="*/ 0 w 3341939"/>
                      <a:gd name="connsiteY0" fmla="*/ 2402118 h 2402118"/>
                      <a:gd name="connsiteX1" fmla="*/ 2324093 w 3341939"/>
                      <a:gd name="connsiteY1" fmla="*/ 54 h 2402118"/>
                      <a:gd name="connsiteX2" fmla="*/ 3341924 w 3341939"/>
                      <a:gd name="connsiteY2" fmla="*/ 296668 h 2402118"/>
                      <a:gd name="connsiteX3" fmla="*/ 1465605 w 3341939"/>
                      <a:gd name="connsiteY3" fmla="*/ 939500 h 2402118"/>
                      <a:gd name="connsiteX4" fmla="*/ 621228 w 3341939"/>
                      <a:gd name="connsiteY4" fmla="*/ 2400091 h 2402118"/>
                      <a:gd name="connsiteX5" fmla="*/ 0 w 3341939"/>
                      <a:gd name="connsiteY5" fmla="*/ 2402118 h 2402118"/>
                      <a:gd name="connsiteX0" fmla="*/ 0 w 3341939"/>
                      <a:gd name="connsiteY0" fmla="*/ 2402118 h 2402118"/>
                      <a:gd name="connsiteX1" fmla="*/ 2324093 w 3341939"/>
                      <a:gd name="connsiteY1" fmla="*/ 54 h 2402118"/>
                      <a:gd name="connsiteX2" fmla="*/ 3341924 w 3341939"/>
                      <a:gd name="connsiteY2" fmla="*/ 296668 h 2402118"/>
                      <a:gd name="connsiteX3" fmla="*/ 1465605 w 3341939"/>
                      <a:gd name="connsiteY3" fmla="*/ 939500 h 2402118"/>
                      <a:gd name="connsiteX4" fmla="*/ 621228 w 3341939"/>
                      <a:gd name="connsiteY4" fmla="*/ 2400091 h 2402118"/>
                      <a:gd name="connsiteX5" fmla="*/ 0 w 3341939"/>
                      <a:gd name="connsiteY5" fmla="*/ 2402118 h 2402118"/>
                      <a:gd name="connsiteX0" fmla="*/ 0 w 3341939"/>
                      <a:gd name="connsiteY0" fmla="*/ 2402118 h 2402118"/>
                      <a:gd name="connsiteX1" fmla="*/ 2324093 w 3341939"/>
                      <a:gd name="connsiteY1" fmla="*/ 54 h 2402118"/>
                      <a:gd name="connsiteX2" fmla="*/ 3341924 w 3341939"/>
                      <a:gd name="connsiteY2" fmla="*/ 296668 h 2402118"/>
                      <a:gd name="connsiteX3" fmla="*/ 1465605 w 3341939"/>
                      <a:gd name="connsiteY3" fmla="*/ 939500 h 2402118"/>
                      <a:gd name="connsiteX4" fmla="*/ 621228 w 3341939"/>
                      <a:gd name="connsiteY4" fmla="*/ 2400091 h 2402118"/>
                      <a:gd name="connsiteX5" fmla="*/ 0 w 3341939"/>
                      <a:gd name="connsiteY5" fmla="*/ 2402118 h 2402118"/>
                      <a:gd name="connsiteX0" fmla="*/ 0 w 3341939"/>
                      <a:gd name="connsiteY0" fmla="*/ 2402118 h 2402118"/>
                      <a:gd name="connsiteX1" fmla="*/ 2324093 w 3341939"/>
                      <a:gd name="connsiteY1" fmla="*/ 54 h 2402118"/>
                      <a:gd name="connsiteX2" fmla="*/ 3341924 w 3341939"/>
                      <a:gd name="connsiteY2" fmla="*/ 296668 h 2402118"/>
                      <a:gd name="connsiteX3" fmla="*/ 1465605 w 3341939"/>
                      <a:gd name="connsiteY3" fmla="*/ 939500 h 2402118"/>
                      <a:gd name="connsiteX4" fmla="*/ 621228 w 3341939"/>
                      <a:gd name="connsiteY4" fmla="*/ 2400091 h 2402118"/>
                      <a:gd name="connsiteX5" fmla="*/ 0 w 3341939"/>
                      <a:gd name="connsiteY5" fmla="*/ 2402118 h 2402118"/>
                      <a:gd name="connsiteX0" fmla="*/ 0 w 3341939"/>
                      <a:gd name="connsiteY0" fmla="*/ 2402118 h 2402118"/>
                      <a:gd name="connsiteX1" fmla="*/ 2324093 w 3341939"/>
                      <a:gd name="connsiteY1" fmla="*/ 54 h 2402118"/>
                      <a:gd name="connsiteX2" fmla="*/ 3341924 w 3341939"/>
                      <a:gd name="connsiteY2" fmla="*/ 296668 h 2402118"/>
                      <a:gd name="connsiteX3" fmla="*/ 1465605 w 3341939"/>
                      <a:gd name="connsiteY3" fmla="*/ 939500 h 2402118"/>
                      <a:gd name="connsiteX4" fmla="*/ 621228 w 3341939"/>
                      <a:gd name="connsiteY4" fmla="*/ 2400091 h 2402118"/>
                      <a:gd name="connsiteX5" fmla="*/ 0 w 3341939"/>
                      <a:gd name="connsiteY5" fmla="*/ 2402118 h 2402118"/>
                      <a:gd name="connsiteX0" fmla="*/ 0 w 3341939"/>
                      <a:gd name="connsiteY0" fmla="*/ 2402118 h 2402118"/>
                      <a:gd name="connsiteX1" fmla="*/ 2324093 w 3341939"/>
                      <a:gd name="connsiteY1" fmla="*/ 54 h 2402118"/>
                      <a:gd name="connsiteX2" fmla="*/ 3341924 w 3341939"/>
                      <a:gd name="connsiteY2" fmla="*/ 296668 h 2402118"/>
                      <a:gd name="connsiteX3" fmla="*/ 1465605 w 3341939"/>
                      <a:gd name="connsiteY3" fmla="*/ 939500 h 2402118"/>
                      <a:gd name="connsiteX4" fmla="*/ 621228 w 3341939"/>
                      <a:gd name="connsiteY4" fmla="*/ 2400091 h 2402118"/>
                      <a:gd name="connsiteX5" fmla="*/ 0 w 3341939"/>
                      <a:gd name="connsiteY5" fmla="*/ 2402118 h 2402118"/>
                      <a:gd name="connsiteX0" fmla="*/ 0 w 3341939"/>
                      <a:gd name="connsiteY0" fmla="*/ 2402118 h 2402118"/>
                      <a:gd name="connsiteX1" fmla="*/ 2324093 w 3341939"/>
                      <a:gd name="connsiteY1" fmla="*/ 54 h 2402118"/>
                      <a:gd name="connsiteX2" fmla="*/ 3341924 w 3341939"/>
                      <a:gd name="connsiteY2" fmla="*/ 296668 h 2402118"/>
                      <a:gd name="connsiteX3" fmla="*/ 1465605 w 3341939"/>
                      <a:gd name="connsiteY3" fmla="*/ 939500 h 2402118"/>
                      <a:gd name="connsiteX4" fmla="*/ 621228 w 3341939"/>
                      <a:gd name="connsiteY4" fmla="*/ 2400091 h 2402118"/>
                      <a:gd name="connsiteX5" fmla="*/ 0 w 3341939"/>
                      <a:gd name="connsiteY5" fmla="*/ 2402118 h 2402118"/>
                      <a:gd name="connsiteX0" fmla="*/ 0 w 3341937"/>
                      <a:gd name="connsiteY0" fmla="*/ 2416122 h 2416122"/>
                      <a:gd name="connsiteX1" fmla="*/ 2182119 w 3341937"/>
                      <a:gd name="connsiteY1" fmla="*/ 51 h 2416122"/>
                      <a:gd name="connsiteX2" fmla="*/ 3341924 w 3341937"/>
                      <a:gd name="connsiteY2" fmla="*/ 310672 h 2416122"/>
                      <a:gd name="connsiteX3" fmla="*/ 1465605 w 3341937"/>
                      <a:gd name="connsiteY3" fmla="*/ 953504 h 2416122"/>
                      <a:gd name="connsiteX4" fmla="*/ 621228 w 3341937"/>
                      <a:gd name="connsiteY4" fmla="*/ 2414095 h 2416122"/>
                      <a:gd name="connsiteX5" fmla="*/ 0 w 3341937"/>
                      <a:gd name="connsiteY5" fmla="*/ 2416122 h 2416122"/>
                      <a:gd name="connsiteX0" fmla="*/ 0 w 3342960"/>
                      <a:gd name="connsiteY0" fmla="*/ 2120477 h 2120477"/>
                      <a:gd name="connsiteX1" fmla="*/ 3338434 w 3342960"/>
                      <a:gd name="connsiteY1" fmla="*/ 625 h 2120477"/>
                      <a:gd name="connsiteX2" fmla="*/ 3341924 w 3342960"/>
                      <a:gd name="connsiteY2" fmla="*/ 15027 h 2120477"/>
                      <a:gd name="connsiteX3" fmla="*/ 1465605 w 3342960"/>
                      <a:gd name="connsiteY3" fmla="*/ 657859 h 2120477"/>
                      <a:gd name="connsiteX4" fmla="*/ 621228 w 3342960"/>
                      <a:gd name="connsiteY4" fmla="*/ 2118450 h 2120477"/>
                      <a:gd name="connsiteX5" fmla="*/ 0 w 3342960"/>
                      <a:gd name="connsiteY5" fmla="*/ 2120477 h 2120477"/>
                      <a:gd name="connsiteX0" fmla="*/ 0 w 3342960"/>
                      <a:gd name="connsiteY0" fmla="*/ 2351281 h 2351281"/>
                      <a:gd name="connsiteX1" fmla="*/ 3338434 w 3342960"/>
                      <a:gd name="connsiteY1" fmla="*/ 231429 h 2351281"/>
                      <a:gd name="connsiteX2" fmla="*/ 3341924 w 3342960"/>
                      <a:gd name="connsiteY2" fmla="*/ 245831 h 2351281"/>
                      <a:gd name="connsiteX3" fmla="*/ 1465605 w 3342960"/>
                      <a:gd name="connsiteY3" fmla="*/ 888663 h 2351281"/>
                      <a:gd name="connsiteX4" fmla="*/ 621228 w 3342960"/>
                      <a:gd name="connsiteY4" fmla="*/ 2349254 h 2351281"/>
                      <a:gd name="connsiteX5" fmla="*/ 0 w 3342960"/>
                      <a:gd name="connsiteY5" fmla="*/ 2351281 h 2351281"/>
                      <a:gd name="connsiteX0" fmla="*/ 0 w 3342960"/>
                      <a:gd name="connsiteY0" fmla="*/ 2364115 h 2364115"/>
                      <a:gd name="connsiteX1" fmla="*/ 3338434 w 3342960"/>
                      <a:gd name="connsiteY1" fmla="*/ 244263 h 2364115"/>
                      <a:gd name="connsiteX2" fmla="*/ 3341924 w 3342960"/>
                      <a:gd name="connsiteY2" fmla="*/ 258665 h 2364115"/>
                      <a:gd name="connsiteX3" fmla="*/ 1465605 w 3342960"/>
                      <a:gd name="connsiteY3" fmla="*/ 901497 h 2364115"/>
                      <a:gd name="connsiteX4" fmla="*/ 621228 w 3342960"/>
                      <a:gd name="connsiteY4" fmla="*/ 2362088 h 2364115"/>
                      <a:gd name="connsiteX5" fmla="*/ 0 w 3342960"/>
                      <a:gd name="connsiteY5" fmla="*/ 2364115 h 236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2960" h="2364115">
                        <a:moveTo>
                          <a:pt x="0" y="2364115"/>
                        </a:moveTo>
                        <a:cubicBezTo>
                          <a:pt x="101173" y="1766935"/>
                          <a:pt x="866898" y="-791965"/>
                          <a:pt x="3338434" y="244263"/>
                        </a:cubicBezTo>
                        <a:cubicBezTo>
                          <a:pt x="3333779" y="239531"/>
                          <a:pt x="3346579" y="263397"/>
                          <a:pt x="3341924" y="258665"/>
                        </a:cubicBezTo>
                        <a:cubicBezTo>
                          <a:pt x="2422562" y="171772"/>
                          <a:pt x="1797300" y="687661"/>
                          <a:pt x="1465605" y="901497"/>
                        </a:cubicBezTo>
                        <a:cubicBezTo>
                          <a:pt x="1006319" y="1285454"/>
                          <a:pt x="617824" y="1763460"/>
                          <a:pt x="621228" y="2362088"/>
                        </a:cubicBezTo>
                        <a:lnTo>
                          <a:pt x="0" y="2364115"/>
                        </a:lnTo>
                        <a:close/>
                      </a:path>
                    </a:pathLst>
                  </a:custGeom>
                  <a:solidFill>
                    <a:srgbClr val="D0DEEF"/>
                  </a:solidFill>
                  <a:ln w="10795" cap="flat" cmpd="sng" algn="ctr">
                    <a:noFill/>
                    <a:prstDash val="solid"/>
                  </a:ln>
                  <a:effectLst/>
                </p:spPr>
                <p:txBody>
                  <a:bodyPr lIns="72000" tIns="36000" rIns="72000" bIns="36000" rtlCol="0" anchor="ctr"/>
                  <a:lstStyle/>
                  <a:p>
                    <a:pPr marL="0" marR="0" lvl="0" indent="0" algn="ctr" defTabSz="1472956" eaLnBrk="1" fontAlgn="auto" latinLnBrk="0" hangingPunct="1">
                      <a:lnSpc>
                        <a:spcPct val="110000"/>
                      </a:lnSpc>
                      <a:spcBef>
                        <a:spcPts val="100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National 2" panose="02000003000000000000" pitchFamily="50" charset="0"/>
                      <a:ea typeface="National Book" panose="02000503000000020004" pitchFamily="2" charset="77"/>
                      <a:cs typeface="+mn-cs"/>
                    </a:endParaRPr>
                  </a:p>
                </p:txBody>
              </p:sp>
              <p:sp>
                <p:nvSpPr>
                  <p:cNvPr id="78" name="Block Arc 14">
                    <a:extLst>
                      <a:ext uri="{FF2B5EF4-FFF2-40B4-BE49-F238E27FC236}">
                        <a16:creationId xmlns:a16="http://schemas.microsoft.com/office/drawing/2014/main" id="{C5A9BFAB-B3BF-4189-E87D-4A42EAACBF96}"/>
                      </a:ext>
                    </a:extLst>
                  </p:cNvPr>
                  <p:cNvSpPr/>
                  <p:nvPr/>
                </p:nvSpPr>
                <p:spPr>
                  <a:xfrm rot="10800000">
                    <a:off x="18064008" y="7488663"/>
                    <a:ext cx="3462833" cy="2237589"/>
                  </a:xfrm>
                  <a:custGeom>
                    <a:avLst/>
                    <a:gdLst>
                      <a:gd name="connsiteX0" fmla="*/ 58 w 7221482"/>
                      <a:gd name="connsiteY0" fmla="*/ 3631269 h 7221482"/>
                      <a:gd name="connsiteX1" fmla="*/ 1294866 w 7221482"/>
                      <a:gd name="connsiteY1" fmla="*/ 840511 h 7221482"/>
                      <a:gd name="connsiteX2" fmla="*/ 4270941 w 7221482"/>
                      <a:gd name="connsiteY2" fmla="*/ 60870 h 7221482"/>
                      <a:gd name="connsiteX3" fmla="*/ 3977772 w 7221482"/>
                      <a:gd name="connsiteY3" fmla="*/ 1637225 h 7221482"/>
                      <a:gd name="connsiteX4" fmla="*/ 2323254 w 7221482"/>
                      <a:gd name="connsiteY4" fmla="*/ 2070659 h 7221482"/>
                      <a:gd name="connsiteX5" fmla="*/ 1603419 w 7221482"/>
                      <a:gd name="connsiteY5" fmla="*/ 3622153 h 7221482"/>
                      <a:gd name="connsiteX6" fmla="*/ 58 w 7221482"/>
                      <a:gd name="connsiteY6" fmla="*/ 3631269 h 7221482"/>
                      <a:gd name="connsiteX0" fmla="*/ 52740 w 3341490"/>
                      <a:gd name="connsiteY0" fmla="*/ 3622631 h 3622631"/>
                      <a:gd name="connsiteX1" fmla="*/ 365415 w 3341490"/>
                      <a:gd name="connsiteY1" fmla="*/ 831873 h 3622631"/>
                      <a:gd name="connsiteX2" fmla="*/ 3341490 w 3341490"/>
                      <a:gd name="connsiteY2" fmla="*/ 52232 h 3622631"/>
                      <a:gd name="connsiteX3" fmla="*/ 3048321 w 3341490"/>
                      <a:gd name="connsiteY3" fmla="*/ 1628587 h 3622631"/>
                      <a:gd name="connsiteX4" fmla="*/ 1393803 w 3341490"/>
                      <a:gd name="connsiteY4" fmla="*/ 2062021 h 3622631"/>
                      <a:gd name="connsiteX5" fmla="*/ 673968 w 3341490"/>
                      <a:gd name="connsiteY5" fmla="*/ 3613515 h 3622631"/>
                      <a:gd name="connsiteX6" fmla="*/ 52740 w 3341490"/>
                      <a:gd name="connsiteY6" fmla="*/ 3622631 h 3622631"/>
                      <a:gd name="connsiteX0" fmla="*/ 0 w 3288750"/>
                      <a:gd name="connsiteY0" fmla="*/ 3570399 h 3570399"/>
                      <a:gd name="connsiteX1" fmla="*/ 3288750 w 3288750"/>
                      <a:gd name="connsiteY1" fmla="*/ 0 h 3570399"/>
                      <a:gd name="connsiteX2" fmla="*/ 2995581 w 3288750"/>
                      <a:gd name="connsiteY2" fmla="*/ 1576355 h 3570399"/>
                      <a:gd name="connsiteX3" fmla="*/ 1341063 w 3288750"/>
                      <a:gd name="connsiteY3" fmla="*/ 2009789 h 3570399"/>
                      <a:gd name="connsiteX4" fmla="*/ 621228 w 3288750"/>
                      <a:gd name="connsiteY4" fmla="*/ 3561283 h 3570399"/>
                      <a:gd name="connsiteX5" fmla="*/ 0 w 3288750"/>
                      <a:gd name="connsiteY5" fmla="*/ 3570399 h 3570399"/>
                      <a:gd name="connsiteX0" fmla="*/ 0 w 3288750"/>
                      <a:gd name="connsiteY0" fmla="*/ 3570399 h 3570399"/>
                      <a:gd name="connsiteX1" fmla="*/ 3288750 w 3288750"/>
                      <a:gd name="connsiteY1" fmla="*/ 0 h 3570399"/>
                      <a:gd name="connsiteX2" fmla="*/ 2995581 w 3288750"/>
                      <a:gd name="connsiteY2" fmla="*/ 1576355 h 3570399"/>
                      <a:gd name="connsiteX3" fmla="*/ 1341063 w 3288750"/>
                      <a:gd name="connsiteY3" fmla="*/ 2009789 h 3570399"/>
                      <a:gd name="connsiteX4" fmla="*/ 621228 w 3288750"/>
                      <a:gd name="connsiteY4" fmla="*/ 3561283 h 3570399"/>
                      <a:gd name="connsiteX5" fmla="*/ 0 w 3288750"/>
                      <a:gd name="connsiteY5" fmla="*/ 3570399 h 3570399"/>
                      <a:gd name="connsiteX0" fmla="*/ 0 w 2995581"/>
                      <a:gd name="connsiteY0" fmla="*/ 2029466 h 2029466"/>
                      <a:gd name="connsiteX1" fmla="*/ 2967016 w 2995581"/>
                      <a:gd name="connsiteY1" fmla="*/ 0 h 2029466"/>
                      <a:gd name="connsiteX2" fmla="*/ 2995581 w 2995581"/>
                      <a:gd name="connsiteY2" fmla="*/ 35422 h 2029466"/>
                      <a:gd name="connsiteX3" fmla="*/ 1341063 w 2995581"/>
                      <a:gd name="connsiteY3" fmla="*/ 468856 h 2029466"/>
                      <a:gd name="connsiteX4" fmla="*/ 621228 w 2995581"/>
                      <a:gd name="connsiteY4" fmla="*/ 2020350 h 2029466"/>
                      <a:gd name="connsiteX5" fmla="*/ 0 w 2995581"/>
                      <a:gd name="connsiteY5" fmla="*/ 2029466 h 2029466"/>
                      <a:gd name="connsiteX0" fmla="*/ 0 w 2995581"/>
                      <a:gd name="connsiteY0" fmla="*/ 2075040 h 2075040"/>
                      <a:gd name="connsiteX1" fmla="*/ 2967016 w 2995581"/>
                      <a:gd name="connsiteY1" fmla="*/ 45574 h 2075040"/>
                      <a:gd name="connsiteX2" fmla="*/ 2995581 w 2995581"/>
                      <a:gd name="connsiteY2" fmla="*/ 80996 h 2075040"/>
                      <a:gd name="connsiteX3" fmla="*/ 1341063 w 2995581"/>
                      <a:gd name="connsiteY3" fmla="*/ 514430 h 2075040"/>
                      <a:gd name="connsiteX4" fmla="*/ 621228 w 2995581"/>
                      <a:gd name="connsiteY4" fmla="*/ 2065924 h 2075040"/>
                      <a:gd name="connsiteX5" fmla="*/ 0 w 2995581"/>
                      <a:gd name="connsiteY5" fmla="*/ 2075040 h 2075040"/>
                      <a:gd name="connsiteX0" fmla="*/ 0 w 2995581"/>
                      <a:gd name="connsiteY0" fmla="*/ 2082321 h 2082321"/>
                      <a:gd name="connsiteX1" fmla="*/ 2967016 w 2995581"/>
                      <a:gd name="connsiteY1" fmla="*/ 52855 h 2082321"/>
                      <a:gd name="connsiteX2" fmla="*/ 2995581 w 2995581"/>
                      <a:gd name="connsiteY2" fmla="*/ 88277 h 2082321"/>
                      <a:gd name="connsiteX3" fmla="*/ 1341063 w 2995581"/>
                      <a:gd name="connsiteY3" fmla="*/ 521711 h 2082321"/>
                      <a:gd name="connsiteX4" fmla="*/ 621228 w 2995581"/>
                      <a:gd name="connsiteY4" fmla="*/ 2073205 h 2082321"/>
                      <a:gd name="connsiteX5" fmla="*/ 0 w 2995581"/>
                      <a:gd name="connsiteY5" fmla="*/ 2082321 h 2082321"/>
                      <a:gd name="connsiteX0" fmla="*/ 0 w 2995581"/>
                      <a:gd name="connsiteY0" fmla="*/ 2058024 h 2058024"/>
                      <a:gd name="connsiteX1" fmla="*/ 2967016 w 2995581"/>
                      <a:gd name="connsiteY1" fmla="*/ 28558 h 2058024"/>
                      <a:gd name="connsiteX2" fmla="*/ 2995581 w 2995581"/>
                      <a:gd name="connsiteY2" fmla="*/ 63980 h 2058024"/>
                      <a:gd name="connsiteX3" fmla="*/ 1341063 w 2995581"/>
                      <a:gd name="connsiteY3" fmla="*/ 497414 h 2058024"/>
                      <a:gd name="connsiteX4" fmla="*/ 621228 w 2995581"/>
                      <a:gd name="connsiteY4" fmla="*/ 2048908 h 2058024"/>
                      <a:gd name="connsiteX5" fmla="*/ 0 w 2995581"/>
                      <a:gd name="connsiteY5" fmla="*/ 2058024 h 2058024"/>
                      <a:gd name="connsiteX0" fmla="*/ 0 w 2967016"/>
                      <a:gd name="connsiteY0" fmla="*/ 2151868 h 2151868"/>
                      <a:gd name="connsiteX1" fmla="*/ 2967016 w 2967016"/>
                      <a:gd name="connsiteY1" fmla="*/ 122402 h 2151868"/>
                      <a:gd name="connsiteX2" fmla="*/ 2960139 w 2967016"/>
                      <a:gd name="connsiteY2" fmla="*/ 23145 h 2151868"/>
                      <a:gd name="connsiteX3" fmla="*/ 1341063 w 2967016"/>
                      <a:gd name="connsiteY3" fmla="*/ 591258 h 2151868"/>
                      <a:gd name="connsiteX4" fmla="*/ 621228 w 2967016"/>
                      <a:gd name="connsiteY4" fmla="*/ 2142752 h 2151868"/>
                      <a:gd name="connsiteX5" fmla="*/ 0 w 2967016"/>
                      <a:gd name="connsiteY5" fmla="*/ 2151868 h 2151868"/>
                      <a:gd name="connsiteX0" fmla="*/ 0 w 2967016"/>
                      <a:gd name="connsiteY0" fmla="*/ 2058024 h 2058024"/>
                      <a:gd name="connsiteX1" fmla="*/ 2967016 w 2967016"/>
                      <a:gd name="connsiteY1" fmla="*/ 28558 h 2058024"/>
                      <a:gd name="connsiteX2" fmla="*/ 2733311 w 2967016"/>
                      <a:gd name="connsiteY2" fmla="*/ 78157 h 2058024"/>
                      <a:gd name="connsiteX3" fmla="*/ 1341063 w 2967016"/>
                      <a:gd name="connsiteY3" fmla="*/ 497414 h 2058024"/>
                      <a:gd name="connsiteX4" fmla="*/ 621228 w 2967016"/>
                      <a:gd name="connsiteY4" fmla="*/ 2048908 h 2058024"/>
                      <a:gd name="connsiteX5" fmla="*/ 0 w 2967016"/>
                      <a:gd name="connsiteY5" fmla="*/ 2058024 h 2058024"/>
                      <a:gd name="connsiteX0" fmla="*/ 0 w 2747276"/>
                      <a:gd name="connsiteY0" fmla="*/ 2034564 h 2034564"/>
                      <a:gd name="connsiteX1" fmla="*/ 2747276 w 2747276"/>
                      <a:gd name="connsiteY1" fmla="*/ 33451 h 2034564"/>
                      <a:gd name="connsiteX2" fmla="*/ 2733311 w 2747276"/>
                      <a:gd name="connsiteY2" fmla="*/ 54697 h 2034564"/>
                      <a:gd name="connsiteX3" fmla="*/ 1341063 w 2747276"/>
                      <a:gd name="connsiteY3" fmla="*/ 473954 h 2034564"/>
                      <a:gd name="connsiteX4" fmla="*/ 621228 w 2747276"/>
                      <a:gd name="connsiteY4" fmla="*/ 2025448 h 2034564"/>
                      <a:gd name="connsiteX5" fmla="*/ 0 w 2747276"/>
                      <a:gd name="connsiteY5" fmla="*/ 2034564 h 2034564"/>
                      <a:gd name="connsiteX0" fmla="*/ 0 w 2747276"/>
                      <a:gd name="connsiteY0" fmla="*/ 2034564 h 2034564"/>
                      <a:gd name="connsiteX1" fmla="*/ 2747276 w 2747276"/>
                      <a:gd name="connsiteY1" fmla="*/ 33451 h 2034564"/>
                      <a:gd name="connsiteX2" fmla="*/ 2733311 w 2747276"/>
                      <a:gd name="connsiteY2" fmla="*/ 54697 h 2034564"/>
                      <a:gd name="connsiteX3" fmla="*/ 1341063 w 2747276"/>
                      <a:gd name="connsiteY3" fmla="*/ 473954 h 2034564"/>
                      <a:gd name="connsiteX4" fmla="*/ 621228 w 2747276"/>
                      <a:gd name="connsiteY4" fmla="*/ 2025448 h 2034564"/>
                      <a:gd name="connsiteX5" fmla="*/ 0 w 2747276"/>
                      <a:gd name="connsiteY5" fmla="*/ 2034564 h 2034564"/>
                      <a:gd name="connsiteX0" fmla="*/ 0 w 2747276"/>
                      <a:gd name="connsiteY0" fmla="*/ 2035995 h 2035995"/>
                      <a:gd name="connsiteX1" fmla="*/ 2747276 w 2747276"/>
                      <a:gd name="connsiteY1" fmla="*/ 34882 h 2035995"/>
                      <a:gd name="connsiteX2" fmla="*/ 2733311 w 2747276"/>
                      <a:gd name="connsiteY2" fmla="*/ 20687 h 2035995"/>
                      <a:gd name="connsiteX3" fmla="*/ 1341063 w 2747276"/>
                      <a:gd name="connsiteY3" fmla="*/ 475385 h 2035995"/>
                      <a:gd name="connsiteX4" fmla="*/ 621228 w 2747276"/>
                      <a:gd name="connsiteY4" fmla="*/ 2026879 h 2035995"/>
                      <a:gd name="connsiteX5" fmla="*/ 0 w 2747276"/>
                      <a:gd name="connsiteY5" fmla="*/ 2035995 h 2035995"/>
                      <a:gd name="connsiteX0" fmla="*/ 0 w 2747276"/>
                      <a:gd name="connsiteY0" fmla="*/ 2034564 h 2034564"/>
                      <a:gd name="connsiteX1" fmla="*/ 2747276 w 2747276"/>
                      <a:gd name="connsiteY1" fmla="*/ 33451 h 2034564"/>
                      <a:gd name="connsiteX2" fmla="*/ 2733311 w 2747276"/>
                      <a:gd name="connsiteY2" fmla="*/ 19256 h 2034564"/>
                      <a:gd name="connsiteX3" fmla="*/ 1341063 w 2747276"/>
                      <a:gd name="connsiteY3" fmla="*/ 473954 h 2034564"/>
                      <a:gd name="connsiteX4" fmla="*/ 621228 w 2747276"/>
                      <a:gd name="connsiteY4" fmla="*/ 2025448 h 2034564"/>
                      <a:gd name="connsiteX5" fmla="*/ 0 w 2747276"/>
                      <a:gd name="connsiteY5" fmla="*/ 2034564 h 2034564"/>
                      <a:gd name="connsiteX0" fmla="*/ 0 w 2747276"/>
                      <a:gd name="connsiteY0" fmla="*/ 2049903 h 2049903"/>
                      <a:gd name="connsiteX1" fmla="*/ 2747276 w 2747276"/>
                      <a:gd name="connsiteY1" fmla="*/ 48790 h 2049903"/>
                      <a:gd name="connsiteX2" fmla="*/ 2733311 w 2747276"/>
                      <a:gd name="connsiteY2" fmla="*/ 34595 h 2049903"/>
                      <a:gd name="connsiteX3" fmla="*/ 1341063 w 2747276"/>
                      <a:gd name="connsiteY3" fmla="*/ 489293 h 2049903"/>
                      <a:gd name="connsiteX4" fmla="*/ 621228 w 2747276"/>
                      <a:gd name="connsiteY4" fmla="*/ 2040787 h 2049903"/>
                      <a:gd name="connsiteX5" fmla="*/ 0 w 2747276"/>
                      <a:gd name="connsiteY5" fmla="*/ 2049903 h 2049903"/>
                      <a:gd name="connsiteX0" fmla="*/ 0 w 2747276"/>
                      <a:gd name="connsiteY0" fmla="*/ 2049903 h 2049903"/>
                      <a:gd name="connsiteX1" fmla="*/ 2747276 w 2747276"/>
                      <a:gd name="connsiteY1" fmla="*/ 48790 h 2049903"/>
                      <a:gd name="connsiteX2" fmla="*/ 2733311 w 2747276"/>
                      <a:gd name="connsiteY2" fmla="*/ 34595 h 2049903"/>
                      <a:gd name="connsiteX3" fmla="*/ 1341063 w 2747276"/>
                      <a:gd name="connsiteY3" fmla="*/ 489293 h 2049903"/>
                      <a:gd name="connsiteX4" fmla="*/ 642493 w 2747276"/>
                      <a:gd name="connsiteY4" fmla="*/ 2047876 h 2049903"/>
                      <a:gd name="connsiteX5" fmla="*/ 0 w 2747276"/>
                      <a:gd name="connsiteY5" fmla="*/ 2049903 h 2049903"/>
                      <a:gd name="connsiteX0" fmla="*/ 0 w 2726011"/>
                      <a:gd name="connsiteY0" fmla="*/ 2049903 h 2049903"/>
                      <a:gd name="connsiteX1" fmla="*/ 2726011 w 2726011"/>
                      <a:gd name="connsiteY1" fmla="*/ 48790 h 2049903"/>
                      <a:gd name="connsiteX2" fmla="*/ 2712046 w 2726011"/>
                      <a:gd name="connsiteY2" fmla="*/ 34595 h 2049903"/>
                      <a:gd name="connsiteX3" fmla="*/ 1319798 w 2726011"/>
                      <a:gd name="connsiteY3" fmla="*/ 489293 h 2049903"/>
                      <a:gd name="connsiteX4" fmla="*/ 621228 w 2726011"/>
                      <a:gd name="connsiteY4" fmla="*/ 2047876 h 2049903"/>
                      <a:gd name="connsiteX5" fmla="*/ 0 w 2726011"/>
                      <a:gd name="connsiteY5" fmla="*/ 2049903 h 2049903"/>
                      <a:gd name="connsiteX0" fmla="*/ 0 w 2726011"/>
                      <a:gd name="connsiteY0" fmla="*/ 2015308 h 2015308"/>
                      <a:gd name="connsiteX1" fmla="*/ 2726011 w 2726011"/>
                      <a:gd name="connsiteY1" fmla="*/ 14195 h 2015308"/>
                      <a:gd name="connsiteX2" fmla="*/ 2712046 w 2726011"/>
                      <a:gd name="connsiteY2" fmla="*/ 0 h 2015308"/>
                      <a:gd name="connsiteX3" fmla="*/ 1319798 w 2726011"/>
                      <a:gd name="connsiteY3" fmla="*/ 454698 h 2015308"/>
                      <a:gd name="connsiteX4" fmla="*/ 621228 w 2726011"/>
                      <a:gd name="connsiteY4" fmla="*/ 2013281 h 2015308"/>
                      <a:gd name="connsiteX5" fmla="*/ 0 w 2726011"/>
                      <a:gd name="connsiteY5" fmla="*/ 2015308 h 2015308"/>
                      <a:gd name="connsiteX0" fmla="*/ 0 w 2726011"/>
                      <a:gd name="connsiteY0" fmla="*/ 2015308 h 2015308"/>
                      <a:gd name="connsiteX1" fmla="*/ 2726011 w 2726011"/>
                      <a:gd name="connsiteY1" fmla="*/ 14195 h 2015308"/>
                      <a:gd name="connsiteX2" fmla="*/ 2712046 w 2726011"/>
                      <a:gd name="connsiteY2" fmla="*/ 0 h 2015308"/>
                      <a:gd name="connsiteX3" fmla="*/ 1319798 w 2726011"/>
                      <a:gd name="connsiteY3" fmla="*/ 454698 h 2015308"/>
                      <a:gd name="connsiteX4" fmla="*/ 728446 w 2726011"/>
                      <a:gd name="connsiteY4" fmla="*/ 1982425 h 2015308"/>
                      <a:gd name="connsiteX5" fmla="*/ 0 w 2726011"/>
                      <a:gd name="connsiteY5" fmla="*/ 2015308 h 2015308"/>
                      <a:gd name="connsiteX0" fmla="*/ 0 w 2726011"/>
                      <a:gd name="connsiteY0" fmla="*/ 2015308 h 2015308"/>
                      <a:gd name="connsiteX1" fmla="*/ 2726011 w 2726011"/>
                      <a:gd name="connsiteY1" fmla="*/ 14195 h 2015308"/>
                      <a:gd name="connsiteX2" fmla="*/ 2712046 w 2726011"/>
                      <a:gd name="connsiteY2" fmla="*/ 0 h 2015308"/>
                      <a:gd name="connsiteX3" fmla="*/ 1414868 w 2726011"/>
                      <a:gd name="connsiteY3" fmla="*/ 507543 h 2015308"/>
                      <a:gd name="connsiteX4" fmla="*/ 728446 w 2726011"/>
                      <a:gd name="connsiteY4" fmla="*/ 1982425 h 2015308"/>
                      <a:gd name="connsiteX5" fmla="*/ 0 w 2726011"/>
                      <a:gd name="connsiteY5" fmla="*/ 2015308 h 2015308"/>
                      <a:gd name="connsiteX0" fmla="*/ 0 w 3591678"/>
                      <a:gd name="connsiteY0" fmla="*/ 2126834 h 2126834"/>
                      <a:gd name="connsiteX1" fmla="*/ 2726011 w 3591678"/>
                      <a:gd name="connsiteY1" fmla="*/ 125721 h 2126834"/>
                      <a:gd name="connsiteX2" fmla="*/ 3591660 w 3591678"/>
                      <a:gd name="connsiteY2" fmla="*/ 0 h 2126834"/>
                      <a:gd name="connsiteX3" fmla="*/ 1414868 w 3591678"/>
                      <a:gd name="connsiteY3" fmla="*/ 619069 h 2126834"/>
                      <a:gd name="connsiteX4" fmla="*/ 728446 w 3591678"/>
                      <a:gd name="connsiteY4" fmla="*/ 2093951 h 2126834"/>
                      <a:gd name="connsiteX5" fmla="*/ 0 w 3591678"/>
                      <a:gd name="connsiteY5" fmla="*/ 2126834 h 2126834"/>
                      <a:gd name="connsiteX0" fmla="*/ 0 w 3636591"/>
                      <a:gd name="connsiteY0" fmla="*/ 2126834 h 2126834"/>
                      <a:gd name="connsiteX1" fmla="*/ 3636591 w 3636591"/>
                      <a:gd name="connsiteY1" fmla="*/ 16996 h 2126834"/>
                      <a:gd name="connsiteX2" fmla="*/ 3591660 w 3636591"/>
                      <a:gd name="connsiteY2" fmla="*/ 0 h 2126834"/>
                      <a:gd name="connsiteX3" fmla="*/ 1414868 w 3636591"/>
                      <a:gd name="connsiteY3" fmla="*/ 619069 h 2126834"/>
                      <a:gd name="connsiteX4" fmla="*/ 728446 w 3636591"/>
                      <a:gd name="connsiteY4" fmla="*/ 2093951 h 2126834"/>
                      <a:gd name="connsiteX5" fmla="*/ 0 w 3636591"/>
                      <a:gd name="connsiteY5" fmla="*/ 2126834 h 2126834"/>
                      <a:gd name="connsiteX0" fmla="*/ 0 w 3636591"/>
                      <a:gd name="connsiteY0" fmla="*/ 2118041 h 2118041"/>
                      <a:gd name="connsiteX1" fmla="*/ 3636591 w 3636591"/>
                      <a:gd name="connsiteY1" fmla="*/ 8203 h 2118041"/>
                      <a:gd name="connsiteX2" fmla="*/ 3560898 w 3636591"/>
                      <a:gd name="connsiteY2" fmla="*/ 80988 h 2118041"/>
                      <a:gd name="connsiteX3" fmla="*/ 1414868 w 3636591"/>
                      <a:gd name="connsiteY3" fmla="*/ 610276 h 2118041"/>
                      <a:gd name="connsiteX4" fmla="*/ 728446 w 3636591"/>
                      <a:gd name="connsiteY4" fmla="*/ 2085158 h 2118041"/>
                      <a:gd name="connsiteX5" fmla="*/ 0 w 3636591"/>
                      <a:gd name="connsiteY5" fmla="*/ 2118041 h 2118041"/>
                      <a:gd name="connsiteX0" fmla="*/ 0 w 3561433"/>
                      <a:gd name="connsiteY0" fmla="*/ 2057853 h 2057853"/>
                      <a:gd name="connsiteX1" fmla="*/ 3542851 w 3561433"/>
                      <a:gd name="connsiteY1" fmla="*/ 11197 h 2057853"/>
                      <a:gd name="connsiteX2" fmla="*/ 3560898 w 3561433"/>
                      <a:gd name="connsiteY2" fmla="*/ 20800 h 2057853"/>
                      <a:gd name="connsiteX3" fmla="*/ 1414868 w 3561433"/>
                      <a:gd name="connsiteY3" fmla="*/ 550088 h 2057853"/>
                      <a:gd name="connsiteX4" fmla="*/ 728446 w 3561433"/>
                      <a:gd name="connsiteY4" fmla="*/ 2024970 h 2057853"/>
                      <a:gd name="connsiteX5" fmla="*/ 0 w 3561433"/>
                      <a:gd name="connsiteY5" fmla="*/ 2057853 h 2057853"/>
                      <a:gd name="connsiteX0" fmla="*/ 0 w 3561433"/>
                      <a:gd name="connsiteY0" fmla="*/ 2352810 h 2352810"/>
                      <a:gd name="connsiteX1" fmla="*/ 3542851 w 3561433"/>
                      <a:gd name="connsiteY1" fmla="*/ 306154 h 2352810"/>
                      <a:gd name="connsiteX2" fmla="*/ 3560898 w 3561433"/>
                      <a:gd name="connsiteY2" fmla="*/ 315757 h 2352810"/>
                      <a:gd name="connsiteX3" fmla="*/ 1414868 w 3561433"/>
                      <a:gd name="connsiteY3" fmla="*/ 845045 h 2352810"/>
                      <a:gd name="connsiteX4" fmla="*/ 728446 w 3561433"/>
                      <a:gd name="connsiteY4" fmla="*/ 2319927 h 2352810"/>
                      <a:gd name="connsiteX5" fmla="*/ 0 w 3561433"/>
                      <a:gd name="connsiteY5" fmla="*/ 2352810 h 2352810"/>
                      <a:gd name="connsiteX0" fmla="*/ 0 w 3561433"/>
                      <a:gd name="connsiteY0" fmla="*/ 2352810 h 2352810"/>
                      <a:gd name="connsiteX1" fmla="*/ 3542851 w 3561433"/>
                      <a:gd name="connsiteY1" fmla="*/ 306154 h 2352810"/>
                      <a:gd name="connsiteX2" fmla="*/ 3560898 w 3561433"/>
                      <a:gd name="connsiteY2" fmla="*/ 315757 h 2352810"/>
                      <a:gd name="connsiteX3" fmla="*/ 1414868 w 3561433"/>
                      <a:gd name="connsiteY3" fmla="*/ 845045 h 2352810"/>
                      <a:gd name="connsiteX4" fmla="*/ 728446 w 3561433"/>
                      <a:gd name="connsiteY4" fmla="*/ 2319927 h 2352810"/>
                      <a:gd name="connsiteX5" fmla="*/ 0 w 3561433"/>
                      <a:gd name="connsiteY5" fmla="*/ 2352810 h 2352810"/>
                      <a:gd name="connsiteX0" fmla="*/ 0 w 3564317"/>
                      <a:gd name="connsiteY0" fmla="*/ 2352810 h 2352810"/>
                      <a:gd name="connsiteX1" fmla="*/ 3542851 w 3564317"/>
                      <a:gd name="connsiteY1" fmla="*/ 306154 h 2352810"/>
                      <a:gd name="connsiteX2" fmla="*/ 3563829 w 3564317"/>
                      <a:gd name="connsiteY2" fmla="*/ 286164 h 2352810"/>
                      <a:gd name="connsiteX3" fmla="*/ 1414868 w 3564317"/>
                      <a:gd name="connsiteY3" fmla="*/ 845045 h 2352810"/>
                      <a:gd name="connsiteX4" fmla="*/ 728446 w 3564317"/>
                      <a:gd name="connsiteY4" fmla="*/ 2319927 h 2352810"/>
                      <a:gd name="connsiteX5" fmla="*/ 0 w 3564317"/>
                      <a:gd name="connsiteY5" fmla="*/ 2352810 h 2352810"/>
                      <a:gd name="connsiteX0" fmla="*/ 0 w 3614025"/>
                      <a:gd name="connsiteY0" fmla="*/ 2352810 h 2352810"/>
                      <a:gd name="connsiteX1" fmla="*/ 3542851 w 3614025"/>
                      <a:gd name="connsiteY1" fmla="*/ 306154 h 2352810"/>
                      <a:gd name="connsiteX2" fmla="*/ 3613831 w 3614025"/>
                      <a:gd name="connsiteY2" fmla="*/ 317561 h 2352810"/>
                      <a:gd name="connsiteX3" fmla="*/ 1414868 w 3614025"/>
                      <a:gd name="connsiteY3" fmla="*/ 845045 h 2352810"/>
                      <a:gd name="connsiteX4" fmla="*/ 728446 w 3614025"/>
                      <a:gd name="connsiteY4" fmla="*/ 2319927 h 2352810"/>
                      <a:gd name="connsiteX5" fmla="*/ 0 w 3614025"/>
                      <a:gd name="connsiteY5" fmla="*/ 2352810 h 2352810"/>
                      <a:gd name="connsiteX0" fmla="*/ 0 w 3542850"/>
                      <a:gd name="connsiteY0" fmla="*/ 2352810 h 2352810"/>
                      <a:gd name="connsiteX1" fmla="*/ 3542851 w 3542850"/>
                      <a:gd name="connsiteY1" fmla="*/ 306154 h 2352810"/>
                      <a:gd name="connsiteX2" fmla="*/ 3505871 w 3542850"/>
                      <a:gd name="connsiteY2" fmla="*/ 271963 h 2352810"/>
                      <a:gd name="connsiteX3" fmla="*/ 1414868 w 3542850"/>
                      <a:gd name="connsiteY3" fmla="*/ 845045 h 2352810"/>
                      <a:gd name="connsiteX4" fmla="*/ 728446 w 3542850"/>
                      <a:gd name="connsiteY4" fmla="*/ 2319927 h 2352810"/>
                      <a:gd name="connsiteX5" fmla="*/ 0 w 3542850"/>
                      <a:gd name="connsiteY5" fmla="*/ 2352810 h 2352810"/>
                      <a:gd name="connsiteX0" fmla="*/ 0 w 3623003"/>
                      <a:gd name="connsiteY0" fmla="*/ 2352810 h 2352810"/>
                      <a:gd name="connsiteX1" fmla="*/ 3542851 w 3623003"/>
                      <a:gd name="connsiteY1" fmla="*/ 306154 h 2352810"/>
                      <a:gd name="connsiteX2" fmla="*/ 3622828 w 3623003"/>
                      <a:gd name="connsiteY2" fmla="*/ 321361 h 2352810"/>
                      <a:gd name="connsiteX3" fmla="*/ 1414868 w 3623003"/>
                      <a:gd name="connsiteY3" fmla="*/ 845045 h 2352810"/>
                      <a:gd name="connsiteX4" fmla="*/ 728446 w 3623003"/>
                      <a:gd name="connsiteY4" fmla="*/ 2319927 h 2352810"/>
                      <a:gd name="connsiteX5" fmla="*/ 0 w 3623003"/>
                      <a:gd name="connsiteY5" fmla="*/ 2352810 h 2352810"/>
                      <a:gd name="connsiteX0" fmla="*/ 0 w 3623345"/>
                      <a:gd name="connsiteY0" fmla="*/ 2365511 h 2365511"/>
                      <a:gd name="connsiteX1" fmla="*/ 3603738 w 3623345"/>
                      <a:gd name="connsiteY1" fmla="*/ 303461 h 2365511"/>
                      <a:gd name="connsiteX2" fmla="*/ 3622828 w 3623345"/>
                      <a:gd name="connsiteY2" fmla="*/ 334062 h 2365511"/>
                      <a:gd name="connsiteX3" fmla="*/ 1414868 w 3623345"/>
                      <a:gd name="connsiteY3" fmla="*/ 857746 h 2365511"/>
                      <a:gd name="connsiteX4" fmla="*/ 728446 w 3623345"/>
                      <a:gd name="connsiteY4" fmla="*/ 2332628 h 2365511"/>
                      <a:gd name="connsiteX5" fmla="*/ 0 w 3623345"/>
                      <a:gd name="connsiteY5" fmla="*/ 2365511 h 2365511"/>
                      <a:gd name="connsiteX0" fmla="*/ 0 w 3623345"/>
                      <a:gd name="connsiteY0" fmla="*/ 2237589 h 2237589"/>
                      <a:gd name="connsiteX1" fmla="*/ 3603738 w 3623345"/>
                      <a:gd name="connsiteY1" fmla="*/ 175539 h 2237589"/>
                      <a:gd name="connsiteX2" fmla="*/ 3622828 w 3623345"/>
                      <a:gd name="connsiteY2" fmla="*/ 206140 h 2237589"/>
                      <a:gd name="connsiteX3" fmla="*/ 1414868 w 3623345"/>
                      <a:gd name="connsiteY3" fmla="*/ 729824 h 2237589"/>
                      <a:gd name="connsiteX4" fmla="*/ 728446 w 3623345"/>
                      <a:gd name="connsiteY4" fmla="*/ 2204706 h 2237589"/>
                      <a:gd name="connsiteX5" fmla="*/ 0 w 3623345"/>
                      <a:gd name="connsiteY5" fmla="*/ 2237589 h 223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3345" h="2237589">
                        <a:moveTo>
                          <a:pt x="0" y="2237589"/>
                        </a:moveTo>
                        <a:cubicBezTo>
                          <a:pt x="315027" y="79087"/>
                          <a:pt x="2297769" y="-284515"/>
                          <a:pt x="3603738" y="175539"/>
                        </a:cubicBezTo>
                        <a:cubicBezTo>
                          <a:pt x="3599083" y="170807"/>
                          <a:pt x="3627483" y="210872"/>
                          <a:pt x="3622828" y="206140"/>
                        </a:cubicBezTo>
                        <a:cubicBezTo>
                          <a:pt x="3109982" y="171862"/>
                          <a:pt x="1746563" y="515988"/>
                          <a:pt x="1414868" y="729824"/>
                        </a:cubicBezTo>
                        <a:cubicBezTo>
                          <a:pt x="955582" y="1113781"/>
                          <a:pt x="725042" y="1606078"/>
                          <a:pt x="728446" y="2204706"/>
                        </a:cubicBezTo>
                        <a:cubicBezTo>
                          <a:pt x="521370" y="2205382"/>
                          <a:pt x="207076" y="2236913"/>
                          <a:pt x="0" y="2237589"/>
                        </a:cubicBezTo>
                        <a:close/>
                      </a:path>
                    </a:pathLst>
                  </a:custGeom>
                  <a:solidFill>
                    <a:srgbClr val="E7EFF7"/>
                  </a:solidFill>
                  <a:ln w="10795" cap="flat" cmpd="sng" algn="ctr">
                    <a:noFill/>
                    <a:prstDash val="solid"/>
                  </a:ln>
                  <a:effectLst/>
                </p:spPr>
                <p:txBody>
                  <a:bodyPr lIns="72000" tIns="36000" rIns="72000" bIns="36000" rtlCol="0" anchor="ctr"/>
                  <a:lstStyle/>
                  <a:p>
                    <a:pPr marL="0" marR="0" lvl="0" indent="0" algn="ctr" defTabSz="1472956" eaLnBrk="1" fontAlgn="auto" latinLnBrk="0" hangingPunct="1">
                      <a:lnSpc>
                        <a:spcPct val="110000"/>
                      </a:lnSpc>
                      <a:spcBef>
                        <a:spcPts val="100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National 2" panose="02000003000000000000" pitchFamily="50" charset="0"/>
                      <a:ea typeface="National Book" panose="02000503000000020004" pitchFamily="2" charset="77"/>
                      <a:cs typeface="+mn-cs"/>
                    </a:endParaRPr>
                  </a:p>
                </p:txBody>
              </p:sp>
            </p:grpSp>
          </p:grpSp>
          <p:sp>
            <p:nvSpPr>
              <p:cNvPr id="70" name="Oval 69">
                <a:extLst>
                  <a:ext uri="{FF2B5EF4-FFF2-40B4-BE49-F238E27FC236}">
                    <a16:creationId xmlns:a16="http://schemas.microsoft.com/office/drawing/2014/main" id="{58ABD335-307B-3D4B-F9E4-2CB8555DF395}"/>
                  </a:ext>
                </a:extLst>
              </p:cNvPr>
              <p:cNvSpPr/>
              <p:nvPr/>
            </p:nvSpPr>
            <p:spPr>
              <a:xfrm>
                <a:off x="17333801" y="4182301"/>
                <a:ext cx="2029703" cy="2029703"/>
              </a:xfrm>
              <a:prstGeom prst="ellipse">
                <a:avLst/>
              </a:prstGeom>
              <a:solidFill>
                <a:srgbClr val="1B324F"/>
              </a:solidFill>
              <a:ln w="10795" cap="flat" cmpd="sng" algn="ctr">
                <a:noFill/>
                <a:prstDash val="solid"/>
              </a:ln>
              <a:effectLst/>
            </p:spPr>
            <p:txBody>
              <a:bodyPr lIns="72000" tIns="36000" rIns="72000" bIns="36000" rtlCol="0" anchor="ctr"/>
              <a:lstStyle/>
              <a:p>
                <a:pPr marL="0" marR="0" lvl="0" indent="0" algn="ctr" defTabSz="1472956" eaLnBrk="1" fontAlgn="auto" latinLnBrk="0" hangingPunct="1">
                  <a:lnSpc>
                    <a:spcPct val="110000"/>
                  </a:lnSpc>
                  <a:spcBef>
                    <a:spcPts val="100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National 2" panose="02000003000000000000" pitchFamily="50" charset="0"/>
                  <a:ea typeface="National Book" panose="02000503000000020004" pitchFamily="2" charset="77"/>
                  <a:cs typeface="+mn-cs"/>
                </a:endParaRPr>
              </a:p>
            </p:txBody>
          </p:sp>
          <p:sp>
            <p:nvSpPr>
              <p:cNvPr id="71" name="TextBox 70">
                <a:extLst>
                  <a:ext uri="{FF2B5EF4-FFF2-40B4-BE49-F238E27FC236}">
                    <a16:creationId xmlns:a16="http://schemas.microsoft.com/office/drawing/2014/main" id="{855C48CC-B01A-716C-DBFB-5DEF70060A37}"/>
                  </a:ext>
                </a:extLst>
              </p:cNvPr>
              <p:cNvSpPr txBox="1"/>
              <p:nvPr/>
            </p:nvSpPr>
            <p:spPr>
              <a:xfrm>
                <a:off x="16480056" y="2888528"/>
                <a:ext cx="3737192" cy="3028549"/>
              </a:xfrm>
              <a:prstGeom prst="rect">
                <a:avLst/>
              </a:prstGeom>
              <a:noFill/>
            </p:spPr>
            <p:txBody>
              <a:bodyPr wrap="square" numCol="2">
                <a:prstTxWarp prst="textArchUp">
                  <a:avLst>
                    <a:gd name="adj" fmla="val 7719010"/>
                  </a:avLst>
                </a:prstTxWarp>
                <a:spAutoFit/>
              </a:bodyPr>
              <a:lstStyle/>
              <a:p>
                <a:pPr marL="0" marR="0" lvl="0" indent="0" algn="ctr" defTabSz="1472956"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dirty="0" err="1">
                    <a:ln>
                      <a:noFill/>
                    </a:ln>
                    <a:solidFill>
                      <a:srgbClr val="1B324F">
                        <a:lumMod val="60000"/>
                        <a:lumOff val="40000"/>
                      </a:srgbClr>
                    </a:solidFill>
                    <a:effectLst/>
                    <a:uLnTx/>
                    <a:uFillTx/>
                    <a:latin typeface="National 2" panose="02000003000000000000" pitchFamily="50" charset="0"/>
                    <a:ea typeface="National Book" panose="02000503000000020004" pitchFamily="2" charset="77"/>
                  </a:rPr>
                  <a:t>Manaakitanga</a:t>
                </a:r>
                <a:r>
                  <a:rPr kumimoji="0" lang="en-AU" sz="2000" b="1" i="0" u="none" strike="noStrike" kern="0" cap="none" spc="0" normalizeH="0" baseline="0" noProof="0" dirty="0">
                    <a:ln>
                      <a:noFill/>
                    </a:ln>
                    <a:solidFill>
                      <a:srgbClr val="1B324F">
                        <a:lumMod val="60000"/>
                        <a:lumOff val="40000"/>
                      </a:srgbClr>
                    </a:solidFill>
                    <a:effectLst/>
                    <a:uLnTx/>
                    <a:uFillTx/>
                    <a:latin typeface="National 2" panose="02000003000000000000" pitchFamily="50" charset="0"/>
                    <a:ea typeface="National Book" panose="02000503000000020004" pitchFamily="2" charset="77"/>
                  </a:rPr>
                  <a:t> </a:t>
                </a:r>
              </a:p>
            </p:txBody>
          </p:sp>
          <p:sp>
            <p:nvSpPr>
              <p:cNvPr id="72" name="TextBox 71">
                <a:extLst>
                  <a:ext uri="{FF2B5EF4-FFF2-40B4-BE49-F238E27FC236}">
                    <a16:creationId xmlns:a16="http://schemas.microsoft.com/office/drawing/2014/main" id="{77904086-CA28-5704-8407-3D8F890C6CB4}"/>
                  </a:ext>
                </a:extLst>
              </p:cNvPr>
              <p:cNvSpPr txBox="1"/>
              <p:nvPr/>
            </p:nvSpPr>
            <p:spPr>
              <a:xfrm>
                <a:off x="17191035" y="6710345"/>
                <a:ext cx="2315235" cy="633451"/>
              </a:xfrm>
              <a:prstGeom prst="rect">
                <a:avLst/>
              </a:prstGeom>
              <a:noFill/>
            </p:spPr>
            <p:txBody>
              <a:bodyPr wrap="square">
                <a:prstTxWarp prst="textArchDown">
                  <a:avLst/>
                </a:prstTxWarp>
                <a:spAutoFit/>
              </a:bodyPr>
              <a:lstStyle/>
              <a:p>
                <a:pPr marL="0" marR="0" lvl="0" indent="0" algn="ctr" defTabSz="1472956" eaLnBrk="1" fontAlgn="auto" latinLnBrk="0" hangingPunct="1">
                  <a:lnSpc>
                    <a:spcPct val="100000"/>
                  </a:lnSpc>
                  <a:spcBef>
                    <a:spcPts val="0"/>
                  </a:spcBef>
                  <a:spcAft>
                    <a:spcPts val="0"/>
                  </a:spcAft>
                  <a:buClrTx/>
                  <a:buSzTx/>
                  <a:buFontTx/>
                  <a:buNone/>
                  <a:tabLst/>
                  <a:defRPr/>
                </a:pPr>
                <a:endParaRPr kumimoji="0" lang="en-AU" sz="1100" b="1" i="0" u="none" strike="noStrike" kern="0" cap="none" spc="0" normalizeH="0" baseline="0" noProof="0">
                  <a:ln>
                    <a:noFill/>
                  </a:ln>
                  <a:solidFill>
                    <a:srgbClr val="1B324F">
                      <a:lumMod val="60000"/>
                      <a:lumOff val="40000"/>
                    </a:srgbClr>
                  </a:solidFill>
                  <a:effectLst/>
                  <a:uLnTx/>
                  <a:uFillTx/>
                  <a:latin typeface="National 2" panose="02000003000000000000" pitchFamily="50" charset="0"/>
                  <a:ea typeface="National Book" panose="02000503000000020004" pitchFamily="2" charset="77"/>
                </a:endParaRPr>
              </a:p>
              <a:p>
                <a:pPr marL="0" marR="0" lvl="0" indent="0" algn="ctr" defTabSz="1472956"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a:ln>
                      <a:noFill/>
                    </a:ln>
                    <a:solidFill>
                      <a:srgbClr val="1B324F">
                        <a:lumMod val="60000"/>
                        <a:lumOff val="40000"/>
                      </a:srgbClr>
                    </a:solidFill>
                    <a:effectLst/>
                    <a:uLnTx/>
                    <a:uFillTx/>
                    <a:latin typeface="National 2" panose="02000003000000000000" pitchFamily="50" charset="0"/>
                    <a:ea typeface="National Book" panose="02000503000000020004" pitchFamily="2" charset="77"/>
                  </a:rPr>
                  <a:t>Ako</a:t>
                </a:r>
                <a:r>
                  <a:rPr kumimoji="0" lang="en-AU" sz="1100" b="1" i="0" u="none" strike="noStrike" kern="0" cap="none" spc="0" normalizeH="0" baseline="0" noProof="0">
                    <a:ln>
                      <a:noFill/>
                    </a:ln>
                    <a:solidFill>
                      <a:srgbClr val="1B324F">
                        <a:lumMod val="60000"/>
                        <a:lumOff val="40000"/>
                      </a:srgbClr>
                    </a:solidFill>
                    <a:effectLst/>
                    <a:uLnTx/>
                    <a:uFillTx/>
                    <a:latin typeface="National 2" panose="02000003000000000000" pitchFamily="50" charset="0"/>
                    <a:ea typeface="National Book" panose="02000503000000020004" pitchFamily="2" charset="77"/>
                  </a:rPr>
                  <a:t> </a:t>
                </a:r>
              </a:p>
            </p:txBody>
          </p:sp>
          <p:sp>
            <p:nvSpPr>
              <p:cNvPr id="73" name="TextBox 72">
                <a:extLst>
                  <a:ext uri="{FF2B5EF4-FFF2-40B4-BE49-F238E27FC236}">
                    <a16:creationId xmlns:a16="http://schemas.microsoft.com/office/drawing/2014/main" id="{FE7EF9B0-2DF9-C775-CDE1-E49015B280F8}"/>
                  </a:ext>
                </a:extLst>
              </p:cNvPr>
              <p:cNvSpPr txBox="1"/>
              <p:nvPr/>
            </p:nvSpPr>
            <p:spPr>
              <a:xfrm>
                <a:off x="17654231" y="5082141"/>
                <a:ext cx="1385507" cy="255134"/>
              </a:xfrm>
              <a:prstGeom prst="rect">
                <a:avLst/>
              </a:prstGeom>
              <a:noFill/>
            </p:spPr>
            <p:txBody>
              <a:bodyPr wrap="none" lIns="0" tIns="0" rIns="0" bIns="0" rtlCol="0">
                <a:spAutoFit/>
              </a:bodyPr>
              <a:lstStyle/>
              <a:p>
                <a:pPr marL="0" marR="0" lvl="0" indent="0" defTabSz="1472956" eaLnBrk="1" fontAlgn="auto" latinLnBrk="0" hangingPunct="1">
                  <a:lnSpc>
                    <a:spcPct val="110000"/>
                  </a:lnSpc>
                  <a:spcBef>
                    <a:spcPts val="100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National 2" panose="02000003000000000000" pitchFamily="50" charset="0"/>
                    <a:ea typeface="National Book" panose="02000503000000020004" pitchFamily="2" charset="77"/>
                  </a:rPr>
                  <a:t>Mana Tangata </a:t>
                </a:r>
              </a:p>
            </p:txBody>
          </p:sp>
        </p:grpSp>
        <p:grpSp>
          <p:nvGrpSpPr>
            <p:cNvPr id="59" name="Group 58">
              <a:extLst>
                <a:ext uri="{FF2B5EF4-FFF2-40B4-BE49-F238E27FC236}">
                  <a16:creationId xmlns:a16="http://schemas.microsoft.com/office/drawing/2014/main" id="{3ADA3A13-D534-F2B4-E26B-7C9D41D1BB88}"/>
                </a:ext>
              </a:extLst>
            </p:cNvPr>
            <p:cNvGrpSpPr/>
            <p:nvPr/>
          </p:nvGrpSpPr>
          <p:grpSpPr>
            <a:xfrm>
              <a:off x="1882297" y="3854526"/>
              <a:ext cx="4305144" cy="4295362"/>
              <a:chOff x="22109383" y="3058074"/>
              <a:chExt cx="4305144" cy="4295362"/>
            </a:xfrm>
          </p:grpSpPr>
          <p:grpSp>
            <p:nvGrpSpPr>
              <p:cNvPr id="60" name="Group 59">
                <a:extLst>
                  <a:ext uri="{FF2B5EF4-FFF2-40B4-BE49-F238E27FC236}">
                    <a16:creationId xmlns:a16="http://schemas.microsoft.com/office/drawing/2014/main" id="{5FF2B886-5A54-F12A-3D45-FB57C0F18BD1}"/>
                  </a:ext>
                </a:extLst>
              </p:cNvPr>
              <p:cNvGrpSpPr/>
              <p:nvPr/>
            </p:nvGrpSpPr>
            <p:grpSpPr>
              <a:xfrm>
                <a:off x="22109383" y="3058074"/>
                <a:ext cx="4305144" cy="4295362"/>
                <a:chOff x="7787912" y="4094058"/>
                <a:chExt cx="4305144" cy="4295362"/>
              </a:xfrm>
            </p:grpSpPr>
            <p:sp>
              <p:nvSpPr>
                <p:cNvPr id="65" name="Block Arc 64">
                  <a:extLst>
                    <a:ext uri="{FF2B5EF4-FFF2-40B4-BE49-F238E27FC236}">
                      <a16:creationId xmlns:a16="http://schemas.microsoft.com/office/drawing/2014/main" id="{D3B6738B-B432-E666-4BEA-43A11C30A63A}"/>
                    </a:ext>
                  </a:extLst>
                </p:cNvPr>
                <p:cNvSpPr/>
                <p:nvPr/>
              </p:nvSpPr>
              <p:spPr>
                <a:xfrm rot="12600000">
                  <a:off x="7804724" y="4101900"/>
                  <a:ext cx="4287520" cy="4287520"/>
                </a:xfrm>
                <a:prstGeom prst="blockArc">
                  <a:avLst>
                    <a:gd name="adj1" fmla="val 8951158"/>
                    <a:gd name="adj2" fmla="val 14390409"/>
                    <a:gd name="adj3" fmla="val 28131"/>
                  </a:avLst>
                </a:prstGeom>
                <a:solidFill>
                  <a:srgbClr val="EF4D74"/>
                </a:solidFill>
                <a:ln w="50800" cap="flat" cmpd="sng" algn="ctr">
                  <a:solidFill>
                    <a:srgbClr val="FFFFFF"/>
                  </a:solidFill>
                  <a:prstDash val="solid"/>
                </a:ln>
                <a:effectLst/>
              </p:spPr>
              <p:txBody>
                <a:bodyPr lIns="72000" tIns="36000" rIns="72000" bIns="36000" rtlCol="0" anchor="ctr"/>
                <a:lstStyle/>
                <a:p>
                  <a:pPr marL="0" marR="0" lvl="0" indent="0" algn="ctr" defTabSz="1472956" eaLnBrk="1" fontAlgn="auto" latinLnBrk="0" hangingPunct="1">
                    <a:lnSpc>
                      <a:spcPct val="110000"/>
                    </a:lnSpc>
                    <a:spcBef>
                      <a:spcPts val="1000"/>
                    </a:spcBef>
                    <a:spcAft>
                      <a:spcPts val="0"/>
                    </a:spcAft>
                    <a:buClrTx/>
                    <a:buSzTx/>
                    <a:buFontTx/>
                    <a:buNone/>
                    <a:tabLst/>
                    <a:defRPr/>
                  </a:pPr>
                  <a:endParaRPr kumimoji="0" lang="en-AU" sz="1000" b="0" i="0" u="none" strike="noStrike" kern="0" cap="none" spc="0" normalizeH="0" baseline="0" noProof="0">
                    <a:ln>
                      <a:noFill/>
                    </a:ln>
                    <a:solidFill>
                      <a:srgbClr val="000000"/>
                    </a:solidFill>
                    <a:effectLst/>
                    <a:uLnTx/>
                    <a:uFillTx/>
                    <a:latin typeface="National 2" panose="02000003000000000000" pitchFamily="50" charset="0"/>
                    <a:ea typeface="National Book" panose="02000503000000020004" pitchFamily="2" charset="77"/>
                    <a:cs typeface="+mn-cs"/>
                  </a:endParaRPr>
                </a:p>
              </p:txBody>
            </p:sp>
            <p:sp>
              <p:nvSpPr>
                <p:cNvPr id="66" name="Block Arc 65">
                  <a:extLst>
                    <a:ext uri="{FF2B5EF4-FFF2-40B4-BE49-F238E27FC236}">
                      <a16:creationId xmlns:a16="http://schemas.microsoft.com/office/drawing/2014/main" id="{FB303069-4585-8A7B-F04C-154FF0329BAB}"/>
                    </a:ext>
                  </a:extLst>
                </p:cNvPr>
                <p:cNvSpPr/>
                <p:nvPr/>
              </p:nvSpPr>
              <p:spPr>
                <a:xfrm rot="18076869">
                  <a:off x="7787913" y="4094058"/>
                  <a:ext cx="4287520" cy="4287520"/>
                </a:xfrm>
                <a:prstGeom prst="blockArc">
                  <a:avLst>
                    <a:gd name="adj1" fmla="val 8851232"/>
                    <a:gd name="adj2" fmla="val 14333413"/>
                    <a:gd name="adj3" fmla="val 27774"/>
                  </a:avLst>
                </a:prstGeom>
                <a:solidFill>
                  <a:srgbClr val="F8933C"/>
                </a:solidFill>
                <a:ln w="50800" cap="flat" cmpd="sng" algn="ctr">
                  <a:solidFill>
                    <a:srgbClr val="FFFFFF"/>
                  </a:solidFill>
                  <a:prstDash val="solid"/>
                </a:ln>
                <a:effectLst/>
              </p:spPr>
              <p:txBody>
                <a:bodyPr lIns="72000" tIns="36000" rIns="72000" bIns="36000" rtlCol="0" anchor="ctr"/>
                <a:lstStyle/>
                <a:p>
                  <a:pPr marL="0" marR="0" lvl="0" indent="0" algn="ctr" defTabSz="1472956" eaLnBrk="1" fontAlgn="auto" latinLnBrk="0" hangingPunct="1">
                    <a:lnSpc>
                      <a:spcPct val="110000"/>
                    </a:lnSpc>
                    <a:spcBef>
                      <a:spcPts val="1000"/>
                    </a:spcBef>
                    <a:spcAft>
                      <a:spcPts val="0"/>
                    </a:spcAft>
                    <a:buClrTx/>
                    <a:buSzTx/>
                    <a:buFontTx/>
                    <a:buNone/>
                    <a:tabLst/>
                    <a:defRPr/>
                  </a:pPr>
                  <a:endParaRPr kumimoji="0" lang="en-AU" sz="1000" b="0" i="0" u="none" strike="noStrike" kern="0" cap="none" spc="0" normalizeH="0" baseline="0" noProof="0">
                    <a:ln>
                      <a:noFill/>
                    </a:ln>
                    <a:solidFill>
                      <a:srgbClr val="000000"/>
                    </a:solidFill>
                    <a:effectLst/>
                    <a:uLnTx/>
                    <a:uFillTx/>
                    <a:latin typeface="National 2" panose="02000003000000000000" pitchFamily="50" charset="0"/>
                    <a:ea typeface="National Book" panose="02000503000000020004" pitchFamily="2" charset="77"/>
                    <a:cs typeface="+mn-cs"/>
                  </a:endParaRPr>
                </a:p>
              </p:txBody>
            </p:sp>
            <p:sp>
              <p:nvSpPr>
                <p:cNvPr id="67" name="Block Arc 66">
                  <a:extLst>
                    <a:ext uri="{FF2B5EF4-FFF2-40B4-BE49-F238E27FC236}">
                      <a16:creationId xmlns:a16="http://schemas.microsoft.com/office/drawing/2014/main" id="{68810A22-82F6-32D3-9837-97B389691954}"/>
                    </a:ext>
                  </a:extLst>
                </p:cNvPr>
                <p:cNvSpPr/>
                <p:nvPr/>
              </p:nvSpPr>
              <p:spPr>
                <a:xfrm rot="1800000">
                  <a:off x="7787912" y="4101900"/>
                  <a:ext cx="4287520" cy="4287520"/>
                </a:xfrm>
                <a:prstGeom prst="blockArc">
                  <a:avLst>
                    <a:gd name="adj1" fmla="val 8977109"/>
                    <a:gd name="adj2" fmla="val 14498262"/>
                    <a:gd name="adj3" fmla="val 27760"/>
                  </a:avLst>
                </a:prstGeom>
                <a:solidFill>
                  <a:srgbClr val="01ABCB"/>
                </a:solidFill>
                <a:ln w="50800" cap="flat" cmpd="sng" algn="ctr">
                  <a:solidFill>
                    <a:srgbClr val="FFFFFF"/>
                  </a:solidFill>
                  <a:prstDash val="solid"/>
                </a:ln>
                <a:effectLst/>
              </p:spPr>
              <p:txBody>
                <a:bodyPr lIns="72000" tIns="36000" rIns="72000" bIns="36000" rtlCol="0" anchor="ctr"/>
                <a:lstStyle/>
                <a:p>
                  <a:pPr marL="0" marR="0" lvl="0" indent="0" algn="ctr" defTabSz="1472956" eaLnBrk="1" fontAlgn="auto" latinLnBrk="0" hangingPunct="1">
                    <a:lnSpc>
                      <a:spcPct val="110000"/>
                    </a:lnSpc>
                    <a:spcBef>
                      <a:spcPts val="1000"/>
                    </a:spcBef>
                    <a:spcAft>
                      <a:spcPts val="0"/>
                    </a:spcAft>
                    <a:buClrTx/>
                    <a:buSzTx/>
                    <a:buFontTx/>
                    <a:buNone/>
                    <a:tabLst/>
                    <a:defRPr/>
                  </a:pPr>
                  <a:endParaRPr kumimoji="0" lang="en-AU" sz="1000" b="0" i="0" u="none" strike="noStrike" kern="0" cap="none" spc="0" normalizeH="0" baseline="0" noProof="0">
                    <a:ln>
                      <a:noFill/>
                    </a:ln>
                    <a:solidFill>
                      <a:srgbClr val="000000"/>
                    </a:solidFill>
                    <a:effectLst/>
                    <a:uLnTx/>
                    <a:uFillTx/>
                    <a:latin typeface="National 2" panose="02000003000000000000" pitchFamily="50" charset="0"/>
                    <a:ea typeface="National Book" panose="02000503000000020004" pitchFamily="2" charset="77"/>
                    <a:cs typeface="+mn-cs"/>
                  </a:endParaRPr>
                </a:p>
              </p:txBody>
            </p:sp>
            <p:sp>
              <p:nvSpPr>
                <p:cNvPr id="68" name="Block Arc 67">
                  <a:extLst>
                    <a:ext uri="{FF2B5EF4-FFF2-40B4-BE49-F238E27FC236}">
                      <a16:creationId xmlns:a16="http://schemas.microsoft.com/office/drawing/2014/main" id="{8F92BE7A-18C6-EBFD-6616-D3D48C461CC0}"/>
                    </a:ext>
                  </a:extLst>
                </p:cNvPr>
                <p:cNvSpPr/>
                <p:nvPr/>
              </p:nvSpPr>
              <p:spPr>
                <a:xfrm rot="7200000">
                  <a:off x="7805536" y="4101900"/>
                  <a:ext cx="4287520" cy="4287520"/>
                </a:xfrm>
                <a:prstGeom prst="blockArc">
                  <a:avLst>
                    <a:gd name="adj1" fmla="val 9000707"/>
                    <a:gd name="adj2" fmla="val 14455085"/>
                    <a:gd name="adj3" fmla="val 27710"/>
                  </a:avLst>
                </a:prstGeom>
                <a:solidFill>
                  <a:srgbClr val="00B8A4"/>
                </a:solidFill>
                <a:ln w="50800" cap="flat" cmpd="sng" algn="ctr">
                  <a:solidFill>
                    <a:srgbClr val="FFFFFF"/>
                  </a:solidFill>
                  <a:prstDash val="solid"/>
                </a:ln>
                <a:effectLst/>
              </p:spPr>
              <p:txBody>
                <a:bodyPr lIns="72000" tIns="36000" rIns="72000" bIns="36000" rtlCol="0" anchor="ctr"/>
                <a:lstStyle/>
                <a:p>
                  <a:pPr marL="0" marR="0" lvl="0" indent="0" algn="ctr" defTabSz="1472956" eaLnBrk="1" fontAlgn="auto" latinLnBrk="0" hangingPunct="1">
                    <a:lnSpc>
                      <a:spcPct val="110000"/>
                    </a:lnSpc>
                    <a:spcBef>
                      <a:spcPts val="1000"/>
                    </a:spcBef>
                    <a:spcAft>
                      <a:spcPts val="0"/>
                    </a:spcAft>
                    <a:buClrTx/>
                    <a:buSzTx/>
                    <a:buFontTx/>
                    <a:buNone/>
                    <a:tabLst/>
                    <a:defRPr/>
                  </a:pPr>
                  <a:endParaRPr kumimoji="0" lang="en-AU" sz="1000" b="0" i="0" u="none" strike="noStrike" kern="0" cap="none" spc="0" normalizeH="0" baseline="0" noProof="0">
                    <a:ln>
                      <a:noFill/>
                    </a:ln>
                    <a:solidFill>
                      <a:srgbClr val="000000"/>
                    </a:solidFill>
                    <a:effectLst/>
                    <a:uLnTx/>
                    <a:uFillTx/>
                    <a:latin typeface="National 2" panose="02000003000000000000" pitchFamily="50" charset="0"/>
                    <a:ea typeface="National Book" panose="02000503000000020004" pitchFamily="2" charset="77"/>
                    <a:cs typeface="+mn-cs"/>
                  </a:endParaRPr>
                </a:p>
              </p:txBody>
            </p:sp>
          </p:grpSp>
          <p:sp>
            <p:nvSpPr>
              <p:cNvPr id="61" name="TextBox 60">
                <a:extLst>
                  <a:ext uri="{FF2B5EF4-FFF2-40B4-BE49-F238E27FC236}">
                    <a16:creationId xmlns:a16="http://schemas.microsoft.com/office/drawing/2014/main" id="{9B085B44-34A6-8971-DDBB-9B027BFDD2C9}"/>
                  </a:ext>
                </a:extLst>
              </p:cNvPr>
              <p:cNvSpPr txBox="1"/>
              <p:nvPr/>
            </p:nvSpPr>
            <p:spPr>
              <a:xfrm rot="2873105">
                <a:off x="22893714" y="5448613"/>
                <a:ext cx="1684072" cy="647179"/>
              </a:xfrm>
              <a:prstGeom prst="rect">
                <a:avLst/>
              </a:prstGeom>
              <a:noFill/>
            </p:spPr>
            <p:txBody>
              <a:bodyPr wrap="square">
                <a:prstTxWarp prst="textArchDown">
                  <a:avLst/>
                </a:prstTxWarp>
                <a:spAutoFit/>
              </a:bodyPr>
              <a:lstStyle/>
              <a:p>
                <a:pPr marL="0" marR="0" lvl="0" indent="0" algn="ctr" defTabSz="1472956" eaLnBrk="1" fontAlgn="auto" latinLnBrk="0" hangingPunct="1">
                  <a:lnSpc>
                    <a:spcPct val="100000"/>
                  </a:lnSpc>
                  <a:spcBef>
                    <a:spcPts val="0"/>
                  </a:spcBef>
                  <a:spcAft>
                    <a:spcPts val="0"/>
                  </a:spcAft>
                  <a:buClrTx/>
                  <a:buSzTx/>
                  <a:buFontTx/>
                  <a:buNone/>
                  <a:tabLst/>
                  <a:defRPr/>
                </a:pPr>
                <a:endParaRPr kumimoji="0" lang="en-AU" sz="2000" b="1" i="0" u="none" strike="noStrike" kern="0" cap="none" spc="0" normalizeH="0" baseline="0" noProof="0">
                  <a:ln>
                    <a:noFill/>
                  </a:ln>
                  <a:solidFill>
                    <a:srgbClr val="1B324F">
                      <a:lumMod val="60000"/>
                      <a:lumOff val="40000"/>
                    </a:srgbClr>
                  </a:solidFill>
                  <a:effectLst/>
                  <a:uLnTx/>
                  <a:uFillTx/>
                  <a:latin typeface="National 2" panose="02000003000000000000" pitchFamily="50" charset="0"/>
                  <a:ea typeface="National Book" panose="02000503000000020004" pitchFamily="2" charset="77"/>
                </a:endParaRPr>
              </a:p>
              <a:p>
                <a:pPr marL="0" marR="0" lvl="0" indent="0" algn="ctr" defTabSz="1472956"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a:ln>
                      <a:noFill/>
                    </a:ln>
                    <a:solidFill>
                      <a:srgbClr val="FFFFFF"/>
                    </a:solidFill>
                    <a:effectLst/>
                    <a:uLnTx/>
                    <a:uFillTx/>
                    <a:latin typeface="National 2" panose="02000003000000000000" pitchFamily="50" charset="0"/>
                    <a:ea typeface="National Book" panose="02000503000000020004" pitchFamily="2" charset="77"/>
                  </a:rPr>
                  <a:t>Developing </a:t>
                </a:r>
                <a:br>
                  <a:rPr kumimoji="0" lang="en-AU" sz="2000" b="1" i="0" u="none" strike="noStrike" kern="0" cap="none" spc="0" normalizeH="0" baseline="0" noProof="0">
                    <a:ln>
                      <a:noFill/>
                    </a:ln>
                    <a:solidFill>
                      <a:srgbClr val="FFFFFF"/>
                    </a:solidFill>
                    <a:effectLst/>
                    <a:uLnTx/>
                    <a:uFillTx/>
                    <a:latin typeface="National 2" panose="02000003000000000000" pitchFamily="50" charset="0"/>
                    <a:ea typeface="National Book" panose="02000503000000020004" pitchFamily="2" charset="77"/>
                  </a:rPr>
                </a:br>
                <a:r>
                  <a:rPr kumimoji="0" lang="en-AU" sz="2000" b="1" i="0" u="none" strike="noStrike" kern="0" cap="none" spc="0" normalizeH="0" baseline="0" noProof="0">
                    <a:ln>
                      <a:noFill/>
                    </a:ln>
                    <a:solidFill>
                      <a:srgbClr val="FFFFFF"/>
                    </a:solidFill>
                    <a:effectLst/>
                    <a:uLnTx/>
                    <a:uFillTx/>
                    <a:latin typeface="National 2" panose="02000003000000000000" pitchFamily="50" charset="0"/>
                    <a:ea typeface="National Book" panose="02000503000000020004" pitchFamily="2" charset="77"/>
                  </a:rPr>
                  <a:t>your staff</a:t>
                </a:r>
              </a:p>
            </p:txBody>
          </p:sp>
          <p:sp>
            <p:nvSpPr>
              <p:cNvPr id="62" name="TextBox 61">
                <a:extLst>
                  <a:ext uri="{FF2B5EF4-FFF2-40B4-BE49-F238E27FC236}">
                    <a16:creationId xmlns:a16="http://schemas.microsoft.com/office/drawing/2014/main" id="{41D74446-844B-5E18-0C42-C0B2DFC9EF4E}"/>
                  </a:ext>
                </a:extLst>
              </p:cNvPr>
              <p:cNvSpPr txBox="1"/>
              <p:nvPr/>
            </p:nvSpPr>
            <p:spPr>
              <a:xfrm rot="18989587">
                <a:off x="22779744" y="3974301"/>
                <a:ext cx="2693358" cy="2114658"/>
              </a:xfrm>
              <a:prstGeom prst="rect">
                <a:avLst/>
              </a:prstGeom>
              <a:noFill/>
            </p:spPr>
            <p:txBody>
              <a:bodyPr spcFirstLastPara="1" wrap="square" numCol="1">
                <a:prstTxWarp prst="textArchUp">
                  <a:avLst>
                    <a:gd name="adj" fmla="val 7719010"/>
                  </a:avLst>
                </a:prstTxWarp>
                <a:spAutoFit/>
              </a:bodyPr>
              <a:lstStyle>
                <a:defPPr>
                  <a:defRPr lang="en-US"/>
                </a:defPPr>
                <a:lvl1pPr algn="ctr">
                  <a:defRPr sz="2400" b="1">
                    <a:solidFill>
                      <a:schemeClr val="bg1"/>
                    </a:solidFill>
                    <a:latin typeface="National 2" panose="02000003000000000000" pitchFamily="2" charset="77"/>
                  </a:defRPr>
                </a:lvl1pPr>
              </a:lstStyle>
              <a:p>
                <a:pPr marL="0" marR="0" lvl="0" indent="0" algn="ctr" defTabSz="1472956"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a:ln>
                      <a:noFill/>
                    </a:ln>
                    <a:solidFill>
                      <a:srgbClr val="FFFFFF"/>
                    </a:solidFill>
                    <a:effectLst/>
                    <a:uLnTx/>
                    <a:uFillTx/>
                    <a:latin typeface="National 2" panose="02000003000000000000" pitchFamily="50" charset="0"/>
                    <a:ea typeface="National Book" panose="02000503000000020004" pitchFamily="2" charset="77"/>
                  </a:rPr>
                  <a:t>Preparing </a:t>
                </a:r>
                <a:br>
                  <a:rPr kumimoji="0" lang="en-AU" sz="2000" b="1" i="0" u="none" strike="noStrike" kern="0" cap="none" spc="0" normalizeH="0" baseline="0" noProof="0">
                    <a:ln>
                      <a:noFill/>
                    </a:ln>
                    <a:solidFill>
                      <a:srgbClr val="FFFFFF"/>
                    </a:solidFill>
                    <a:effectLst/>
                    <a:uLnTx/>
                    <a:uFillTx/>
                    <a:latin typeface="National 2" panose="02000003000000000000" pitchFamily="50" charset="0"/>
                    <a:ea typeface="National Book" panose="02000503000000020004" pitchFamily="2" charset="77"/>
                  </a:rPr>
                </a:br>
                <a:r>
                  <a:rPr kumimoji="0" lang="en-AU" sz="2000" b="1" i="0" u="none" strike="noStrike" kern="0" cap="none" spc="0" normalizeH="0" baseline="0" noProof="0">
                    <a:ln>
                      <a:noFill/>
                    </a:ln>
                    <a:solidFill>
                      <a:srgbClr val="FFFFFF"/>
                    </a:solidFill>
                    <a:effectLst/>
                    <a:uLnTx/>
                    <a:uFillTx/>
                    <a:latin typeface="National 2" panose="02000003000000000000" pitchFamily="50" charset="0"/>
                    <a:ea typeface="National Book" panose="02000503000000020004" pitchFamily="2" charset="77"/>
                  </a:rPr>
                  <a:t>to recruit</a:t>
                </a:r>
              </a:p>
            </p:txBody>
          </p:sp>
          <p:sp>
            <p:nvSpPr>
              <p:cNvPr id="63" name="TextBox 62">
                <a:extLst>
                  <a:ext uri="{FF2B5EF4-FFF2-40B4-BE49-F238E27FC236}">
                    <a16:creationId xmlns:a16="http://schemas.microsoft.com/office/drawing/2014/main" id="{1F6FA27E-3250-BB29-703A-B130436515AF}"/>
                  </a:ext>
                </a:extLst>
              </p:cNvPr>
              <p:cNvSpPr txBox="1"/>
              <p:nvPr/>
            </p:nvSpPr>
            <p:spPr>
              <a:xfrm rot="3021831">
                <a:off x="23261376" y="3949848"/>
                <a:ext cx="2307943" cy="2174044"/>
              </a:xfrm>
              <a:prstGeom prst="rect">
                <a:avLst/>
              </a:prstGeom>
              <a:noFill/>
            </p:spPr>
            <p:txBody>
              <a:bodyPr wrap="square" numCol="2">
                <a:prstTxWarp prst="textArchUp">
                  <a:avLst>
                    <a:gd name="adj" fmla="val 7719010"/>
                  </a:avLst>
                </a:prstTxWarp>
                <a:spAutoFit/>
              </a:bodyPr>
              <a:lstStyle/>
              <a:p>
                <a:pPr marL="0" marR="0" lvl="0" indent="0" algn="ctr" defTabSz="1472956"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dirty="0">
                    <a:ln>
                      <a:noFill/>
                    </a:ln>
                    <a:solidFill>
                      <a:srgbClr val="FFFFFF"/>
                    </a:solidFill>
                    <a:effectLst/>
                    <a:uLnTx/>
                    <a:uFillTx/>
                    <a:latin typeface="National 2" panose="02000003000000000000" pitchFamily="50" charset="0"/>
                    <a:ea typeface="National Book" panose="02000503000000020004" pitchFamily="2" charset="77"/>
                  </a:rPr>
                  <a:t>Recruitment &amp; </a:t>
                </a:r>
                <a:br>
                  <a:rPr kumimoji="0" lang="en-AU" sz="2000" b="1" i="0" u="none" strike="noStrike" kern="0" cap="none" spc="0" normalizeH="0" baseline="0" noProof="0" dirty="0">
                    <a:ln>
                      <a:noFill/>
                    </a:ln>
                    <a:solidFill>
                      <a:srgbClr val="FFFFFF"/>
                    </a:solidFill>
                    <a:effectLst/>
                    <a:uLnTx/>
                    <a:uFillTx/>
                    <a:latin typeface="National 2" panose="02000003000000000000" pitchFamily="50" charset="0"/>
                    <a:ea typeface="National Book" panose="02000503000000020004" pitchFamily="2" charset="77"/>
                  </a:rPr>
                </a:br>
                <a:r>
                  <a:rPr kumimoji="0" lang="en-AU" sz="2000" b="1" i="0" u="none" strike="noStrike" kern="0" cap="none" spc="0" normalizeH="0" baseline="0" noProof="0" dirty="0">
                    <a:ln>
                      <a:noFill/>
                    </a:ln>
                    <a:solidFill>
                      <a:srgbClr val="FFFFFF"/>
                    </a:solidFill>
                    <a:effectLst/>
                    <a:uLnTx/>
                    <a:uFillTx/>
                    <a:latin typeface="National 2" panose="02000003000000000000" pitchFamily="50" charset="0"/>
                    <a:ea typeface="National Book" panose="02000503000000020004" pitchFamily="2" charset="77"/>
                  </a:rPr>
                  <a:t>onboarding </a:t>
                </a:r>
              </a:p>
            </p:txBody>
          </p:sp>
          <p:sp>
            <p:nvSpPr>
              <p:cNvPr id="64" name="TextBox 63">
                <a:extLst>
                  <a:ext uri="{FF2B5EF4-FFF2-40B4-BE49-F238E27FC236}">
                    <a16:creationId xmlns:a16="http://schemas.microsoft.com/office/drawing/2014/main" id="{4F501572-7625-1DC4-4359-741679AB4FC4}"/>
                  </a:ext>
                </a:extLst>
              </p:cNvPr>
              <p:cNvSpPr txBox="1"/>
              <p:nvPr/>
            </p:nvSpPr>
            <p:spPr>
              <a:xfrm rot="18879409">
                <a:off x="23850203" y="5237043"/>
                <a:ext cx="1684072" cy="855698"/>
              </a:xfrm>
              <a:prstGeom prst="rect">
                <a:avLst/>
              </a:prstGeom>
              <a:noFill/>
            </p:spPr>
            <p:txBody>
              <a:bodyPr wrap="square">
                <a:prstTxWarp prst="textArchDown">
                  <a:avLst/>
                </a:prstTxWarp>
                <a:spAutoFit/>
              </a:bodyPr>
              <a:lstStyle/>
              <a:p>
                <a:pPr marL="0" marR="0" lvl="0" indent="0" algn="ctr" defTabSz="1472956" eaLnBrk="1" fontAlgn="auto" latinLnBrk="0" hangingPunct="1">
                  <a:lnSpc>
                    <a:spcPct val="100000"/>
                  </a:lnSpc>
                  <a:spcBef>
                    <a:spcPts val="0"/>
                  </a:spcBef>
                  <a:spcAft>
                    <a:spcPts val="0"/>
                  </a:spcAft>
                  <a:buClrTx/>
                  <a:buSzTx/>
                  <a:buFontTx/>
                  <a:buNone/>
                  <a:tabLst/>
                  <a:defRPr/>
                </a:pPr>
                <a:endParaRPr kumimoji="0" lang="en-AU" sz="2000" b="1" i="0" u="none" strike="noStrike" kern="0" cap="none" spc="0" normalizeH="0" baseline="0" noProof="0" dirty="0">
                  <a:ln>
                    <a:noFill/>
                  </a:ln>
                  <a:solidFill>
                    <a:srgbClr val="1B324F">
                      <a:lumMod val="60000"/>
                      <a:lumOff val="40000"/>
                    </a:srgbClr>
                  </a:solidFill>
                  <a:effectLst/>
                  <a:uLnTx/>
                  <a:uFillTx/>
                  <a:latin typeface="National 2" panose="02000003000000000000" pitchFamily="50" charset="0"/>
                  <a:ea typeface="National Book" panose="02000503000000020004" pitchFamily="2" charset="77"/>
                </a:endParaRPr>
              </a:p>
              <a:p>
                <a:pPr marL="0" marR="0" lvl="0" indent="0" algn="ctr" defTabSz="1472956"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dirty="0">
                    <a:ln>
                      <a:noFill/>
                    </a:ln>
                    <a:solidFill>
                      <a:srgbClr val="FFFFFF"/>
                    </a:solidFill>
                    <a:effectLst/>
                    <a:uLnTx/>
                    <a:uFillTx/>
                    <a:latin typeface="National 2" panose="02000003000000000000" pitchFamily="50" charset="0"/>
                    <a:ea typeface="National Book" panose="02000503000000020004" pitchFamily="2" charset="77"/>
                  </a:rPr>
                  <a:t>Supporting</a:t>
                </a:r>
                <a:br>
                  <a:rPr kumimoji="0" lang="en-AU" sz="2000" b="1" i="0" u="none" strike="noStrike" kern="0" cap="none" spc="0" normalizeH="0" baseline="0" noProof="0" dirty="0">
                    <a:ln>
                      <a:noFill/>
                    </a:ln>
                    <a:solidFill>
                      <a:srgbClr val="FFFFFF"/>
                    </a:solidFill>
                    <a:effectLst/>
                    <a:uLnTx/>
                    <a:uFillTx/>
                    <a:latin typeface="National 2" panose="02000003000000000000" pitchFamily="50" charset="0"/>
                    <a:ea typeface="National Book" panose="02000503000000020004" pitchFamily="2" charset="77"/>
                  </a:rPr>
                </a:br>
                <a:r>
                  <a:rPr kumimoji="0" lang="en-AU" sz="2000" b="1" i="0" u="none" strike="noStrike" kern="0" cap="none" spc="0" normalizeH="0" baseline="0" noProof="0" dirty="0">
                    <a:ln>
                      <a:noFill/>
                    </a:ln>
                    <a:solidFill>
                      <a:srgbClr val="FFFFFF"/>
                    </a:solidFill>
                    <a:effectLst/>
                    <a:uLnTx/>
                    <a:uFillTx/>
                    <a:latin typeface="National 2" panose="02000003000000000000" pitchFamily="50" charset="0"/>
                    <a:ea typeface="National Book" panose="02000503000000020004" pitchFamily="2" charset="77"/>
                  </a:rPr>
                  <a:t>new staff</a:t>
                </a:r>
              </a:p>
            </p:txBody>
          </p:sp>
        </p:grpSp>
      </p:grpSp>
      <p:grpSp>
        <p:nvGrpSpPr>
          <p:cNvPr id="79" name="Group 78">
            <a:extLst>
              <a:ext uri="{FF2B5EF4-FFF2-40B4-BE49-F238E27FC236}">
                <a16:creationId xmlns:a16="http://schemas.microsoft.com/office/drawing/2014/main" id="{7E0726E2-5F2D-863F-A37D-89A31954027A}"/>
              </a:ext>
            </a:extLst>
          </p:cNvPr>
          <p:cNvGrpSpPr/>
          <p:nvPr/>
        </p:nvGrpSpPr>
        <p:grpSpPr>
          <a:xfrm>
            <a:off x="5809996" y="4534233"/>
            <a:ext cx="1165234" cy="1138362"/>
            <a:chOff x="5335334" y="3905705"/>
            <a:chExt cx="4318808" cy="4361896"/>
          </a:xfrm>
        </p:grpSpPr>
        <p:sp>
          <p:nvSpPr>
            <p:cNvPr id="80" name="Block Arc 79">
              <a:extLst>
                <a:ext uri="{FF2B5EF4-FFF2-40B4-BE49-F238E27FC236}">
                  <a16:creationId xmlns:a16="http://schemas.microsoft.com/office/drawing/2014/main" id="{8CA7BFC3-D739-BD4E-1BD0-93369A75AB46}"/>
                </a:ext>
              </a:extLst>
            </p:cNvPr>
            <p:cNvSpPr/>
            <p:nvPr/>
          </p:nvSpPr>
          <p:spPr>
            <a:xfrm rot="12600000">
              <a:off x="5352146" y="3980081"/>
              <a:ext cx="4287520" cy="4287520"/>
            </a:xfrm>
            <a:prstGeom prst="blockArc">
              <a:avLst>
                <a:gd name="adj1" fmla="val 8951158"/>
                <a:gd name="adj2" fmla="val 14390409"/>
                <a:gd name="adj3" fmla="val 28131"/>
              </a:avLst>
            </a:prstGeom>
            <a:solidFill>
              <a:srgbClr val="EF4D74"/>
            </a:solidFill>
            <a:ln w="50800" cap="flat" cmpd="sng" algn="ctr">
              <a:solidFill>
                <a:srgbClr val="FFFFFF"/>
              </a:solidFill>
              <a:prstDash val="solid"/>
            </a:ln>
            <a:effectLst/>
          </p:spPr>
          <p:txBody>
            <a:bodyPr lIns="72000" tIns="36000" rIns="72000" bIns="36000" rtlCol="0" anchor="ctr"/>
            <a:lstStyle/>
            <a:p>
              <a:pPr marL="0" marR="0" lvl="0" indent="0" algn="ctr" defTabSz="1472956" eaLnBrk="1" fontAlgn="auto" latinLnBrk="0" hangingPunct="1">
                <a:lnSpc>
                  <a:spcPct val="110000"/>
                </a:lnSpc>
                <a:spcBef>
                  <a:spcPts val="1000"/>
                </a:spcBef>
                <a:spcAft>
                  <a:spcPts val="0"/>
                </a:spcAft>
                <a:buClrTx/>
                <a:buSzTx/>
                <a:buFontTx/>
                <a:buNone/>
                <a:tabLst/>
                <a:defRPr/>
              </a:pPr>
              <a:endParaRPr kumimoji="0" lang="en-AU" sz="1000" b="0" i="0" u="none" strike="noStrike" kern="0" cap="none" spc="0" normalizeH="0" baseline="0" noProof="0">
                <a:ln>
                  <a:noFill/>
                </a:ln>
                <a:solidFill>
                  <a:srgbClr val="000000"/>
                </a:solidFill>
                <a:effectLst/>
                <a:uLnTx/>
                <a:uFillTx/>
                <a:latin typeface="National 2" panose="02000003000000000000" pitchFamily="50" charset="0"/>
                <a:ea typeface="National Book" panose="02000503000000020004" pitchFamily="2" charset="77"/>
                <a:cs typeface="+mn-cs"/>
              </a:endParaRPr>
            </a:p>
          </p:txBody>
        </p:sp>
        <p:sp>
          <p:nvSpPr>
            <p:cNvPr id="81" name="Block Arc 80">
              <a:extLst>
                <a:ext uri="{FF2B5EF4-FFF2-40B4-BE49-F238E27FC236}">
                  <a16:creationId xmlns:a16="http://schemas.microsoft.com/office/drawing/2014/main" id="{D8EEA77B-CB8D-D051-F6AC-412BFA003855}"/>
                </a:ext>
              </a:extLst>
            </p:cNvPr>
            <p:cNvSpPr/>
            <p:nvPr/>
          </p:nvSpPr>
          <p:spPr>
            <a:xfrm rot="18076869">
              <a:off x="5335335" y="3972239"/>
              <a:ext cx="4287520" cy="4287520"/>
            </a:xfrm>
            <a:prstGeom prst="blockArc">
              <a:avLst>
                <a:gd name="adj1" fmla="val 8851232"/>
                <a:gd name="adj2" fmla="val 14333413"/>
                <a:gd name="adj3" fmla="val 27774"/>
              </a:avLst>
            </a:prstGeom>
            <a:solidFill>
              <a:srgbClr val="F8933C"/>
            </a:solidFill>
            <a:ln w="50800" cap="flat" cmpd="sng" algn="ctr">
              <a:solidFill>
                <a:srgbClr val="FFFFFF"/>
              </a:solidFill>
              <a:prstDash val="solid"/>
            </a:ln>
            <a:effectLst/>
          </p:spPr>
          <p:txBody>
            <a:bodyPr lIns="72000" tIns="36000" rIns="72000" bIns="36000" rtlCol="0" anchor="ctr"/>
            <a:lstStyle/>
            <a:p>
              <a:pPr marL="0" marR="0" lvl="0" indent="0" algn="ctr" defTabSz="1472956" eaLnBrk="1" fontAlgn="auto" latinLnBrk="0" hangingPunct="1">
                <a:lnSpc>
                  <a:spcPct val="110000"/>
                </a:lnSpc>
                <a:spcBef>
                  <a:spcPts val="1000"/>
                </a:spcBef>
                <a:spcAft>
                  <a:spcPts val="0"/>
                </a:spcAft>
                <a:buClrTx/>
                <a:buSzTx/>
                <a:buFontTx/>
                <a:buNone/>
                <a:tabLst/>
                <a:defRPr/>
              </a:pPr>
              <a:endParaRPr kumimoji="0" lang="en-AU" sz="1000" b="0" i="0" u="none" strike="noStrike" kern="0" cap="none" spc="0" normalizeH="0" baseline="0" noProof="0">
                <a:ln>
                  <a:noFill/>
                </a:ln>
                <a:solidFill>
                  <a:srgbClr val="000000"/>
                </a:solidFill>
                <a:effectLst/>
                <a:uLnTx/>
                <a:uFillTx/>
                <a:latin typeface="National 2" panose="02000003000000000000" pitchFamily="50" charset="0"/>
                <a:ea typeface="National Book" panose="02000503000000020004" pitchFamily="2" charset="77"/>
                <a:cs typeface="+mn-cs"/>
              </a:endParaRPr>
            </a:p>
          </p:txBody>
        </p:sp>
        <p:sp>
          <p:nvSpPr>
            <p:cNvPr id="82" name="Block Arc 81">
              <a:extLst>
                <a:ext uri="{FF2B5EF4-FFF2-40B4-BE49-F238E27FC236}">
                  <a16:creationId xmlns:a16="http://schemas.microsoft.com/office/drawing/2014/main" id="{F7590A0F-4CD1-1142-A0B6-F61089840A29}"/>
                </a:ext>
              </a:extLst>
            </p:cNvPr>
            <p:cNvSpPr/>
            <p:nvPr/>
          </p:nvSpPr>
          <p:spPr>
            <a:xfrm rot="1800000">
              <a:off x="5335334" y="3980081"/>
              <a:ext cx="4287520" cy="4287520"/>
            </a:xfrm>
            <a:prstGeom prst="blockArc">
              <a:avLst>
                <a:gd name="adj1" fmla="val 8977109"/>
                <a:gd name="adj2" fmla="val 14498262"/>
                <a:gd name="adj3" fmla="val 27760"/>
              </a:avLst>
            </a:prstGeom>
            <a:solidFill>
              <a:srgbClr val="01ABCB"/>
            </a:solidFill>
            <a:ln w="50800" cap="flat" cmpd="sng" algn="ctr">
              <a:solidFill>
                <a:srgbClr val="FFFFFF"/>
              </a:solidFill>
              <a:prstDash val="solid"/>
            </a:ln>
            <a:effectLst/>
          </p:spPr>
          <p:txBody>
            <a:bodyPr lIns="72000" tIns="36000" rIns="72000" bIns="36000" rtlCol="0" anchor="ctr"/>
            <a:lstStyle/>
            <a:p>
              <a:pPr marL="0" marR="0" lvl="0" indent="0" algn="ctr" defTabSz="1472956" eaLnBrk="1" fontAlgn="auto" latinLnBrk="0" hangingPunct="1">
                <a:lnSpc>
                  <a:spcPct val="110000"/>
                </a:lnSpc>
                <a:spcBef>
                  <a:spcPts val="1000"/>
                </a:spcBef>
                <a:spcAft>
                  <a:spcPts val="0"/>
                </a:spcAft>
                <a:buClrTx/>
                <a:buSzTx/>
                <a:buFontTx/>
                <a:buNone/>
                <a:tabLst/>
                <a:defRPr/>
              </a:pPr>
              <a:endParaRPr kumimoji="0" lang="en-AU" sz="1000" b="0" i="0" u="none" strike="noStrike" kern="0" cap="none" spc="0" normalizeH="0" baseline="0" noProof="0">
                <a:ln>
                  <a:noFill/>
                </a:ln>
                <a:solidFill>
                  <a:srgbClr val="000000"/>
                </a:solidFill>
                <a:effectLst/>
                <a:uLnTx/>
                <a:uFillTx/>
                <a:latin typeface="National 2" panose="02000003000000000000" pitchFamily="50" charset="0"/>
                <a:ea typeface="National Book" panose="02000503000000020004" pitchFamily="2" charset="77"/>
                <a:cs typeface="+mn-cs"/>
              </a:endParaRPr>
            </a:p>
          </p:txBody>
        </p:sp>
        <p:sp>
          <p:nvSpPr>
            <p:cNvPr id="83" name="Block Arc 82">
              <a:extLst>
                <a:ext uri="{FF2B5EF4-FFF2-40B4-BE49-F238E27FC236}">
                  <a16:creationId xmlns:a16="http://schemas.microsoft.com/office/drawing/2014/main" id="{7B362207-C32C-BAA5-09A1-81C878C56473}"/>
                </a:ext>
              </a:extLst>
            </p:cNvPr>
            <p:cNvSpPr/>
            <p:nvPr/>
          </p:nvSpPr>
          <p:spPr>
            <a:xfrm rot="7200000">
              <a:off x="5366623" y="3905705"/>
              <a:ext cx="4287520" cy="4287519"/>
            </a:xfrm>
            <a:prstGeom prst="blockArc">
              <a:avLst>
                <a:gd name="adj1" fmla="val 9000707"/>
                <a:gd name="adj2" fmla="val 14455085"/>
                <a:gd name="adj3" fmla="val 27710"/>
              </a:avLst>
            </a:prstGeom>
            <a:solidFill>
              <a:srgbClr val="00B8A4"/>
            </a:solidFill>
            <a:ln w="50800" cap="flat" cmpd="sng" algn="ctr">
              <a:solidFill>
                <a:srgbClr val="FFFFFF"/>
              </a:solidFill>
              <a:prstDash val="solid"/>
            </a:ln>
            <a:effectLst/>
          </p:spPr>
          <p:txBody>
            <a:bodyPr lIns="72000" tIns="36000" rIns="72000" bIns="36000" rtlCol="0" anchor="ctr"/>
            <a:lstStyle/>
            <a:p>
              <a:pPr marL="0" marR="0" lvl="0" indent="0" algn="ctr" defTabSz="1472956" eaLnBrk="1" fontAlgn="auto" latinLnBrk="0" hangingPunct="1">
                <a:lnSpc>
                  <a:spcPct val="110000"/>
                </a:lnSpc>
                <a:spcBef>
                  <a:spcPts val="1000"/>
                </a:spcBef>
                <a:spcAft>
                  <a:spcPts val="0"/>
                </a:spcAft>
                <a:buClrTx/>
                <a:buSzTx/>
                <a:buFontTx/>
                <a:buNone/>
                <a:tabLst/>
                <a:defRPr/>
              </a:pPr>
              <a:endParaRPr kumimoji="0" lang="en-AU" sz="1000" b="0" i="0" u="none" strike="noStrike" kern="0" cap="none" spc="0" normalizeH="0" baseline="0" noProof="0">
                <a:ln>
                  <a:noFill/>
                </a:ln>
                <a:solidFill>
                  <a:srgbClr val="000000"/>
                </a:solidFill>
                <a:effectLst/>
                <a:uLnTx/>
                <a:uFillTx/>
                <a:latin typeface="National 2" panose="02000003000000000000" pitchFamily="50" charset="0"/>
                <a:ea typeface="National Book" panose="02000503000000020004" pitchFamily="2" charset="77"/>
                <a:cs typeface="+mn-cs"/>
              </a:endParaRPr>
            </a:p>
          </p:txBody>
        </p:sp>
      </p:grpSp>
      <p:grpSp>
        <p:nvGrpSpPr>
          <p:cNvPr id="84" name="Group 83">
            <a:extLst>
              <a:ext uri="{FF2B5EF4-FFF2-40B4-BE49-F238E27FC236}">
                <a16:creationId xmlns:a16="http://schemas.microsoft.com/office/drawing/2014/main" id="{4FB6FA90-663A-EA33-4EDD-179D42BE074A}"/>
              </a:ext>
            </a:extLst>
          </p:cNvPr>
          <p:cNvGrpSpPr/>
          <p:nvPr/>
        </p:nvGrpSpPr>
        <p:grpSpPr>
          <a:xfrm>
            <a:off x="3738652" y="2299901"/>
            <a:ext cx="3188515" cy="6823378"/>
            <a:chOff x="339456" y="5355894"/>
            <a:chExt cx="9144899" cy="19569974"/>
          </a:xfrm>
        </p:grpSpPr>
        <p:grpSp>
          <p:nvGrpSpPr>
            <p:cNvPr id="85" name="Group 84">
              <a:extLst>
                <a:ext uri="{FF2B5EF4-FFF2-40B4-BE49-F238E27FC236}">
                  <a16:creationId xmlns:a16="http://schemas.microsoft.com/office/drawing/2014/main" id="{540536BC-040E-17E8-D928-683583CC022A}"/>
                </a:ext>
              </a:extLst>
            </p:cNvPr>
            <p:cNvGrpSpPr/>
            <p:nvPr/>
          </p:nvGrpSpPr>
          <p:grpSpPr>
            <a:xfrm>
              <a:off x="6196718" y="5355894"/>
              <a:ext cx="3281228" cy="3280261"/>
              <a:chOff x="2428850" y="2401985"/>
              <a:chExt cx="6061107" cy="6059319"/>
            </a:xfrm>
          </p:grpSpPr>
          <p:sp>
            <p:nvSpPr>
              <p:cNvPr id="93" name="Block Arc 92">
                <a:extLst>
                  <a:ext uri="{FF2B5EF4-FFF2-40B4-BE49-F238E27FC236}">
                    <a16:creationId xmlns:a16="http://schemas.microsoft.com/office/drawing/2014/main" id="{D4105DC8-AE8E-51EA-7851-38CF7065B3DF}"/>
                  </a:ext>
                </a:extLst>
              </p:cNvPr>
              <p:cNvSpPr/>
              <p:nvPr/>
            </p:nvSpPr>
            <p:spPr>
              <a:xfrm rot="7200000">
                <a:off x="2428852" y="2407784"/>
                <a:ext cx="6053518" cy="6053521"/>
              </a:xfrm>
              <a:prstGeom prst="blockArc">
                <a:avLst>
                  <a:gd name="adj1" fmla="val 3561343"/>
                  <a:gd name="adj2" fmla="val 14521515"/>
                  <a:gd name="adj3" fmla="val 33938"/>
                </a:avLst>
              </a:prstGeom>
              <a:solidFill>
                <a:srgbClr val="1B324F">
                  <a:lumMod val="20000"/>
                  <a:lumOff val="80000"/>
                  <a:alpha val="40000"/>
                </a:srgbClr>
              </a:solidFill>
              <a:ln w="10795" cap="flat" cmpd="sng" algn="ctr">
                <a:noFill/>
                <a:prstDash val="solid"/>
              </a:ln>
              <a:effectLst/>
            </p:spPr>
            <p:txBody>
              <a:bodyPr lIns="72000" tIns="36000" rIns="72000" bIns="36000" rtlCol="0" anchor="ctr"/>
              <a:lstStyle/>
              <a:p>
                <a:pPr marL="0" marR="0" lvl="0" indent="0" algn="ctr" defTabSz="1472956" eaLnBrk="1" fontAlgn="auto" latinLnBrk="0" hangingPunct="1">
                  <a:lnSpc>
                    <a:spcPct val="110000"/>
                  </a:lnSpc>
                  <a:spcBef>
                    <a:spcPts val="1000"/>
                  </a:spcBef>
                  <a:spcAft>
                    <a:spcPts val="0"/>
                  </a:spcAft>
                  <a:buClrTx/>
                  <a:buSzTx/>
                  <a:buFontTx/>
                  <a:buNone/>
                  <a:tabLst/>
                  <a:defRPr/>
                </a:pPr>
                <a:endParaRPr kumimoji="0" lang="en-AU" sz="1000" b="0" i="0" u="none" strike="noStrike" kern="0" cap="none" spc="0" normalizeH="0" baseline="0" noProof="0">
                  <a:ln>
                    <a:noFill/>
                  </a:ln>
                  <a:solidFill>
                    <a:srgbClr val="000000"/>
                  </a:solidFill>
                  <a:effectLst/>
                  <a:uLnTx/>
                  <a:uFillTx/>
                  <a:latin typeface="National Book" panose="02000503000000020004" pitchFamily="2" charset="77"/>
                  <a:ea typeface="National Book" panose="02000503000000020004" pitchFamily="2" charset="77"/>
                  <a:cs typeface="+mn-cs"/>
                </a:endParaRPr>
              </a:p>
            </p:txBody>
          </p:sp>
          <p:sp>
            <p:nvSpPr>
              <p:cNvPr id="94" name="Block Arc 93">
                <a:extLst>
                  <a:ext uri="{FF2B5EF4-FFF2-40B4-BE49-F238E27FC236}">
                    <a16:creationId xmlns:a16="http://schemas.microsoft.com/office/drawing/2014/main" id="{925550BD-02AC-3C0D-F6B0-4AFCF3113825}"/>
                  </a:ext>
                </a:extLst>
              </p:cNvPr>
              <p:cNvSpPr/>
              <p:nvPr/>
            </p:nvSpPr>
            <p:spPr>
              <a:xfrm rot="14481036">
                <a:off x="2436439" y="2401986"/>
                <a:ext cx="6053519" cy="6053517"/>
              </a:xfrm>
              <a:prstGeom prst="blockArc">
                <a:avLst>
                  <a:gd name="adj1" fmla="val 7212010"/>
                  <a:gd name="adj2" fmla="val 17883426"/>
                  <a:gd name="adj3" fmla="val 30197"/>
                </a:avLst>
              </a:prstGeom>
              <a:solidFill>
                <a:srgbClr val="1B324F">
                  <a:lumMod val="40000"/>
                  <a:lumOff val="60000"/>
                  <a:alpha val="40000"/>
                </a:srgbClr>
              </a:solidFill>
              <a:ln w="10795" cap="flat" cmpd="sng" algn="ctr">
                <a:noFill/>
                <a:prstDash val="solid"/>
              </a:ln>
              <a:effectLst/>
            </p:spPr>
            <p:txBody>
              <a:bodyPr lIns="72000" tIns="36000" rIns="72000" bIns="36000" rtlCol="0" anchor="ctr"/>
              <a:lstStyle/>
              <a:p>
                <a:pPr marL="0" marR="0" lvl="0" indent="0" algn="ctr" defTabSz="1472956" eaLnBrk="1" fontAlgn="auto" latinLnBrk="0" hangingPunct="1">
                  <a:lnSpc>
                    <a:spcPct val="110000"/>
                  </a:lnSpc>
                  <a:spcBef>
                    <a:spcPts val="1000"/>
                  </a:spcBef>
                  <a:spcAft>
                    <a:spcPts val="0"/>
                  </a:spcAft>
                  <a:buClrTx/>
                  <a:buSzTx/>
                  <a:buFontTx/>
                  <a:buNone/>
                  <a:tabLst/>
                  <a:defRPr/>
                </a:pPr>
                <a:endParaRPr kumimoji="0" lang="en-AU" sz="1000" b="0" i="0" u="none" strike="noStrike" kern="0" cap="none" spc="0" normalizeH="0" baseline="0" noProof="0">
                  <a:ln>
                    <a:noFill/>
                  </a:ln>
                  <a:solidFill>
                    <a:srgbClr val="000000"/>
                  </a:solidFill>
                  <a:effectLst/>
                  <a:uLnTx/>
                  <a:uFillTx/>
                  <a:latin typeface="National Book" panose="02000503000000020004" pitchFamily="2" charset="77"/>
                  <a:ea typeface="National Book" panose="02000503000000020004" pitchFamily="2" charset="77"/>
                  <a:cs typeface="+mn-cs"/>
                </a:endParaRPr>
              </a:p>
            </p:txBody>
          </p:sp>
        </p:grpSp>
        <p:sp>
          <p:nvSpPr>
            <p:cNvPr id="86" name="TextBox 85">
              <a:extLst>
                <a:ext uri="{FF2B5EF4-FFF2-40B4-BE49-F238E27FC236}">
                  <a16:creationId xmlns:a16="http://schemas.microsoft.com/office/drawing/2014/main" id="{9BD4D65B-B4CA-36A9-3557-4F51DFCB960C}"/>
                </a:ext>
              </a:extLst>
            </p:cNvPr>
            <p:cNvSpPr txBox="1"/>
            <p:nvPr/>
          </p:nvSpPr>
          <p:spPr>
            <a:xfrm rot="179084">
              <a:off x="339456" y="21659312"/>
              <a:ext cx="3327056" cy="3266556"/>
            </a:xfrm>
            <a:prstGeom prst="rect">
              <a:avLst/>
            </a:prstGeom>
            <a:noFill/>
          </p:spPr>
          <p:txBody>
            <a:bodyPr wrap="square" numCol="2">
              <a:prstTxWarp prst="textArchUp">
                <a:avLst>
                  <a:gd name="adj" fmla="val 7719010"/>
                </a:avLst>
              </a:prstTxWarp>
              <a:spAutoFit/>
            </a:bodyPr>
            <a:lstStyle/>
            <a:p>
              <a:pPr marL="0" marR="0" lvl="0" indent="0" algn="ctr" defTabSz="1472956" eaLnBrk="1" fontAlgn="auto" latinLnBrk="0" hangingPunct="1">
                <a:lnSpc>
                  <a:spcPct val="100000"/>
                </a:lnSpc>
                <a:spcBef>
                  <a:spcPts val="0"/>
                </a:spcBef>
                <a:spcAft>
                  <a:spcPts val="0"/>
                </a:spcAft>
                <a:buClrTx/>
                <a:buSzTx/>
                <a:buFontTx/>
                <a:buNone/>
                <a:tabLst/>
                <a:defRPr/>
              </a:pPr>
              <a:endParaRPr kumimoji="0" lang="en-AU" sz="2000" b="1" i="0" u="none" strike="noStrike" kern="0" cap="none" spc="0" normalizeH="0" baseline="0" noProof="0">
                <a:ln>
                  <a:noFill/>
                </a:ln>
                <a:solidFill>
                  <a:srgbClr val="1B324F">
                    <a:lumMod val="60000"/>
                    <a:lumOff val="40000"/>
                  </a:srgbClr>
                </a:solidFill>
                <a:effectLst/>
                <a:uLnTx/>
                <a:uFillTx/>
                <a:latin typeface="National Book" panose="02000503000000020004" pitchFamily="2" charset="77"/>
                <a:ea typeface="National Book" panose="02000503000000020004" pitchFamily="2" charset="77"/>
              </a:endParaRPr>
            </a:p>
          </p:txBody>
        </p:sp>
        <p:sp>
          <p:nvSpPr>
            <p:cNvPr id="87" name="TextBox 86">
              <a:extLst>
                <a:ext uri="{FF2B5EF4-FFF2-40B4-BE49-F238E27FC236}">
                  <a16:creationId xmlns:a16="http://schemas.microsoft.com/office/drawing/2014/main" id="{A357C223-7C1C-C7C8-452A-01C2A2045260}"/>
                </a:ext>
              </a:extLst>
            </p:cNvPr>
            <p:cNvSpPr txBox="1"/>
            <p:nvPr/>
          </p:nvSpPr>
          <p:spPr>
            <a:xfrm>
              <a:off x="7009494" y="7453412"/>
              <a:ext cx="1774871" cy="485607"/>
            </a:xfrm>
            <a:prstGeom prst="rect">
              <a:avLst/>
            </a:prstGeom>
            <a:noFill/>
          </p:spPr>
          <p:txBody>
            <a:bodyPr wrap="square">
              <a:prstTxWarp prst="textArchDown">
                <a:avLst/>
              </a:prstTxWarp>
              <a:spAutoFit/>
            </a:bodyPr>
            <a:lstStyle/>
            <a:p>
              <a:pPr marL="0" marR="0" lvl="0" indent="0" algn="ctr" defTabSz="1472956" eaLnBrk="1" fontAlgn="auto" latinLnBrk="0" hangingPunct="1">
                <a:lnSpc>
                  <a:spcPct val="100000"/>
                </a:lnSpc>
                <a:spcBef>
                  <a:spcPts val="0"/>
                </a:spcBef>
                <a:spcAft>
                  <a:spcPts val="0"/>
                </a:spcAft>
                <a:buClrTx/>
                <a:buSzTx/>
                <a:buFontTx/>
                <a:buNone/>
                <a:tabLst/>
                <a:defRPr/>
              </a:pPr>
              <a:endParaRPr kumimoji="0" lang="en-AU" sz="1100" b="1" i="0" u="none" strike="noStrike" kern="0" cap="none" spc="0" normalizeH="0" baseline="0" noProof="0">
                <a:ln>
                  <a:noFill/>
                </a:ln>
                <a:solidFill>
                  <a:srgbClr val="1B324F">
                    <a:lumMod val="60000"/>
                    <a:lumOff val="40000"/>
                  </a:srgbClr>
                </a:solidFill>
                <a:effectLst/>
                <a:uLnTx/>
                <a:uFillTx/>
                <a:latin typeface="National Book" panose="02000503000000020004" pitchFamily="2" charset="77"/>
                <a:ea typeface="National Book" panose="02000503000000020004" pitchFamily="2" charset="77"/>
              </a:endParaRPr>
            </a:p>
          </p:txBody>
        </p:sp>
        <p:sp>
          <p:nvSpPr>
            <p:cNvPr id="88" name="Block Arc 14">
              <a:extLst>
                <a:ext uri="{FF2B5EF4-FFF2-40B4-BE49-F238E27FC236}">
                  <a16:creationId xmlns:a16="http://schemas.microsoft.com/office/drawing/2014/main" id="{A0E49392-1C24-29D2-C6F4-7C1D0FD3B25A}"/>
                </a:ext>
              </a:extLst>
            </p:cNvPr>
            <p:cNvSpPr/>
            <p:nvPr/>
          </p:nvSpPr>
          <p:spPr>
            <a:xfrm>
              <a:off x="6190243" y="6108991"/>
              <a:ext cx="1701796" cy="898513"/>
            </a:xfrm>
            <a:custGeom>
              <a:avLst/>
              <a:gdLst>
                <a:gd name="connsiteX0" fmla="*/ 58 w 7221482"/>
                <a:gd name="connsiteY0" fmla="*/ 3631269 h 7221482"/>
                <a:gd name="connsiteX1" fmla="*/ 1294866 w 7221482"/>
                <a:gd name="connsiteY1" fmla="*/ 840511 h 7221482"/>
                <a:gd name="connsiteX2" fmla="*/ 4270941 w 7221482"/>
                <a:gd name="connsiteY2" fmla="*/ 60870 h 7221482"/>
                <a:gd name="connsiteX3" fmla="*/ 3977772 w 7221482"/>
                <a:gd name="connsiteY3" fmla="*/ 1637225 h 7221482"/>
                <a:gd name="connsiteX4" fmla="*/ 2323254 w 7221482"/>
                <a:gd name="connsiteY4" fmla="*/ 2070659 h 7221482"/>
                <a:gd name="connsiteX5" fmla="*/ 1603419 w 7221482"/>
                <a:gd name="connsiteY5" fmla="*/ 3622153 h 7221482"/>
                <a:gd name="connsiteX6" fmla="*/ 58 w 7221482"/>
                <a:gd name="connsiteY6" fmla="*/ 3631269 h 7221482"/>
                <a:gd name="connsiteX0" fmla="*/ 52740 w 3341490"/>
                <a:gd name="connsiteY0" fmla="*/ 3622631 h 3622631"/>
                <a:gd name="connsiteX1" fmla="*/ 365415 w 3341490"/>
                <a:gd name="connsiteY1" fmla="*/ 831873 h 3622631"/>
                <a:gd name="connsiteX2" fmla="*/ 3341490 w 3341490"/>
                <a:gd name="connsiteY2" fmla="*/ 52232 h 3622631"/>
                <a:gd name="connsiteX3" fmla="*/ 3048321 w 3341490"/>
                <a:gd name="connsiteY3" fmla="*/ 1628587 h 3622631"/>
                <a:gd name="connsiteX4" fmla="*/ 1393803 w 3341490"/>
                <a:gd name="connsiteY4" fmla="*/ 2062021 h 3622631"/>
                <a:gd name="connsiteX5" fmla="*/ 673968 w 3341490"/>
                <a:gd name="connsiteY5" fmla="*/ 3613515 h 3622631"/>
                <a:gd name="connsiteX6" fmla="*/ 52740 w 3341490"/>
                <a:gd name="connsiteY6" fmla="*/ 3622631 h 3622631"/>
                <a:gd name="connsiteX0" fmla="*/ 0 w 3288750"/>
                <a:gd name="connsiteY0" fmla="*/ 3570399 h 3570399"/>
                <a:gd name="connsiteX1" fmla="*/ 3288750 w 3288750"/>
                <a:gd name="connsiteY1" fmla="*/ 0 h 3570399"/>
                <a:gd name="connsiteX2" fmla="*/ 2995581 w 3288750"/>
                <a:gd name="connsiteY2" fmla="*/ 1576355 h 3570399"/>
                <a:gd name="connsiteX3" fmla="*/ 1341063 w 3288750"/>
                <a:gd name="connsiteY3" fmla="*/ 2009789 h 3570399"/>
                <a:gd name="connsiteX4" fmla="*/ 621228 w 3288750"/>
                <a:gd name="connsiteY4" fmla="*/ 3561283 h 3570399"/>
                <a:gd name="connsiteX5" fmla="*/ 0 w 3288750"/>
                <a:gd name="connsiteY5" fmla="*/ 3570399 h 3570399"/>
                <a:gd name="connsiteX0" fmla="*/ 0 w 3288750"/>
                <a:gd name="connsiteY0" fmla="*/ 3570399 h 3570399"/>
                <a:gd name="connsiteX1" fmla="*/ 3288750 w 3288750"/>
                <a:gd name="connsiteY1" fmla="*/ 0 h 3570399"/>
                <a:gd name="connsiteX2" fmla="*/ 2995581 w 3288750"/>
                <a:gd name="connsiteY2" fmla="*/ 1576355 h 3570399"/>
                <a:gd name="connsiteX3" fmla="*/ 1341063 w 3288750"/>
                <a:gd name="connsiteY3" fmla="*/ 2009789 h 3570399"/>
                <a:gd name="connsiteX4" fmla="*/ 621228 w 3288750"/>
                <a:gd name="connsiteY4" fmla="*/ 3561283 h 3570399"/>
                <a:gd name="connsiteX5" fmla="*/ 0 w 3288750"/>
                <a:gd name="connsiteY5" fmla="*/ 3570399 h 3570399"/>
                <a:gd name="connsiteX0" fmla="*/ 0 w 2995581"/>
                <a:gd name="connsiteY0" fmla="*/ 2029466 h 2029466"/>
                <a:gd name="connsiteX1" fmla="*/ 2967016 w 2995581"/>
                <a:gd name="connsiteY1" fmla="*/ 0 h 2029466"/>
                <a:gd name="connsiteX2" fmla="*/ 2995581 w 2995581"/>
                <a:gd name="connsiteY2" fmla="*/ 35422 h 2029466"/>
                <a:gd name="connsiteX3" fmla="*/ 1341063 w 2995581"/>
                <a:gd name="connsiteY3" fmla="*/ 468856 h 2029466"/>
                <a:gd name="connsiteX4" fmla="*/ 621228 w 2995581"/>
                <a:gd name="connsiteY4" fmla="*/ 2020350 h 2029466"/>
                <a:gd name="connsiteX5" fmla="*/ 0 w 2995581"/>
                <a:gd name="connsiteY5" fmla="*/ 2029466 h 2029466"/>
                <a:gd name="connsiteX0" fmla="*/ 0 w 2995581"/>
                <a:gd name="connsiteY0" fmla="*/ 2075040 h 2075040"/>
                <a:gd name="connsiteX1" fmla="*/ 2967016 w 2995581"/>
                <a:gd name="connsiteY1" fmla="*/ 45574 h 2075040"/>
                <a:gd name="connsiteX2" fmla="*/ 2995581 w 2995581"/>
                <a:gd name="connsiteY2" fmla="*/ 80996 h 2075040"/>
                <a:gd name="connsiteX3" fmla="*/ 1341063 w 2995581"/>
                <a:gd name="connsiteY3" fmla="*/ 514430 h 2075040"/>
                <a:gd name="connsiteX4" fmla="*/ 621228 w 2995581"/>
                <a:gd name="connsiteY4" fmla="*/ 2065924 h 2075040"/>
                <a:gd name="connsiteX5" fmla="*/ 0 w 2995581"/>
                <a:gd name="connsiteY5" fmla="*/ 2075040 h 2075040"/>
                <a:gd name="connsiteX0" fmla="*/ 0 w 2995581"/>
                <a:gd name="connsiteY0" fmla="*/ 2082321 h 2082321"/>
                <a:gd name="connsiteX1" fmla="*/ 2967016 w 2995581"/>
                <a:gd name="connsiteY1" fmla="*/ 52855 h 2082321"/>
                <a:gd name="connsiteX2" fmla="*/ 2995581 w 2995581"/>
                <a:gd name="connsiteY2" fmla="*/ 88277 h 2082321"/>
                <a:gd name="connsiteX3" fmla="*/ 1341063 w 2995581"/>
                <a:gd name="connsiteY3" fmla="*/ 521711 h 2082321"/>
                <a:gd name="connsiteX4" fmla="*/ 621228 w 2995581"/>
                <a:gd name="connsiteY4" fmla="*/ 2073205 h 2082321"/>
                <a:gd name="connsiteX5" fmla="*/ 0 w 2995581"/>
                <a:gd name="connsiteY5" fmla="*/ 2082321 h 2082321"/>
                <a:gd name="connsiteX0" fmla="*/ 0 w 2995581"/>
                <a:gd name="connsiteY0" fmla="*/ 2058024 h 2058024"/>
                <a:gd name="connsiteX1" fmla="*/ 2967016 w 2995581"/>
                <a:gd name="connsiteY1" fmla="*/ 28558 h 2058024"/>
                <a:gd name="connsiteX2" fmla="*/ 2995581 w 2995581"/>
                <a:gd name="connsiteY2" fmla="*/ 63980 h 2058024"/>
                <a:gd name="connsiteX3" fmla="*/ 1341063 w 2995581"/>
                <a:gd name="connsiteY3" fmla="*/ 497414 h 2058024"/>
                <a:gd name="connsiteX4" fmla="*/ 621228 w 2995581"/>
                <a:gd name="connsiteY4" fmla="*/ 2048908 h 2058024"/>
                <a:gd name="connsiteX5" fmla="*/ 0 w 2995581"/>
                <a:gd name="connsiteY5" fmla="*/ 2058024 h 2058024"/>
                <a:gd name="connsiteX0" fmla="*/ 0 w 2967016"/>
                <a:gd name="connsiteY0" fmla="*/ 2151868 h 2151868"/>
                <a:gd name="connsiteX1" fmla="*/ 2967016 w 2967016"/>
                <a:gd name="connsiteY1" fmla="*/ 122402 h 2151868"/>
                <a:gd name="connsiteX2" fmla="*/ 2960139 w 2967016"/>
                <a:gd name="connsiteY2" fmla="*/ 23145 h 2151868"/>
                <a:gd name="connsiteX3" fmla="*/ 1341063 w 2967016"/>
                <a:gd name="connsiteY3" fmla="*/ 591258 h 2151868"/>
                <a:gd name="connsiteX4" fmla="*/ 621228 w 2967016"/>
                <a:gd name="connsiteY4" fmla="*/ 2142752 h 2151868"/>
                <a:gd name="connsiteX5" fmla="*/ 0 w 2967016"/>
                <a:gd name="connsiteY5" fmla="*/ 2151868 h 2151868"/>
                <a:gd name="connsiteX0" fmla="*/ 0 w 2967016"/>
                <a:gd name="connsiteY0" fmla="*/ 2058024 h 2058024"/>
                <a:gd name="connsiteX1" fmla="*/ 2967016 w 2967016"/>
                <a:gd name="connsiteY1" fmla="*/ 28558 h 2058024"/>
                <a:gd name="connsiteX2" fmla="*/ 2733311 w 2967016"/>
                <a:gd name="connsiteY2" fmla="*/ 78157 h 2058024"/>
                <a:gd name="connsiteX3" fmla="*/ 1341063 w 2967016"/>
                <a:gd name="connsiteY3" fmla="*/ 497414 h 2058024"/>
                <a:gd name="connsiteX4" fmla="*/ 621228 w 2967016"/>
                <a:gd name="connsiteY4" fmla="*/ 2048908 h 2058024"/>
                <a:gd name="connsiteX5" fmla="*/ 0 w 2967016"/>
                <a:gd name="connsiteY5" fmla="*/ 2058024 h 2058024"/>
                <a:gd name="connsiteX0" fmla="*/ 0 w 2747276"/>
                <a:gd name="connsiteY0" fmla="*/ 2034564 h 2034564"/>
                <a:gd name="connsiteX1" fmla="*/ 2747276 w 2747276"/>
                <a:gd name="connsiteY1" fmla="*/ 33451 h 2034564"/>
                <a:gd name="connsiteX2" fmla="*/ 2733311 w 2747276"/>
                <a:gd name="connsiteY2" fmla="*/ 54697 h 2034564"/>
                <a:gd name="connsiteX3" fmla="*/ 1341063 w 2747276"/>
                <a:gd name="connsiteY3" fmla="*/ 473954 h 2034564"/>
                <a:gd name="connsiteX4" fmla="*/ 621228 w 2747276"/>
                <a:gd name="connsiteY4" fmla="*/ 2025448 h 2034564"/>
                <a:gd name="connsiteX5" fmla="*/ 0 w 2747276"/>
                <a:gd name="connsiteY5" fmla="*/ 2034564 h 2034564"/>
                <a:gd name="connsiteX0" fmla="*/ 0 w 2747276"/>
                <a:gd name="connsiteY0" fmla="*/ 2034564 h 2034564"/>
                <a:gd name="connsiteX1" fmla="*/ 2747276 w 2747276"/>
                <a:gd name="connsiteY1" fmla="*/ 33451 h 2034564"/>
                <a:gd name="connsiteX2" fmla="*/ 2733311 w 2747276"/>
                <a:gd name="connsiteY2" fmla="*/ 54697 h 2034564"/>
                <a:gd name="connsiteX3" fmla="*/ 1341063 w 2747276"/>
                <a:gd name="connsiteY3" fmla="*/ 473954 h 2034564"/>
                <a:gd name="connsiteX4" fmla="*/ 621228 w 2747276"/>
                <a:gd name="connsiteY4" fmla="*/ 2025448 h 2034564"/>
                <a:gd name="connsiteX5" fmla="*/ 0 w 2747276"/>
                <a:gd name="connsiteY5" fmla="*/ 2034564 h 2034564"/>
                <a:gd name="connsiteX0" fmla="*/ 0 w 2747276"/>
                <a:gd name="connsiteY0" fmla="*/ 2035995 h 2035995"/>
                <a:gd name="connsiteX1" fmla="*/ 2747276 w 2747276"/>
                <a:gd name="connsiteY1" fmla="*/ 34882 h 2035995"/>
                <a:gd name="connsiteX2" fmla="*/ 2733311 w 2747276"/>
                <a:gd name="connsiteY2" fmla="*/ 20687 h 2035995"/>
                <a:gd name="connsiteX3" fmla="*/ 1341063 w 2747276"/>
                <a:gd name="connsiteY3" fmla="*/ 475385 h 2035995"/>
                <a:gd name="connsiteX4" fmla="*/ 621228 w 2747276"/>
                <a:gd name="connsiteY4" fmla="*/ 2026879 h 2035995"/>
                <a:gd name="connsiteX5" fmla="*/ 0 w 2747276"/>
                <a:gd name="connsiteY5" fmla="*/ 2035995 h 2035995"/>
                <a:gd name="connsiteX0" fmla="*/ 0 w 2747276"/>
                <a:gd name="connsiteY0" fmla="*/ 2034564 h 2034564"/>
                <a:gd name="connsiteX1" fmla="*/ 2747276 w 2747276"/>
                <a:gd name="connsiteY1" fmla="*/ 33451 h 2034564"/>
                <a:gd name="connsiteX2" fmla="*/ 2733311 w 2747276"/>
                <a:gd name="connsiteY2" fmla="*/ 19256 h 2034564"/>
                <a:gd name="connsiteX3" fmla="*/ 1341063 w 2747276"/>
                <a:gd name="connsiteY3" fmla="*/ 473954 h 2034564"/>
                <a:gd name="connsiteX4" fmla="*/ 621228 w 2747276"/>
                <a:gd name="connsiteY4" fmla="*/ 2025448 h 2034564"/>
                <a:gd name="connsiteX5" fmla="*/ 0 w 2747276"/>
                <a:gd name="connsiteY5" fmla="*/ 2034564 h 2034564"/>
                <a:gd name="connsiteX0" fmla="*/ 0 w 2747276"/>
                <a:gd name="connsiteY0" fmla="*/ 2049903 h 2049903"/>
                <a:gd name="connsiteX1" fmla="*/ 2747276 w 2747276"/>
                <a:gd name="connsiteY1" fmla="*/ 48790 h 2049903"/>
                <a:gd name="connsiteX2" fmla="*/ 2733311 w 2747276"/>
                <a:gd name="connsiteY2" fmla="*/ 34595 h 2049903"/>
                <a:gd name="connsiteX3" fmla="*/ 1341063 w 2747276"/>
                <a:gd name="connsiteY3" fmla="*/ 489293 h 2049903"/>
                <a:gd name="connsiteX4" fmla="*/ 621228 w 2747276"/>
                <a:gd name="connsiteY4" fmla="*/ 2040787 h 2049903"/>
                <a:gd name="connsiteX5" fmla="*/ 0 w 2747276"/>
                <a:gd name="connsiteY5" fmla="*/ 2049903 h 2049903"/>
                <a:gd name="connsiteX0" fmla="*/ 0 w 2747276"/>
                <a:gd name="connsiteY0" fmla="*/ 2049903 h 2049903"/>
                <a:gd name="connsiteX1" fmla="*/ 2747276 w 2747276"/>
                <a:gd name="connsiteY1" fmla="*/ 48790 h 2049903"/>
                <a:gd name="connsiteX2" fmla="*/ 2733311 w 2747276"/>
                <a:gd name="connsiteY2" fmla="*/ 34595 h 2049903"/>
                <a:gd name="connsiteX3" fmla="*/ 1341063 w 2747276"/>
                <a:gd name="connsiteY3" fmla="*/ 489293 h 2049903"/>
                <a:gd name="connsiteX4" fmla="*/ 642493 w 2747276"/>
                <a:gd name="connsiteY4" fmla="*/ 2047876 h 2049903"/>
                <a:gd name="connsiteX5" fmla="*/ 0 w 2747276"/>
                <a:gd name="connsiteY5" fmla="*/ 2049903 h 2049903"/>
                <a:gd name="connsiteX0" fmla="*/ 0 w 2726011"/>
                <a:gd name="connsiteY0" fmla="*/ 2049903 h 2049903"/>
                <a:gd name="connsiteX1" fmla="*/ 2726011 w 2726011"/>
                <a:gd name="connsiteY1" fmla="*/ 48790 h 2049903"/>
                <a:gd name="connsiteX2" fmla="*/ 2712046 w 2726011"/>
                <a:gd name="connsiteY2" fmla="*/ 34595 h 2049903"/>
                <a:gd name="connsiteX3" fmla="*/ 1319798 w 2726011"/>
                <a:gd name="connsiteY3" fmla="*/ 489293 h 2049903"/>
                <a:gd name="connsiteX4" fmla="*/ 621228 w 2726011"/>
                <a:gd name="connsiteY4" fmla="*/ 2047876 h 2049903"/>
                <a:gd name="connsiteX5" fmla="*/ 0 w 2726011"/>
                <a:gd name="connsiteY5" fmla="*/ 2049903 h 2049903"/>
                <a:gd name="connsiteX0" fmla="*/ 0 w 2726011"/>
                <a:gd name="connsiteY0" fmla="*/ 2015308 h 2015308"/>
                <a:gd name="connsiteX1" fmla="*/ 2726011 w 2726011"/>
                <a:gd name="connsiteY1" fmla="*/ 14195 h 2015308"/>
                <a:gd name="connsiteX2" fmla="*/ 2712046 w 2726011"/>
                <a:gd name="connsiteY2" fmla="*/ 0 h 2015308"/>
                <a:gd name="connsiteX3" fmla="*/ 1319798 w 2726011"/>
                <a:gd name="connsiteY3" fmla="*/ 454698 h 2015308"/>
                <a:gd name="connsiteX4" fmla="*/ 621228 w 2726011"/>
                <a:gd name="connsiteY4" fmla="*/ 2013281 h 2015308"/>
                <a:gd name="connsiteX5" fmla="*/ 0 w 2726011"/>
                <a:gd name="connsiteY5" fmla="*/ 2015308 h 2015308"/>
                <a:gd name="connsiteX0" fmla="*/ 0 w 2726011"/>
                <a:gd name="connsiteY0" fmla="*/ 2015308 h 2015308"/>
                <a:gd name="connsiteX1" fmla="*/ 2726011 w 2726011"/>
                <a:gd name="connsiteY1" fmla="*/ 14195 h 2015308"/>
                <a:gd name="connsiteX2" fmla="*/ 2712046 w 2726011"/>
                <a:gd name="connsiteY2" fmla="*/ 0 h 2015308"/>
                <a:gd name="connsiteX3" fmla="*/ 1319798 w 2726011"/>
                <a:gd name="connsiteY3" fmla="*/ 454698 h 2015308"/>
                <a:gd name="connsiteX4" fmla="*/ 1292213 w 2726011"/>
                <a:gd name="connsiteY4" fmla="*/ 2013281 h 2015308"/>
                <a:gd name="connsiteX5" fmla="*/ 0 w 2726011"/>
                <a:gd name="connsiteY5" fmla="*/ 2015308 h 2015308"/>
                <a:gd name="connsiteX0" fmla="*/ 0 w 2726011"/>
                <a:gd name="connsiteY0" fmla="*/ 2015235 h 2015235"/>
                <a:gd name="connsiteX1" fmla="*/ 2726011 w 2726011"/>
                <a:gd name="connsiteY1" fmla="*/ 14122 h 2015235"/>
                <a:gd name="connsiteX2" fmla="*/ 2691712 w 2726011"/>
                <a:gd name="connsiteY2" fmla="*/ 498906 h 2015235"/>
                <a:gd name="connsiteX3" fmla="*/ 1319798 w 2726011"/>
                <a:gd name="connsiteY3" fmla="*/ 454625 h 2015235"/>
                <a:gd name="connsiteX4" fmla="*/ 1292213 w 2726011"/>
                <a:gd name="connsiteY4" fmla="*/ 2013208 h 2015235"/>
                <a:gd name="connsiteX5" fmla="*/ 0 w 2726011"/>
                <a:gd name="connsiteY5" fmla="*/ 2015235 h 2015235"/>
                <a:gd name="connsiteX0" fmla="*/ 0 w 2726011"/>
                <a:gd name="connsiteY0" fmla="*/ 2015235 h 2015235"/>
                <a:gd name="connsiteX1" fmla="*/ 2726011 w 2726011"/>
                <a:gd name="connsiteY1" fmla="*/ 14122 h 2015235"/>
                <a:gd name="connsiteX2" fmla="*/ 2691712 w 2726011"/>
                <a:gd name="connsiteY2" fmla="*/ 498906 h 2015235"/>
                <a:gd name="connsiteX3" fmla="*/ 1970450 w 2726011"/>
                <a:gd name="connsiteY3" fmla="*/ 709659 h 2015235"/>
                <a:gd name="connsiteX4" fmla="*/ 1292213 w 2726011"/>
                <a:gd name="connsiteY4" fmla="*/ 2013208 h 2015235"/>
                <a:gd name="connsiteX5" fmla="*/ 0 w 2726011"/>
                <a:gd name="connsiteY5" fmla="*/ 2015235 h 2015235"/>
                <a:gd name="connsiteX0" fmla="*/ 0 w 2705678"/>
                <a:gd name="connsiteY0" fmla="*/ 1626997 h 1626997"/>
                <a:gd name="connsiteX1" fmla="*/ 2705678 w 2705678"/>
                <a:gd name="connsiteY1" fmla="*/ 102686 h 1626997"/>
                <a:gd name="connsiteX2" fmla="*/ 2691712 w 2705678"/>
                <a:gd name="connsiteY2" fmla="*/ 110668 h 1626997"/>
                <a:gd name="connsiteX3" fmla="*/ 1970450 w 2705678"/>
                <a:gd name="connsiteY3" fmla="*/ 321421 h 1626997"/>
                <a:gd name="connsiteX4" fmla="*/ 1292213 w 2705678"/>
                <a:gd name="connsiteY4" fmla="*/ 1624970 h 1626997"/>
                <a:gd name="connsiteX5" fmla="*/ 0 w 2705678"/>
                <a:gd name="connsiteY5" fmla="*/ 1626997 h 1626997"/>
                <a:gd name="connsiteX0" fmla="*/ 0 w 2705678"/>
                <a:gd name="connsiteY0" fmla="*/ 1558095 h 1558095"/>
                <a:gd name="connsiteX1" fmla="*/ 2705678 w 2705678"/>
                <a:gd name="connsiteY1" fmla="*/ 33784 h 1558095"/>
                <a:gd name="connsiteX2" fmla="*/ 2691712 w 2705678"/>
                <a:gd name="connsiteY2" fmla="*/ 41766 h 1558095"/>
                <a:gd name="connsiteX3" fmla="*/ 1970450 w 2705678"/>
                <a:gd name="connsiteY3" fmla="*/ 252519 h 1558095"/>
                <a:gd name="connsiteX4" fmla="*/ 1292213 w 2705678"/>
                <a:gd name="connsiteY4" fmla="*/ 1556068 h 1558095"/>
                <a:gd name="connsiteX5" fmla="*/ 0 w 2705678"/>
                <a:gd name="connsiteY5" fmla="*/ 1558095 h 1558095"/>
                <a:gd name="connsiteX0" fmla="*/ 0 w 2705678"/>
                <a:gd name="connsiteY0" fmla="*/ 1558095 h 1558095"/>
                <a:gd name="connsiteX1" fmla="*/ 2705678 w 2705678"/>
                <a:gd name="connsiteY1" fmla="*/ 33784 h 1558095"/>
                <a:gd name="connsiteX2" fmla="*/ 2691712 w 2705678"/>
                <a:gd name="connsiteY2" fmla="*/ 41766 h 1558095"/>
                <a:gd name="connsiteX3" fmla="*/ 1970450 w 2705678"/>
                <a:gd name="connsiteY3" fmla="*/ 252519 h 1558095"/>
                <a:gd name="connsiteX4" fmla="*/ 1292213 w 2705678"/>
                <a:gd name="connsiteY4" fmla="*/ 1556068 h 1558095"/>
                <a:gd name="connsiteX5" fmla="*/ 0 w 2705678"/>
                <a:gd name="connsiteY5" fmla="*/ 1558095 h 1558095"/>
                <a:gd name="connsiteX0" fmla="*/ 0 w 2705678"/>
                <a:gd name="connsiteY0" fmla="*/ 1558095 h 1558095"/>
                <a:gd name="connsiteX1" fmla="*/ 2705678 w 2705678"/>
                <a:gd name="connsiteY1" fmla="*/ 33784 h 1558095"/>
                <a:gd name="connsiteX2" fmla="*/ 2691712 w 2705678"/>
                <a:gd name="connsiteY2" fmla="*/ 41766 h 1558095"/>
                <a:gd name="connsiteX3" fmla="*/ 1970450 w 2705678"/>
                <a:gd name="connsiteY3" fmla="*/ 252519 h 1558095"/>
                <a:gd name="connsiteX4" fmla="*/ 1292213 w 2705678"/>
                <a:gd name="connsiteY4" fmla="*/ 1556068 h 1558095"/>
                <a:gd name="connsiteX5" fmla="*/ 0 w 2705678"/>
                <a:gd name="connsiteY5" fmla="*/ 1558095 h 155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5678" h="1558095">
                  <a:moveTo>
                    <a:pt x="0" y="1558095"/>
                  </a:moveTo>
                  <a:cubicBezTo>
                    <a:pt x="1026678" y="-267754"/>
                    <a:pt x="2623054" y="-2077"/>
                    <a:pt x="2705678" y="33784"/>
                  </a:cubicBezTo>
                  <a:lnTo>
                    <a:pt x="2691712" y="41766"/>
                  </a:lnTo>
                  <a:cubicBezTo>
                    <a:pt x="2127420" y="110432"/>
                    <a:pt x="2363143" y="160656"/>
                    <a:pt x="1970450" y="252519"/>
                  </a:cubicBezTo>
                  <a:cubicBezTo>
                    <a:pt x="1511164" y="636476"/>
                    <a:pt x="1288809" y="957440"/>
                    <a:pt x="1292213" y="1556068"/>
                  </a:cubicBezTo>
                  <a:lnTo>
                    <a:pt x="0" y="1558095"/>
                  </a:lnTo>
                  <a:close/>
                </a:path>
              </a:pathLst>
            </a:custGeom>
            <a:solidFill>
              <a:srgbClr val="D0DEEF"/>
            </a:solidFill>
            <a:ln w="10795" cap="flat" cmpd="sng" algn="ctr">
              <a:noFill/>
              <a:prstDash val="solid"/>
            </a:ln>
            <a:effectLst/>
          </p:spPr>
          <p:txBody>
            <a:bodyPr lIns="72000" tIns="36000" rIns="72000" bIns="36000" rtlCol="0" anchor="ctr"/>
            <a:lstStyle/>
            <a:p>
              <a:pPr marL="0" marR="0" lvl="0" indent="0" algn="ctr" defTabSz="1472956" eaLnBrk="1" fontAlgn="auto" latinLnBrk="0" hangingPunct="1">
                <a:lnSpc>
                  <a:spcPct val="110000"/>
                </a:lnSpc>
                <a:spcBef>
                  <a:spcPts val="100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National Book" panose="02000503000000020004" pitchFamily="2" charset="77"/>
                <a:ea typeface="National Book" panose="02000503000000020004" pitchFamily="2" charset="77"/>
                <a:cs typeface="+mn-cs"/>
              </a:endParaRPr>
            </a:p>
          </p:txBody>
        </p:sp>
        <p:sp>
          <p:nvSpPr>
            <p:cNvPr id="89" name="Block Arc 14">
              <a:extLst>
                <a:ext uri="{FF2B5EF4-FFF2-40B4-BE49-F238E27FC236}">
                  <a16:creationId xmlns:a16="http://schemas.microsoft.com/office/drawing/2014/main" id="{C29910AA-FF31-14C2-8A96-FD81FF2FD9A2}"/>
                </a:ext>
              </a:extLst>
            </p:cNvPr>
            <p:cNvSpPr/>
            <p:nvPr/>
          </p:nvSpPr>
          <p:spPr>
            <a:xfrm rot="10800000">
              <a:off x="7782559" y="6981452"/>
              <a:ext cx="1701796" cy="858595"/>
            </a:xfrm>
            <a:custGeom>
              <a:avLst/>
              <a:gdLst>
                <a:gd name="connsiteX0" fmla="*/ 58 w 7221482"/>
                <a:gd name="connsiteY0" fmla="*/ 3631269 h 7221482"/>
                <a:gd name="connsiteX1" fmla="*/ 1294866 w 7221482"/>
                <a:gd name="connsiteY1" fmla="*/ 840511 h 7221482"/>
                <a:gd name="connsiteX2" fmla="*/ 4270941 w 7221482"/>
                <a:gd name="connsiteY2" fmla="*/ 60870 h 7221482"/>
                <a:gd name="connsiteX3" fmla="*/ 3977772 w 7221482"/>
                <a:gd name="connsiteY3" fmla="*/ 1637225 h 7221482"/>
                <a:gd name="connsiteX4" fmla="*/ 2323254 w 7221482"/>
                <a:gd name="connsiteY4" fmla="*/ 2070659 h 7221482"/>
                <a:gd name="connsiteX5" fmla="*/ 1603419 w 7221482"/>
                <a:gd name="connsiteY5" fmla="*/ 3622153 h 7221482"/>
                <a:gd name="connsiteX6" fmla="*/ 58 w 7221482"/>
                <a:gd name="connsiteY6" fmla="*/ 3631269 h 7221482"/>
                <a:gd name="connsiteX0" fmla="*/ 52740 w 3341490"/>
                <a:gd name="connsiteY0" fmla="*/ 3622631 h 3622631"/>
                <a:gd name="connsiteX1" fmla="*/ 365415 w 3341490"/>
                <a:gd name="connsiteY1" fmla="*/ 831873 h 3622631"/>
                <a:gd name="connsiteX2" fmla="*/ 3341490 w 3341490"/>
                <a:gd name="connsiteY2" fmla="*/ 52232 h 3622631"/>
                <a:gd name="connsiteX3" fmla="*/ 3048321 w 3341490"/>
                <a:gd name="connsiteY3" fmla="*/ 1628587 h 3622631"/>
                <a:gd name="connsiteX4" fmla="*/ 1393803 w 3341490"/>
                <a:gd name="connsiteY4" fmla="*/ 2062021 h 3622631"/>
                <a:gd name="connsiteX5" fmla="*/ 673968 w 3341490"/>
                <a:gd name="connsiteY5" fmla="*/ 3613515 h 3622631"/>
                <a:gd name="connsiteX6" fmla="*/ 52740 w 3341490"/>
                <a:gd name="connsiteY6" fmla="*/ 3622631 h 3622631"/>
                <a:gd name="connsiteX0" fmla="*/ 0 w 3288750"/>
                <a:gd name="connsiteY0" fmla="*/ 3570399 h 3570399"/>
                <a:gd name="connsiteX1" fmla="*/ 3288750 w 3288750"/>
                <a:gd name="connsiteY1" fmla="*/ 0 h 3570399"/>
                <a:gd name="connsiteX2" fmla="*/ 2995581 w 3288750"/>
                <a:gd name="connsiteY2" fmla="*/ 1576355 h 3570399"/>
                <a:gd name="connsiteX3" fmla="*/ 1341063 w 3288750"/>
                <a:gd name="connsiteY3" fmla="*/ 2009789 h 3570399"/>
                <a:gd name="connsiteX4" fmla="*/ 621228 w 3288750"/>
                <a:gd name="connsiteY4" fmla="*/ 3561283 h 3570399"/>
                <a:gd name="connsiteX5" fmla="*/ 0 w 3288750"/>
                <a:gd name="connsiteY5" fmla="*/ 3570399 h 3570399"/>
                <a:gd name="connsiteX0" fmla="*/ 0 w 3288750"/>
                <a:gd name="connsiteY0" fmla="*/ 3570399 h 3570399"/>
                <a:gd name="connsiteX1" fmla="*/ 3288750 w 3288750"/>
                <a:gd name="connsiteY1" fmla="*/ 0 h 3570399"/>
                <a:gd name="connsiteX2" fmla="*/ 2995581 w 3288750"/>
                <a:gd name="connsiteY2" fmla="*/ 1576355 h 3570399"/>
                <a:gd name="connsiteX3" fmla="*/ 1341063 w 3288750"/>
                <a:gd name="connsiteY3" fmla="*/ 2009789 h 3570399"/>
                <a:gd name="connsiteX4" fmla="*/ 621228 w 3288750"/>
                <a:gd name="connsiteY4" fmla="*/ 3561283 h 3570399"/>
                <a:gd name="connsiteX5" fmla="*/ 0 w 3288750"/>
                <a:gd name="connsiteY5" fmla="*/ 3570399 h 3570399"/>
                <a:gd name="connsiteX0" fmla="*/ 0 w 2995581"/>
                <a:gd name="connsiteY0" fmla="*/ 2029466 h 2029466"/>
                <a:gd name="connsiteX1" fmla="*/ 2967016 w 2995581"/>
                <a:gd name="connsiteY1" fmla="*/ 0 h 2029466"/>
                <a:gd name="connsiteX2" fmla="*/ 2995581 w 2995581"/>
                <a:gd name="connsiteY2" fmla="*/ 35422 h 2029466"/>
                <a:gd name="connsiteX3" fmla="*/ 1341063 w 2995581"/>
                <a:gd name="connsiteY3" fmla="*/ 468856 h 2029466"/>
                <a:gd name="connsiteX4" fmla="*/ 621228 w 2995581"/>
                <a:gd name="connsiteY4" fmla="*/ 2020350 h 2029466"/>
                <a:gd name="connsiteX5" fmla="*/ 0 w 2995581"/>
                <a:gd name="connsiteY5" fmla="*/ 2029466 h 2029466"/>
                <a:gd name="connsiteX0" fmla="*/ 0 w 2995581"/>
                <a:gd name="connsiteY0" fmla="*/ 2075040 h 2075040"/>
                <a:gd name="connsiteX1" fmla="*/ 2967016 w 2995581"/>
                <a:gd name="connsiteY1" fmla="*/ 45574 h 2075040"/>
                <a:gd name="connsiteX2" fmla="*/ 2995581 w 2995581"/>
                <a:gd name="connsiteY2" fmla="*/ 80996 h 2075040"/>
                <a:gd name="connsiteX3" fmla="*/ 1341063 w 2995581"/>
                <a:gd name="connsiteY3" fmla="*/ 514430 h 2075040"/>
                <a:gd name="connsiteX4" fmla="*/ 621228 w 2995581"/>
                <a:gd name="connsiteY4" fmla="*/ 2065924 h 2075040"/>
                <a:gd name="connsiteX5" fmla="*/ 0 w 2995581"/>
                <a:gd name="connsiteY5" fmla="*/ 2075040 h 2075040"/>
                <a:gd name="connsiteX0" fmla="*/ 0 w 2995581"/>
                <a:gd name="connsiteY0" fmla="*/ 2082321 h 2082321"/>
                <a:gd name="connsiteX1" fmla="*/ 2967016 w 2995581"/>
                <a:gd name="connsiteY1" fmla="*/ 52855 h 2082321"/>
                <a:gd name="connsiteX2" fmla="*/ 2995581 w 2995581"/>
                <a:gd name="connsiteY2" fmla="*/ 88277 h 2082321"/>
                <a:gd name="connsiteX3" fmla="*/ 1341063 w 2995581"/>
                <a:gd name="connsiteY3" fmla="*/ 521711 h 2082321"/>
                <a:gd name="connsiteX4" fmla="*/ 621228 w 2995581"/>
                <a:gd name="connsiteY4" fmla="*/ 2073205 h 2082321"/>
                <a:gd name="connsiteX5" fmla="*/ 0 w 2995581"/>
                <a:gd name="connsiteY5" fmla="*/ 2082321 h 2082321"/>
                <a:gd name="connsiteX0" fmla="*/ 0 w 2995581"/>
                <a:gd name="connsiteY0" fmla="*/ 2058024 h 2058024"/>
                <a:gd name="connsiteX1" fmla="*/ 2967016 w 2995581"/>
                <a:gd name="connsiteY1" fmla="*/ 28558 h 2058024"/>
                <a:gd name="connsiteX2" fmla="*/ 2995581 w 2995581"/>
                <a:gd name="connsiteY2" fmla="*/ 63980 h 2058024"/>
                <a:gd name="connsiteX3" fmla="*/ 1341063 w 2995581"/>
                <a:gd name="connsiteY3" fmla="*/ 497414 h 2058024"/>
                <a:gd name="connsiteX4" fmla="*/ 621228 w 2995581"/>
                <a:gd name="connsiteY4" fmla="*/ 2048908 h 2058024"/>
                <a:gd name="connsiteX5" fmla="*/ 0 w 2995581"/>
                <a:gd name="connsiteY5" fmla="*/ 2058024 h 2058024"/>
                <a:gd name="connsiteX0" fmla="*/ 0 w 2967016"/>
                <a:gd name="connsiteY0" fmla="*/ 2151868 h 2151868"/>
                <a:gd name="connsiteX1" fmla="*/ 2967016 w 2967016"/>
                <a:gd name="connsiteY1" fmla="*/ 122402 h 2151868"/>
                <a:gd name="connsiteX2" fmla="*/ 2960139 w 2967016"/>
                <a:gd name="connsiteY2" fmla="*/ 23145 h 2151868"/>
                <a:gd name="connsiteX3" fmla="*/ 1341063 w 2967016"/>
                <a:gd name="connsiteY3" fmla="*/ 591258 h 2151868"/>
                <a:gd name="connsiteX4" fmla="*/ 621228 w 2967016"/>
                <a:gd name="connsiteY4" fmla="*/ 2142752 h 2151868"/>
                <a:gd name="connsiteX5" fmla="*/ 0 w 2967016"/>
                <a:gd name="connsiteY5" fmla="*/ 2151868 h 2151868"/>
                <a:gd name="connsiteX0" fmla="*/ 0 w 2967016"/>
                <a:gd name="connsiteY0" fmla="*/ 2058024 h 2058024"/>
                <a:gd name="connsiteX1" fmla="*/ 2967016 w 2967016"/>
                <a:gd name="connsiteY1" fmla="*/ 28558 h 2058024"/>
                <a:gd name="connsiteX2" fmla="*/ 2733311 w 2967016"/>
                <a:gd name="connsiteY2" fmla="*/ 78157 h 2058024"/>
                <a:gd name="connsiteX3" fmla="*/ 1341063 w 2967016"/>
                <a:gd name="connsiteY3" fmla="*/ 497414 h 2058024"/>
                <a:gd name="connsiteX4" fmla="*/ 621228 w 2967016"/>
                <a:gd name="connsiteY4" fmla="*/ 2048908 h 2058024"/>
                <a:gd name="connsiteX5" fmla="*/ 0 w 2967016"/>
                <a:gd name="connsiteY5" fmla="*/ 2058024 h 2058024"/>
                <a:gd name="connsiteX0" fmla="*/ 0 w 2747276"/>
                <a:gd name="connsiteY0" fmla="*/ 2034564 h 2034564"/>
                <a:gd name="connsiteX1" fmla="*/ 2747276 w 2747276"/>
                <a:gd name="connsiteY1" fmla="*/ 33451 h 2034564"/>
                <a:gd name="connsiteX2" fmla="*/ 2733311 w 2747276"/>
                <a:gd name="connsiteY2" fmla="*/ 54697 h 2034564"/>
                <a:gd name="connsiteX3" fmla="*/ 1341063 w 2747276"/>
                <a:gd name="connsiteY3" fmla="*/ 473954 h 2034564"/>
                <a:gd name="connsiteX4" fmla="*/ 621228 w 2747276"/>
                <a:gd name="connsiteY4" fmla="*/ 2025448 h 2034564"/>
                <a:gd name="connsiteX5" fmla="*/ 0 w 2747276"/>
                <a:gd name="connsiteY5" fmla="*/ 2034564 h 2034564"/>
                <a:gd name="connsiteX0" fmla="*/ 0 w 2747276"/>
                <a:gd name="connsiteY0" fmla="*/ 2034564 h 2034564"/>
                <a:gd name="connsiteX1" fmla="*/ 2747276 w 2747276"/>
                <a:gd name="connsiteY1" fmla="*/ 33451 h 2034564"/>
                <a:gd name="connsiteX2" fmla="*/ 2733311 w 2747276"/>
                <a:gd name="connsiteY2" fmla="*/ 54697 h 2034564"/>
                <a:gd name="connsiteX3" fmla="*/ 1341063 w 2747276"/>
                <a:gd name="connsiteY3" fmla="*/ 473954 h 2034564"/>
                <a:gd name="connsiteX4" fmla="*/ 621228 w 2747276"/>
                <a:gd name="connsiteY4" fmla="*/ 2025448 h 2034564"/>
                <a:gd name="connsiteX5" fmla="*/ 0 w 2747276"/>
                <a:gd name="connsiteY5" fmla="*/ 2034564 h 2034564"/>
                <a:gd name="connsiteX0" fmla="*/ 0 w 2747276"/>
                <a:gd name="connsiteY0" fmla="*/ 2035995 h 2035995"/>
                <a:gd name="connsiteX1" fmla="*/ 2747276 w 2747276"/>
                <a:gd name="connsiteY1" fmla="*/ 34882 h 2035995"/>
                <a:gd name="connsiteX2" fmla="*/ 2733311 w 2747276"/>
                <a:gd name="connsiteY2" fmla="*/ 20687 h 2035995"/>
                <a:gd name="connsiteX3" fmla="*/ 1341063 w 2747276"/>
                <a:gd name="connsiteY3" fmla="*/ 475385 h 2035995"/>
                <a:gd name="connsiteX4" fmla="*/ 621228 w 2747276"/>
                <a:gd name="connsiteY4" fmla="*/ 2026879 h 2035995"/>
                <a:gd name="connsiteX5" fmla="*/ 0 w 2747276"/>
                <a:gd name="connsiteY5" fmla="*/ 2035995 h 2035995"/>
                <a:gd name="connsiteX0" fmla="*/ 0 w 2747276"/>
                <a:gd name="connsiteY0" fmla="*/ 2034564 h 2034564"/>
                <a:gd name="connsiteX1" fmla="*/ 2747276 w 2747276"/>
                <a:gd name="connsiteY1" fmla="*/ 33451 h 2034564"/>
                <a:gd name="connsiteX2" fmla="*/ 2733311 w 2747276"/>
                <a:gd name="connsiteY2" fmla="*/ 19256 h 2034564"/>
                <a:gd name="connsiteX3" fmla="*/ 1341063 w 2747276"/>
                <a:gd name="connsiteY3" fmla="*/ 473954 h 2034564"/>
                <a:gd name="connsiteX4" fmla="*/ 621228 w 2747276"/>
                <a:gd name="connsiteY4" fmla="*/ 2025448 h 2034564"/>
                <a:gd name="connsiteX5" fmla="*/ 0 w 2747276"/>
                <a:gd name="connsiteY5" fmla="*/ 2034564 h 2034564"/>
                <a:gd name="connsiteX0" fmla="*/ 0 w 2747276"/>
                <a:gd name="connsiteY0" fmla="*/ 2049903 h 2049903"/>
                <a:gd name="connsiteX1" fmla="*/ 2747276 w 2747276"/>
                <a:gd name="connsiteY1" fmla="*/ 48790 h 2049903"/>
                <a:gd name="connsiteX2" fmla="*/ 2733311 w 2747276"/>
                <a:gd name="connsiteY2" fmla="*/ 34595 h 2049903"/>
                <a:gd name="connsiteX3" fmla="*/ 1341063 w 2747276"/>
                <a:gd name="connsiteY3" fmla="*/ 489293 h 2049903"/>
                <a:gd name="connsiteX4" fmla="*/ 621228 w 2747276"/>
                <a:gd name="connsiteY4" fmla="*/ 2040787 h 2049903"/>
                <a:gd name="connsiteX5" fmla="*/ 0 w 2747276"/>
                <a:gd name="connsiteY5" fmla="*/ 2049903 h 2049903"/>
                <a:gd name="connsiteX0" fmla="*/ 0 w 2747276"/>
                <a:gd name="connsiteY0" fmla="*/ 2049903 h 2049903"/>
                <a:gd name="connsiteX1" fmla="*/ 2747276 w 2747276"/>
                <a:gd name="connsiteY1" fmla="*/ 48790 h 2049903"/>
                <a:gd name="connsiteX2" fmla="*/ 2733311 w 2747276"/>
                <a:gd name="connsiteY2" fmla="*/ 34595 h 2049903"/>
                <a:gd name="connsiteX3" fmla="*/ 1341063 w 2747276"/>
                <a:gd name="connsiteY3" fmla="*/ 489293 h 2049903"/>
                <a:gd name="connsiteX4" fmla="*/ 642493 w 2747276"/>
                <a:gd name="connsiteY4" fmla="*/ 2047876 h 2049903"/>
                <a:gd name="connsiteX5" fmla="*/ 0 w 2747276"/>
                <a:gd name="connsiteY5" fmla="*/ 2049903 h 2049903"/>
                <a:gd name="connsiteX0" fmla="*/ 0 w 2726011"/>
                <a:gd name="connsiteY0" fmla="*/ 2049903 h 2049903"/>
                <a:gd name="connsiteX1" fmla="*/ 2726011 w 2726011"/>
                <a:gd name="connsiteY1" fmla="*/ 48790 h 2049903"/>
                <a:gd name="connsiteX2" fmla="*/ 2712046 w 2726011"/>
                <a:gd name="connsiteY2" fmla="*/ 34595 h 2049903"/>
                <a:gd name="connsiteX3" fmla="*/ 1319798 w 2726011"/>
                <a:gd name="connsiteY3" fmla="*/ 489293 h 2049903"/>
                <a:gd name="connsiteX4" fmla="*/ 621228 w 2726011"/>
                <a:gd name="connsiteY4" fmla="*/ 2047876 h 2049903"/>
                <a:gd name="connsiteX5" fmla="*/ 0 w 2726011"/>
                <a:gd name="connsiteY5" fmla="*/ 2049903 h 2049903"/>
                <a:gd name="connsiteX0" fmla="*/ 0 w 2726011"/>
                <a:gd name="connsiteY0" fmla="*/ 2015308 h 2015308"/>
                <a:gd name="connsiteX1" fmla="*/ 2726011 w 2726011"/>
                <a:gd name="connsiteY1" fmla="*/ 14195 h 2015308"/>
                <a:gd name="connsiteX2" fmla="*/ 2712046 w 2726011"/>
                <a:gd name="connsiteY2" fmla="*/ 0 h 2015308"/>
                <a:gd name="connsiteX3" fmla="*/ 1319798 w 2726011"/>
                <a:gd name="connsiteY3" fmla="*/ 454698 h 2015308"/>
                <a:gd name="connsiteX4" fmla="*/ 621228 w 2726011"/>
                <a:gd name="connsiteY4" fmla="*/ 2013281 h 2015308"/>
                <a:gd name="connsiteX5" fmla="*/ 0 w 2726011"/>
                <a:gd name="connsiteY5" fmla="*/ 2015308 h 2015308"/>
                <a:gd name="connsiteX0" fmla="*/ 0 w 2726011"/>
                <a:gd name="connsiteY0" fmla="*/ 2015308 h 2015308"/>
                <a:gd name="connsiteX1" fmla="*/ 2726011 w 2726011"/>
                <a:gd name="connsiteY1" fmla="*/ 14195 h 2015308"/>
                <a:gd name="connsiteX2" fmla="*/ 2712046 w 2726011"/>
                <a:gd name="connsiteY2" fmla="*/ 0 h 2015308"/>
                <a:gd name="connsiteX3" fmla="*/ 1319798 w 2726011"/>
                <a:gd name="connsiteY3" fmla="*/ 454698 h 2015308"/>
                <a:gd name="connsiteX4" fmla="*/ 1292213 w 2726011"/>
                <a:gd name="connsiteY4" fmla="*/ 2013281 h 2015308"/>
                <a:gd name="connsiteX5" fmla="*/ 0 w 2726011"/>
                <a:gd name="connsiteY5" fmla="*/ 2015308 h 2015308"/>
                <a:gd name="connsiteX0" fmla="*/ 0 w 2726011"/>
                <a:gd name="connsiteY0" fmla="*/ 2015235 h 2015235"/>
                <a:gd name="connsiteX1" fmla="*/ 2726011 w 2726011"/>
                <a:gd name="connsiteY1" fmla="*/ 14122 h 2015235"/>
                <a:gd name="connsiteX2" fmla="*/ 2691712 w 2726011"/>
                <a:gd name="connsiteY2" fmla="*/ 498906 h 2015235"/>
                <a:gd name="connsiteX3" fmla="*/ 1319798 w 2726011"/>
                <a:gd name="connsiteY3" fmla="*/ 454625 h 2015235"/>
                <a:gd name="connsiteX4" fmla="*/ 1292213 w 2726011"/>
                <a:gd name="connsiteY4" fmla="*/ 2013208 h 2015235"/>
                <a:gd name="connsiteX5" fmla="*/ 0 w 2726011"/>
                <a:gd name="connsiteY5" fmla="*/ 2015235 h 2015235"/>
                <a:gd name="connsiteX0" fmla="*/ 0 w 2726011"/>
                <a:gd name="connsiteY0" fmla="*/ 2015235 h 2015235"/>
                <a:gd name="connsiteX1" fmla="*/ 2726011 w 2726011"/>
                <a:gd name="connsiteY1" fmla="*/ 14122 h 2015235"/>
                <a:gd name="connsiteX2" fmla="*/ 2691712 w 2726011"/>
                <a:gd name="connsiteY2" fmla="*/ 498906 h 2015235"/>
                <a:gd name="connsiteX3" fmla="*/ 1970450 w 2726011"/>
                <a:gd name="connsiteY3" fmla="*/ 709659 h 2015235"/>
                <a:gd name="connsiteX4" fmla="*/ 1292213 w 2726011"/>
                <a:gd name="connsiteY4" fmla="*/ 2013208 h 2015235"/>
                <a:gd name="connsiteX5" fmla="*/ 0 w 2726011"/>
                <a:gd name="connsiteY5" fmla="*/ 2015235 h 2015235"/>
                <a:gd name="connsiteX0" fmla="*/ 0 w 2705678"/>
                <a:gd name="connsiteY0" fmla="*/ 1626997 h 1626997"/>
                <a:gd name="connsiteX1" fmla="*/ 2705678 w 2705678"/>
                <a:gd name="connsiteY1" fmla="*/ 102686 h 1626997"/>
                <a:gd name="connsiteX2" fmla="*/ 2691712 w 2705678"/>
                <a:gd name="connsiteY2" fmla="*/ 110668 h 1626997"/>
                <a:gd name="connsiteX3" fmla="*/ 1970450 w 2705678"/>
                <a:gd name="connsiteY3" fmla="*/ 321421 h 1626997"/>
                <a:gd name="connsiteX4" fmla="*/ 1292213 w 2705678"/>
                <a:gd name="connsiteY4" fmla="*/ 1624970 h 1626997"/>
                <a:gd name="connsiteX5" fmla="*/ 0 w 2705678"/>
                <a:gd name="connsiteY5" fmla="*/ 1626997 h 1626997"/>
                <a:gd name="connsiteX0" fmla="*/ 0 w 2705678"/>
                <a:gd name="connsiteY0" fmla="*/ 1558095 h 1558095"/>
                <a:gd name="connsiteX1" fmla="*/ 2705678 w 2705678"/>
                <a:gd name="connsiteY1" fmla="*/ 33784 h 1558095"/>
                <a:gd name="connsiteX2" fmla="*/ 2691712 w 2705678"/>
                <a:gd name="connsiteY2" fmla="*/ 41766 h 1558095"/>
                <a:gd name="connsiteX3" fmla="*/ 1970450 w 2705678"/>
                <a:gd name="connsiteY3" fmla="*/ 252519 h 1558095"/>
                <a:gd name="connsiteX4" fmla="*/ 1292213 w 2705678"/>
                <a:gd name="connsiteY4" fmla="*/ 1556068 h 1558095"/>
                <a:gd name="connsiteX5" fmla="*/ 0 w 2705678"/>
                <a:gd name="connsiteY5" fmla="*/ 1558095 h 1558095"/>
                <a:gd name="connsiteX0" fmla="*/ 0 w 2705678"/>
                <a:gd name="connsiteY0" fmla="*/ 1558095 h 1558095"/>
                <a:gd name="connsiteX1" fmla="*/ 2705678 w 2705678"/>
                <a:gd name="connsiteY1" fmla="*/ 33784 h 1558095"/>
                <a:gd name="connsiteX2" fmla="*/ 2691712 w 2705678"/>
                <a:gd name="connsiteY2" fmla="*/ 41766 h 1558095"/>
                <a:gd name="connsiteX3" fmla="*/ 1970450 w 2705678"/>
                <a:gd name="connsiteY3" fmla="*/ 252519 h 1558095"/>
                <a:gd name="connsiteX4" fmla="*/ 1292213 w 2705678"/>
                <a:gd name="connsiteY4" fmla="*/ 1556068 h 1558095"/>
                <a:gd name="connsiteX5" fmla="*/ 0 w 2705678"/>
                <a:gd name="connsiteY5" fmla="*/ 1558095 h 1558095"/>
                <a:gd name="connsiteX0" fmla="*/ 0 w 2705678"/>
                <a:gd name="connsiteY0" fmla="*/ 1558095 h 1558095"/>
                <a:gd name="connsiteX1" fmla="*/ 2705678 w 2705678"/>
                <a:gd name="connsiteY1" fmla="*/ 33784 h 1558095"/>
                <a:gd name="connsiteX2" fmla="*/ 2691712 w 2705678"/>
                <a:gd name="connsiteY2" fmla="*/ 41766 h 1558095"/>
                <a:gd name="connsiteX3" fmla="*/ 1970450 w 2705678"/>
                <a:gd name="connsiteY3" fmla="*/ 252519 h 1558095"/>
                <a:gd name="connsiteX4" fmla="*/ 1292213 w 2705678"/>
                <a:gd name="connsiteY4" fmla="*/ 1556068 h 1558095"/>
                <a:gd name="connsiteX5" fmla="*/ 0 w 2705678"/>
                <a:gd name="connsiteY5" fmla="*/ 1558095 h 1558095"/>
                <a:gd name="connsiteX0" fmla="*/ 0 w 2705678"/>
                <a:gd name="connsiteY0" fmla="*/ 1558095 h 1625877"/>
                <a:gd name="connsiteX1" fmla="*/ 2705678 w 2705678"/>
                <a:gd name="connsiteY1" fmla="*/ 33784 h 1625877"/>
                <a:gd name="connsiteX2" fmla="*/ 2691712 w 2705678"/>
                <a:gd name="connsiteY2" fmla="*/ 41766 h 1625877"/>
                <a:gd name="connsiteX3" fmla="*/ 1970450 w 2705678"/>
                <a:gd name="connsiteY3" fmla="*/ 252519 h 1625877"/>
                <a:gd name="connsiteX4" fmla="*/ 1255641 w 2705678"/>
                <a:gd name="connsiteY4" fmla="*/ 1625877 h 1625877"/>
                <a:gd name="connsiteX5" fmla="*/ 0 w 2705678"/>
                <a:gd name="connsiteY5" fmla="*/ 1558095 h 162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5678" h="1625877">
                  <a:moveTo>
                    <a:pt x="0" y="1558095"/>
                  </a:moveTo>
                  <a:cubicBezTo>
                    <a:pt x="1026678" y="-267754"/>
                    <a:pt x="2623054" y="-2077"/>
                    <a:pt x="2705678" y="33784"/>
                  </a:cubicBezTo>
                  <a:lnTo>
                    <a:pt x="2691712" y="41766"/>
                  </a:lnTo>
                  <a:cubicBezTo>
                    <a:pt x="2127420" y="110432"/>
                    <a:pt x="2363143" y="160656"/>
                    <a:pt x="1970450" y="252519"/>
                  </a:cubicBezTo>
                  <a:cubicBezTo>
                    <a:pt x="1511164" y="636476"/>
                    <a:pt x="1252237" y="1027249"/>
                    <a:pt x="1255641" y="1625877"/>
                  </a:cubicBezTo>
                  <a:lnTo>
                    <a:pt x="0" y="1558095"/>
                  </a:lnTo>
                  <a:close/>
                </a:path>
              </a:pathLst>
            </a:custGeom>
            <a:solidFill>
              <a:srgbClr val="E7EFF7"/>
            </a:solidFill>
            <a:ln w="10795" cap="flat" cmpd="sng" algn="ctr">
              <a:noFill/>
              <a:prstDash val="solid"/>
            </a:ln>
            <a:effectLst/>
          </p:spPr>
          <p:txBody>
            <a:bodyPr lIns="72000" tIns="36000" rIns="72000" bIns="36000" rtlCol="0" anchor="ctr"/>
            <a:lstStyle/>
            <a:p>
              <a:pPr marL="0" marR="0" lvl="0" indent="0" algn="ctr" defTabSz="1472956" eaLnBrk="1" fontAlgn="auto" latinLnBrk="0" hangingPunct="1">
                <a:lnSpc>
                  <a:spcPct val="110000"/>
                </a:lnSpc>
                <a:spcBef>
                  <a:spcPts val="100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National Book" panose="02000503000000020004" pitchFamily="2" charset="77"/>
                <a:ea typeface="National Book" panose="02000503000000020004" pitchFamily="2" charset="77"/>
                <a:cs typeface="+mn-cs"/>
              </a:endParaRPr>
            </a:p>
          </p:txBody>
        </p:sp>
        <p:grpSp>
          <p:nvGrpSpPr>
            <p:cNvPr id="90" name="Group 89">
              <a:extLst>
                <a:ext uri="{FF2B5EF4-FFF2-40B4-BE49-F238E27FC236}">
                  <a16:creationId xmlns:a16="http://schemas.microsoft.com/office/drawing/2014/main" id="{DFD5A56E-4820-EAC3-21D2-EA2A8C740A80}"/>
                </a:ext>
              </a:extLst>
            </p:cNvPr>
            <p:cNvGrpSpPr/>
            <p:nvPr/>
          </p:nvGrpSpPr>
          <p:grpSpPr>
            <a:xfrm>
              <a:off x="6999143" y="6117227"/>
              <a:ext cx="1714585" cy="1714585"/>
              <a:chOff x="6999143" y="6117227"/>
              <a:chExt cx="1714585" cy="1714585"/>
            </a:xfrm>
          </p:grpSpPr>
          <p:sp>
            <p:nvSpPr>
              <p:cNvPr id="91" name="Oval 90">
                <a:extLst>
                  <a:ext uri="{FF2B5EF4-FFF2-40B4-BE49-F238E27FC236}">
                    <a16:creationId xmlns:a16="http://schemas.microsoft.com/office/drawing/2014/main" id="{61BAC629-5573-318B-338D-A16A29C18872}"/>
                  </a:ext>
                </a:extLst>
              </p:cNvPr>
              <p:cNvSpPr/>
              <p:nvPr/>
            </p:nvSpPr>
            <p:spPr>
              <a:xfrm>
                <a:off x="6999143" y="6117227"/>
                <a:ext cx="1714585" cy="1714585"/>
              </a:xfrm>
              <a:prstGeom prst="ellipse">
                <a:avLst/>
              </a:prstGeom>
              <a:solidFill>
                <a:srgbClr val="1B324F"/>
              </a:solidFill>
              <a:ln w="10795" cap="flat" cmpd="sng" algn="ctr">
                <a:noFill/>
                <a:prstDash val="solid"/>
              </a:ln>
              <a:effectLst/>
            </p:spPr>
            <p:txBody>
              <a:bodyPr lIns="72000" tIns="36000" rIns="72000" bIns="36000" rtlCol="0" anchor="ctr"/>
              <a:lstStyle/>
              <a:p>
                <a:pPr marL="0" marR="0" lvl="0" indent="0" algn="ctr" defTabSz="1472956" eaLnBrk="1" fontAlgn="auto" latinLnBrk="0" hangingPunct="1">
                  <a:lnSpc>
                    <a:spcPct val="110000"/>
                  </a:lnSpc>
                  <a:spcBef>
                    <a:spcPts val="100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National Book" panose="02000503000000020004" pitchFamily="2" charset="77"/>
                  <a:ea typeface="National Book" panose="02000503000000020004" pitchFamily="2" charset="77"/>
                  <a:cs typeface="+mn-cs"/>
                </a:endParaRPr>
              </a:p>
            </p:txBody>
          </p:sp>
          <p:sp>
            <p:nvSpPr>
              <p:cNvPr id="92" name="TextBox 91">
                <a:extLst>
                  <a:ext uri="{FF2B5EF4-FFF2-40B4-BE49-F238E27FC236}">
                    <a16:creationId xmlns:a16="http://schemas.microsoft.com/office/drawing/2014/main" id="{EFAE1AD2-CEEF-3C0A-7C11-A29E53EA44D8}"/>
                  </a:ext>
                </a:extLst>
              </p:cNvPr>
              <p:cNvSpPr txBox="1"/>
              <p:nvPr/>
            </p:nvSpPr>
            <p:spPr>
              <a:xfrm>
                <a:off x="7357882" y="6671715"/>
                <a:ext cx="1037756" cy="754364"/>
              </a:xfrm>
              <a:prstGeom prst="rect">
                <a:avLst/>
              </a:prstGeom>
              <a:noFill/>
            </p:spPr>
            <p:txBody>
              <a:bodyPr wrap="square" lIns="0" tIns="0" rIns="0" bIns="0" rtlCol="0">
                <a:spAutoFit/>
              </a:bodyPr>
              <a:lstStyle/>
              <a:p>
                <a:pPr marL="0" marR="0" lvl="0" indent="0" algn="ctr" defTabSz="1472956" eaLnBrk="1" fontAlgn="auto" latinLnBrk="0" hangingPunct="1">
                  <a:lnSpc>
                    <a:spcPct val="110000"/>
                  </a:lnSpc>
                  <a:spcBef>
                    <a:spcPts val="100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National Book" panose="02000503000000020004" pitchFamily="2" charset="77"/>
                  <a:ea typeface="National Book" panose="02000503000000020004" pitchFamily="2" charset="77"/>
                </a:endParaRPr>
              </a:p>
            </p:txBody>
          </p:sp>
        </p:grpSp>
      </p:grpSp>
      <p:sp>
        <p:nvSpPr>
          <p:cNvPr id="95" name="TextBox 94">
            <a:extLst>
              <a:ext uri="{FF2B5EF4-FFF2-40B4-BE49-F238E27FC236}">
                <a16:creationId xmlns:a16="http://schemas.microsoft.com/office/drawing/2014/main" id="{090DC282-21C2-6767-B7A2-2E32DBAF0651}"/>
              </a:ext>
            </a:extLst>
          </p:cNvPr>
          <p:cNvSpPr txBox="1"/>
          <p:nvPr/>
        </p:nvSpPr>
        <p:spPr>
          <a:xfrm>
            <a:off x="9306769" y="8414082"/>
            <a:ext cx="2743200" cy="2572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1472956">
              <a:lnSpc>
                <a:spcPct val="110000"/>
              </a:lnSpc>
              <a:spcBef>
                <a:spcPts val="1000"/>
              </a:spcBef>
            </a:pPr>
            <a:endParaRPr lang="en-AU" sz="1600">
              <a:solidFill>
                <a:srgbClr val="000000"/>
              </a:solidFill>
              <a:latin typeface="National 2" panose="02000003000000000000" pitchFamily="50" charset="0"/>
            </a:endParaRPr>
          </a:p>
        </p:txBody>
      </p:sp>
      <p:sp>
        <p:nvSpPr>
          <p:cNvPr id="96" name="TextBox 95">
            <a:extLst>
              <a:ext uri="{FF2B5EF4-FFF2-40B4-BE49-F238E27FC236}">
                <a16:creationId xmlns:a16="http://schemas.microsoft.com/office/drawing/2014/main" id="{9474B980-F8C2-59F8-346A-7077903EC9D9}"/>
              </a:ext>
            </a:extLst>
          </p:cNvPr>
          <p:cNvSpPr txBox="1"/>
          <p:nvPr/>
        </p:nvSpPr>
        <p:spPr>
          <a:xfrm>
            <a:off x="650505" y="1135231"/>
            <a:ext cx="10222028" cy="897105"/>
          </a:xfrm>
          <a:prstGeom prst="rect">
            <a:avLst/>
          </a:prstGeom>
          <a:noFill/>
        </p:spPr>
        <p:txBody>
          <a:bodyPr wrap="square" lIns="0" tIns="0" rIns="0" bIns="0" rtlCol="0">
            <a:spAutoFit/>
          </a:bodyPr>
          <a:lstStyle/>
          <a:p>
            <a:pPr defTabSz="1472956">
              <a:lnSpc>
                <a:spcPct val="110000"/>
              </a:lnSpc>
              <a:spcBef>
                <a:spcPts val="1000"/>
              </a:spcBef>
            </a:pPr>
            <a:r>
              <a:rPr lang="en-AU" dirty="0">
                <a:solidFill>
                  <a:srgbClr val="000000"/>
                </a:solidFill>
                <a:latin typeface="National 2" panose="02000003000000000000" pitchFamily="50" charset="0"/>
                <a:ea typeface="Calibri" panose="020F0502020204030204" pitchFamily="34" charset="0"/>
                <a:cs typeface="Times New Roman" panose="02020603050405020304" pitchFamily="18" charset="0"/>
              </a:rPr>
              <a:t>The programme of change allows for employers to build an understanding of what it means to be a good employer of </a:t>
            </a:r>
            <a:r>
              <a:rPr lang="en-AU" dirty="0" err="1">
                <a:solidFill>
                  <a:srgbClr val="000000"/>
                </a:solidFill>
                <a:latin typeface="National 2" panose="02000003000000000000" pitchFamily="50" charset="0"/>
                <a:ea typeface="Calibri" panose="020F0502020204030204" pitchFamily="34" charset="0"/>
                <a:cs typeface="Times New Roman" panose="02020603050405020304" pitchFamily="18" charset="0"/>
              </a:rPr>
              <a:t>rangatahi</a:t>
            </a:r>
            <a:r>
              <a:rPr lang="en-AU" dirty="0">
                <a:solidFill>
                  <a:srgbClr val="000000"/>
                </a:solidFill>
                <a:latin typeface="National 2" panose="02000003000000000000" pitchFamily="50" charset="0"/>
                <a:ea typeface="Calibri" panose="020F0502020204030204" pitchFamily="34" charset="0"/>
                <a:cs typeface="Times New Roman" panose="02020603050405020304" pitchFamily="18" charset="0"/>
              </a:rPr>
              <a:t> Māori and Pacific youth in </a:t>
            </a:r>
            <a:r>
              <a:rPr lang="en-AU" dirty="0" err="1">
                <a:solidFill>
                  <a:srgbClr val="000000"/>
                </a:solidFill>
                <a:latin typeface="National 2" panose="02000003000000000000" pitchFamily="50" charset="0"/>
                <a:ea typeface="Calibri" panose="020F0502020204030204" pitchFamily="34" charset="0"/>
                <a:cs typeface="Times New Roman" panose="02020603050405020304" pitchFamily="18" charset="0"/>
              </a:rPr>
              <a:t>Tāmaki</a:t>
            </a:r>
            <a:r>
              <a:rPr lang="en-AU" dirty="0">
                <a:solidFill>
                  <a:srgbClr val="000000"/>
                </a:solidFill>
                <a:latin typeface="National 2" panose="02000003000000000000" pitchFamily="50" charset="0"/>
                <a:ea typeface="Calibri" panose="020F0502020204030204" pitchFamily="34" charset="0"/>
                <a:cs typeface="Times New Roman" panose="02020603050405020304" pitchFamily="18" charset="0"/>
              </a:rPr>
              <a:t> Makaurau Auckland. </a:t>
            </a:r>
            <a:endParaRPr lang="en-NZ" dirty="0">
              <a:solidFill>
                <a:srgbClr val="000000"/>
              </a:solidFill>
              <a:latin typeface="National 2" panose="02000003000000000000" pitchFamily="50" charset="0"/>
              <a:ea typeface="Calibri" panose="020F0502020204030204" pitchFamily="34" charset="0"/>
              <a:cs typeface="Times New Roman" panose="02020603050405020304" pitchFamily="18" charset="0"/>
            </a:endParaRPr>
          </a:p>
          <a:p>
            <a:pPr defTabSz="1472956">
              <a:lnSpc>
                <a:spcPct val="110000"/>
              </a:lnSpc>
              <a:spcBef>
                <a:spcPts val="1000"/>
              </a:spcBef>
            </a:pPr>
            <a:endParaRPr lang="en-NZ" sz="1000" dirty="0">
              <a:solidFill>
                <a:srgbClr val="000000"/>
              </a:solidFill>
              <a:latin typeface="National 2" panose="02000003000000000000" pitchFamily="50" charset="0"/>
            </a:endParaRPr>
          </a:p>
        </p:txBody>
      </p:sp>
      <p:sp>
        <p:nvSpPr>
          <p:cNvPr id="97" name="TextBox 96">
            <a:extLst>
              <a:ext uri="{FF2B5EF4-FFF2-40B4-BE49-F238E27FC236}">
                <a16:creationId xmlns:a16="http://schemas.microsoft.com/office/drawing/2014/main" id="{913D1491-C821-F85B-A303-6BFA6BE41F8C}"/>
              </a:ext>
            </a:extLst>
          </p:cNvPr>
          <p:cNvSpPr txBox="1"/>
          <p:nvPr/>
        </p:nvSpPr>
        <p:spPr>
          <a:xfrm>
            <a:off x="7438578" y="2381748"/>
            <a:ext cx="4323212" cy="1974708"/>
          </a:xfrm>
          <a:prstGeom prst="rect">
            <a:avLst/>
          </a:prstGeom>
          <a:noFill/>
        </p:spPr>
        <p:txBody>
          <a:bodyPr wrap="square" lIns="0" tIns="0" rIns="0" bIns="0" rtlCol="0">
            <a:spAutoFit/>
          </a:bodyPr>
          <a:lstStyle/>
          <a:p>
            <a:pPr defTabSz="1472956">
              <a:lnSpc>
                <a:spcPct val="107000"/>
              </a:lnSpc>
              <a:spcAft>
                <a:spcPts val="800"/>
              </a:spcAft>
            </a:pPr>
            <a:r>
              <a:rPr lang="en-AU" b="1" dirty="0">
                <a:solidFill>
                  <a:srgbClr val="000000"/>
                </a:solidFill>
                <a:latin typeface="National 2" panose="02000003000000000000" pitchFamily="50" charset="0"/>
                <a:ea typeface="Calibri" panose="020F0502020204030204" pitchFamily="34" charset="0"/>
                <a:cs typeface="Times New Roman" panose="02020603050405020304" pitchFamily="18" charset="0"/>
              </a:rPr>
              <a:t>Three guiding </a:t>
            </a:r>
            <a:r>
              <a:rPr lang="en-AU" b="1" dirty="0" err="1">
                <a:solidFill>
                  <a:srgbClr val="000000"/>
                </a:solidFill>
                <a:latin typeface="National 2" panose="02000003000000000000" pitchFamily="50" charset="0"/>
                <a:ea typeface="Calibri" panose="020F0502020204030204" pitchFamily="34" charset="0"/>
                <a:cs typeface="Times New Roman" panose="02020603050405020304" pitchFamily="18" charset="0"/>
              </a:rPr>
              <a:t>pou</a:t>
            </a:r>
            <a:br>
              <a:rPr lang="en-AU" dirty="0">
                <a:solidFill>
                  <a:srgbClr val="000000"/>
                </a:solidFill>
                <a:latin typeface="National 2" panose="02000003000000000000" pitchFamily="50" charset="0"/>
                <a:ea typeface="Calibri" panose="020F0502020204030204" pitchFamily="34" charset="0"/>
                <a:cs typeface="Times New Roman" panose="02020603050405020304" pitchFamily="18" charset="0"/>
              </a:rPr>
            </a:br>
            <a:r>
              <a:rPr lang="en-AU" dirty="0">
                <a:solidFill>
                  <a:srgbClr val="000000"/>
                </a:solidFill>
                <a:latin typeface="National 2" panose="02000003000000000000" pitchFamily="50" charset="0"/>
                <a:ea typeface="Calibri" panose="020F0502020204030204" pitchFamily="34" charset="0"/>
                <a:cs typeface="Times New Roman" panose="02020603050405020304" pitchFamily="18" charset="0"/>
              </a:rPr>
              <a:t>The </a:t>
            </a:r>
            <a:r>
              <a:rPr lang="en-AU" dirty="0" err="1">
                <a:solidFill>
                  <a:srgbClr val="000000"/>
                </a:solidFill>
                <a:latin typeface="National 2" panose="02000003000000000000" pitchFamily="50" charset="0"/>
                <a:ea typeface="Calibri" panose="020F0502020204030204" pitchFamily="34" charset="0"/>
                <a:cs typeface="Times New Roman" panose="02020603050405020304" pitchFamily="18" charset="0"/>
              </a:rPr>
              <a:t>pou</a:t>
            </a:r>
            <a:r>
              <a:rPr lang="en-AU" dirty="0">
                <a:solidFill>
                  <a:srgbClr val="000000"/>
                </a:solidFill>
                <a:latin typeface="National 2" panose="02000003000000000000" pitchFamily="50" charset="0"/>
                <a:ea typeface="Calibri" panose="020F0502020204030204" pitchFamily="34" charset="0"/>
                <a:cs typeface="Times New Roman" panose="02020603050405020304" pitchFamily="18" charset="0"/>
              </a:rPr>
              <a:t> are pillars and provide principles to understand what being a good employer looks like.</a:t>
            </a:r>
            <a:endParaRPr lang="en-NZ" dirty="0">
              <a:solidFill>
                <a:srgbClr val="000000"/>
              </a:solidFill>
              <a:latin typeface="National 2" panose="02000003000000000000" pitchFamily="50" charset="0"/>
              <a:ea typeface="Calibri" panose="020F0502020204030204" pitchFamily="34" charset="0"/>
              <a:cs typeface="Times New Roman" panose="02020603050405020304" pitchFamily="18" charset="0"/>
            </a:endParaRPr>
          </a:p>
          <a:p>
            <a:pPr defTabSz="1472956">
              <a:lnSpc>
                <a:spcPct val="107000"/>
              </a:lnSpc>
              <a:spcAft>
                <a:spcPts val="800"/>
              </a:spcAft>
            </a:pPr>
            <a:endParaRPr lang="en-NZ" dirty="0">
              <a:solidFill>
                <a:srgbClr val="000000"/>
              </a:solidFill>
              <a:latin typeface="National 2" panose="02000003000000000000" pitchFamily="50" charset="0"/>
              <a:ea typeface="Calibri" panose="020F0502020204030204" pitchFamily="34" charset="0"/>
              <a:cs typeface="Times New Roman" panose="02020603050405020304" pitchFamily="18" charset="0"/>
            </a:endParaRPr>
          </a:p>
          <a:p>
            <a:pPr defTabSz="1472956">
              <a:lnSpc>
                <a:spcPct val="110000"/>
              </a:lnSpc>
              <a:spcBef>
                <a:spcPts val="1000"/>
              </a:spcBef>
            </a:pPr>
            <a:endParaRPr lang="en-NZ" sz="1000" dirty="0">
              <a:solidFill>
                <a:srgbClr val="000000"/>
              </a:solidFill>
              <a:latin typeface="National 2" panose="02000003000000000000" pitchFamily="50" charset="0"/>
            </a:endParaRPr>
          </a:p>
        </p:txBody>
      </p:sp>
      <p:sp>
        <p:nvSpPr>
          <p:cNvPr id="98" name="TextBox 97">
            <a:extLst>
              <a:ext uri="{FF2B5EF4-FFF2-40B4-BE49-F238E27FC236}">
                <a16:creationId xmlns:a16="http://schemas.microsoft.com/office/drawing/2014/main" id="{4DF07645-5F02-1D6A-8B83-18AE229DD540}"/>
              </a:ext>
            </a:extLst>
          </p:cNvPr>
          <p:cNvSpPr txBox="1"/>
          <p:nvPr/>
        </p:nvSpPr>
        <p:spPr>
          <a:xfrm>
            <a:off x="7416324" y="4510556"/>
            <a:ext cx="4610064" cy="1201034"/>
          </a:xfrm>
          <a:prstGeom prst="rect">
            <a:avLst/>
          </a:prstGeom>
          <a:noFill/>
        </p:spPr>
        <p:txBody>
          <a:bodyPr wrap="square" lIns="0" tIns="0" rIns="0" bIns="0" rtlCol="0">
            <a:spAutoFit/>
          </a:bodyPr>
          <a:lstStyle/>
          <a:p>
            <a:pPr defTabSz="1472956">
              <a:lnSpc>
                <a:spcPct val="110000"/>
              </a:lnSpc>
              <a:spcBef>
                <a:spcPts val="1000"/>
              </a:spcBef>
            </a:pPr>
            <a:r>
              <a:rPr lang="en-AU" b="1" dirty="0">
                <a:solidFill>
                  <a:srgbClr val="000000"/>
                </a:solidFill>
                <a:latin typeface="National 2" panose="02000003000000000000" pitchFamily="50" charset="0"/>
                <a:ea typeface="Calibri" panose="020F0502020204030204" pitchFamily="34" charset="0"/>
                <a:cs typeface="Times New Roman" panose="02020603050405020304" pitchFamily="18" charset="0"/>
              </a:rPr>
              <a:t>Four youth employer journey stages</a:t>
            </a:r>
            <a:br>
              <a:rPr lang="en-AU" dirty="0">
                <a:solidFill>
                  <a:srgbClr val="000000"/>
                </a:solidFill>
                <a:latin typeface="National 2" panose="02000003000000000000" pitchFamily="50" charset="0"/>
                <a:ea typeface="Calibri" panose="020F0502020204030204" pitchFamily="34" charset="0"/>
                <a:cs typeface="Times New Roman" panose="02020603050405020304" pitchFamily="18" charset="0"/>
              </a:rPr>
            </a:br>
            <a:r>
              <a:rPr lang="en-AU" dirty="0">
                <a:solidFill>
                  <a:srgbClr val="000000"/>
                </a:solidFill>
                <a:latin typeface="National 2" panose="02000003000000000000" pitchFamily="50" charset="0"/>
                <a:ea typeface="Calibri" panose="020F0502020204030204" pitchFamily="34" charset="0"/>
                <a:cs typeface="Times New Roman" panose="02020603050405020304" pitchFamily="18" charset="0"/>
              </a:rPr>
              <a:t>These are tangible and specific </a:t>
            </a:r>
            <a:br>
              <a:rPr lang="en-AU" dirty="0">
                <a:solidFill>
                  <a:srgbClr val="000000"/>
                </a:solidFill>
                <a:latin typeface="National 2" panose="02000003000000000000" pitchFamily="50" charset="0"/>
                <a:ea typeface="Calibri" panose="020F0502020204030204" pitchFamily="34" charset="0"/>
                <a:cs typeface="Times New Roman" panose="02020603050405020304" pitchFamily="18" charset="0"/>
              </a:rPr>
            </a:br>
            <a:r>
              <a:rPr lang="en-AU" dirty="0">
                <a:solidFill>
                  <a:srgbClr val="000000"/>
                </a:solidFill>
                <a:latin typeface="National 2" panose="02000003000000000000" pitchFamily="50" charset="0"/>
                <a:ea typeface="Calibri" panose="020F0502020204030204" pitchFamily="34" charset="0"/>
                <a:cs typeface="Times New Roman" panose="02020603050405020304" pitchFamily="18" charset="0"/>
              </a:rPr>
              <a:t>situations relevant to employers, showing how the </a:t>
            </a:r>
            <a:r>
              <a:rPr lang="en-AU" dirty="0" err="1">
                <a:solidFill>
                  <a:srgbClr val="000000"/>
                </a:solidFill>
                <a:latin typeface="National 2" panose="02000003000000000000" pitchFamily="50" charset="0"/>
                <a:ea typeface="Calibri" panose="020F0502020204030204" pitchFamily="34" charset="0"/>
                <a:cs typeface="Times New Roman" panose="02020603050405020304" pitchFamily="18" charset="0"/>
              </a:rPr>
              <a:t>pou</a:t>
            </a:r>
            <a:r>
              <a:rPr lang="en-AU" dirty="0">
                <a:solidFill>
                  <a:srgbClr val="000000"/>
                </a:solidFill>
                <a:latin typeface="National 2" panose="02000003000000000000" pitchFamily="50" charset="0"/>
                <a:ea typeface="Calibri" panose="020F0502020204030204" pitchFamily="34" charset="0"/>
                <a:cs typeface="Times New Roman" panose="02020603050405020304" pitchFamily="18" charset="0"/>
              </a:rPr>
              <a:t> can be applied in practice.</a:t>
            </a:r>
            <a:endParaRPr lang="en-NZ" dirty="0">
              <a:solidFill>
                <a:srgbClr val="000000"/>
              </a:solidFill>
              <a:latin typeface="National 2" panose="02000003000000000000" pitchFamily="50" charset="0"/>
            </a:endParaRPr>
          </a:p>
        </p:txBody>
      </p:sp>
      <p:sp>
        <p:nvSpPr>
          <p:cNvPr id="99" name="TextBox 98">
            <a:extLst>
              <a:ext uri="{FF2B5EF4-FFF2-40B4-BE49-F238E27FC236}">
                <a16:creationId xmlns:a16="http://schemas.microsoft.com/office/drawing/2014/main" id="{C36DF427-B1CD-256E-A86B-CD41E00E8570}"/>
              </a:ext>
            </a:extLst>
          </p:cNvPr>
          <p:cNvSpPr txBox="1"/>
          <p:nvPr/>
        </p:nvSpPr>
        <p:spPr>
          <a:xfrm>
            <a:off x="7646315" y="7654249"/>
            <a:ext cx="6258240" cy="1936107"/>
          </a:xfrm>
          <a:prstGeom prst="rect">
            <a:avLst/>
          </a:prstGeom>
          <a:noFill/>
        </p:spPr>
        <p:txBody>
          <a:bodyPr wrap="square" lIns="0" tIns="0" rIns="0" bIns="0" rtlCol="0">
            <a:spAutoFit/>
          </a:bodyPr>
          <a:lstStyle/>
          <a:p>
            <a:pPr defTabSz="1472956">
              <a:lnSpc>
                <a:spcPct val="110000"/>
              </a:lnSpc>
              <a:spcBef>
                <a:spcPts val="1000"/>
              </a:spcBef>
            </a:pPr>
            <a:r>
              <a:rPr lang="en-AU">
                <a:solidFill>
                  <a:srgbClr val="000000"/>
                </a:solidFill>
                <a:latin typeface="National 2" panose="02000003000000000000" pitchFamily="50" charset="0"/>
                <a:ea typeface="Calibri" panose="020F0502020204030204" pitchFamily="34" charset="0"/>
                <a:cs typeface="Times New Roman" panose="02020603050405020304" pitchFamily="18" charset="0"/>
              </a:rPr>
              <a:t>While the pou and the journey stages are shown separately, they do overlap significantly.</a:t>
            </a:r>
          </a:p>
          <a:p>
            <a:pPr defTabSz="1472956">
              <a:lnSpc>
                <a:spcPct val="110000"/>
              </a:lnSpc>
              <a:spcBef>
                <a:spcPts val="1000"/>
              </a:spcBef>
            </a:pPr>
            <a:r>
              <a:rPr lang="en-AU">
                <a:solidFill>
                  <a:srgbClr val="000000"/>
                </a:solidFill>
                <a:latin typeface="National 2" panose="02000003000000000000" pitchFamily="50" charset="0"/>
                <a:ea typeface="Calibri" panose="020F0502020204030204" pitchFamily="34" charset="0"/>
                <a:cs typeface="Times New Roman" panose="02020603050405020304" pitchFamily="18" charset="0"/>
              </a:rPr>
              <a:t>This multi-faceted framework allows for multiple entry points for employers to think about their own capability from the perspective that makes most sense to them</a:t>
            </a:r>
            <a:r>
              <a:rPr lang="en-AU">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en-NZ">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1472956">
              <a:lnSpc>
                <a:spcPct val="110000"/>
              </a:lnSpc>
              <a:spcBef>
                <a:spcPts val="1000"/>
              </a:spcBef>
            </a:pPr>
            <a:endParaRPr lang="en-NZ" sz="1000">
              <a:solidFill>
                <a:srgbClr val="000000"/>
              </a:solidFill>
              <a:latin typeface="Arial"/>
            </a:endParaRPr>
          </a:p>
        </p:txBody>
      </p:sp>
    </p:spTree>
    <p:extLst>
      <p:ext uri="{BB962C8B-B14F-4D97-AF65-F5344CB8AC3E}">
        <p14:creationId xmlns:p14="http://schemas.microsoft.com/office/powerpoint/2010/main" val="291803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4AAA64-8D61-46F7-A887-BDABD79266A2}"/>
              </a:ext>
            </a:extLst>
          </p:cNvPr>
          <p:cNvSpPr>
            <a:spLocks noGrp="1"/>
          </p:cNvSpPr>
          <p:nvPr>
            <p:ph type="ctrTitle"/>
          </p:nvPr>
        </p:nvSpPr>
        <p:spPr>
          <a:xfrm>
            <a:off x="413749" y="423082"/>
            <a:ext cx="5005540" cy="895161"/>
          </a:xfrm>
        </p:spPr>
        <p:txBody>
          <a:bodyPr/>
          <a:lstStyle/>
          <a:p>
            <a:r>
              <a:rPr lang="en-US" dirty="0"/>
              <a:t>The Framework</a:t>
            </a:r>
            <a:endParaRPr lang="en-NZ" dirty="0"/>
          </a:p>
        </p:txBody>
      </p:sp>
      <p:sp>
        <p:nvSpPr>
          <p:cNvPr id="4" name="TextBox 3">
            <a:extLst>
              <a:ext uri="{FF2B5EF4-FFF2-40B4-BE49-F238E27FC236}">
                <a16:creationId xmlns:a16="http://schemas.microsoft.com/office/drawing/2014/main" id="{A1A0C38B-C5C7-B6B9-C44A-124012D40F53}"/>
              </a:ext>
            </a:extLst>
          </p:cNvPr>
          <p:cNvSpPr txBox="1"/>
          <p:nvPr/>
        </p:nvSpPr>
        <p:spPr>
          <a:xfrm>
            <a:off x="597716" y="1395169"/>
            <a:ext cx="10744200" cy="646331"/>
          </a:xfrm>
          <a:prstGeom prst="rect">
            <a:avLst/>
          </a:prstGeom>
          <a:noFill/>
        </p:spPr>
        <p:txBody>
          <a:bodyPr wrap="square">
            <a:spAutoFit/>
          </a:bodyPr>
          <a:lstStyle/>
          <a:p>
            <a:r>
              <a:rPr lang="en-AU" sz="1800" b="0" dirty="0">
                <a:solidFill>
                  <a:schemeClr val="bg1"/>
                </a:solidFill>
                <a:latin typeface="National 2"/>
                <a:ea typeface="National Book" panose="02000503000000020004" pitchFamily="2" charset="77"/>
              </a:rPr>
              <a:t>The framework describes what being a good youth employer of </a:t>
            </a:r>
            <a:r>
              <a:rPr lang="en-AU" sz="1800" b="0" dirty="0" err="1">
                <a:solidFill>
                  <a:schemeClr val="bg1"/>
                </a:solidFill>
                <a:latin typeface="National 2"/>
                <a:ea typeface="National Book" panose="02000503000000020004" pitchFamily="2" charset="77"/>
              </a:rPr>
              <a:t>rangatahi</a:t>
            </a:r>
            <a:r>
              <a:rPr lang="en-AU" sz="1800" b="0" dirty="0">
                <a:solidFill>
                  <a:schemeClr val="bg1"/>
                </a:solidFill>
                <a:latin typeface="National 2"/>
                <a:ea typeface="National Book" panose="02000503000000020004" pitchFamily="2" charset="77"/>
              </a:rPr>
              <a:t> Māori and Pacific Youth looks like.</a:t>
            </a:r>
            <a:endParaRPr lang="en-AU" sz="1800" b="0" dirty="0">
              <a:latin typeface="National 2" panose="02000003000000000000" pitchFamily="50" charset="0"/>
              <a:ea typeface="National Book" panose="02000503000000020004" pitchFamily="2" charset="77"/>
            </a:endParaRPr>
          </a:p>
        </p:txBody>
      </p:sp>
      <p:sp>
        <p:nvSpPr>
          <p:cNvPr id="7" name="TextBox 6">
            <a:extLst>
              <a:ext uri="{FF2B5EF4-FFF2-40B4-BE49-F238E27FC236}">
                <a16:creationId xmlns:a16="http://schemas.microsoft.com/office/drawing/2014/main" id="{093307EC-AF57-59BB-90EA-2D723B2AA469}"/>
              </a:ext>
            </a:extLst>
          </p:cNvPr>
          <p:cNvSpPr txBox="1"/>
          <p:nvPr/>
        </p:nvSpPr>
        <p:spPr>
          <a:xfrm>
            <a:off x="597716" y="2228671"/>
            <a:ext cx="10987481" cy="1200329"/>
          </a:xfrm>
          <a:prstGeom prst="rect">
            <a:avLst/>
          </a:prstGeom>
          <a:noFill/>
        </p:spPr>
        <p:txBody>
          <a:bodyPr wrap="square">
            <a:spAutoFit/>
          </a:bodyPr>
          <a:lstStyle/>
          <a:p>
            <a:r>
              <a:rPr lang="en-NZ" sz="1800" b="0" dirty="0">
                <a:solidFill>
                  <a:schemeClr val="bg1"/>
                </a:solidFill>
                <a:latin typeface="National 2" panose="02000003000000000000" pitchFamily="50" charset="0"/>
              </a:rPr>
              <a:t>The intention is for the </a:t>
            </a:r>
            <a:r>
              <a:rPr lang="en-NZ" sz="1800" b="0" dirty="0" err="1">
                <a:solidFill>
                  <a:schemeClr val="bg1"/>
                </a:solidFill>
                <a:latin typeface="National 2" panose="02000003000000000000" pitchFamily="50" charset="0"/>
              </a:rPr>
              <a:t>pou</a:t>
            </a:r>
            <a:r>
              <a:rPr lang="en-NZ" sz="1800" b="0" dirty="0">
                <a:solidFill>
                  <a:schemeClr val="bg1"/>
                </a:solidFill>
                <a:latin typeface="National 2" panose="02000003000000000000" pitchFamily="50" charset="0"/>
              </a:rPr>
              <a:t> to form the basis of recruitment, retention or development strategies. The principles can inform specific practices in a business. </a:t>
            </a:r>
            <a:r>
              <a:rPr lang="en-NZ" sz="1800" dirty="0">
                <a:solidFill>
                  <a:schemeClr val="bg1"/>
                </a:solidFill>
                <a:latin typeface="National 2" panose="02000003000000000000" pitchFamily="50" charset="0"/>
              </a:rPr>
              <a:t>Using the framework can help employers to i</a:t>
            </a:r>
            <a:r>
              <a:rPr lang="en-NZ" sz="1800" b="0" dirty="0">
                <a:solidFill>
                  <a:schemeClr val="bg1"/>
                </a:solidFill>
                <a:latin typeface="National 2" panose="02000003000000000000" pitchFamily="50" charset="0"/>
              </a:rPr>
              <a:t>mplement change through process and policies that deliver better youth employment outcomes for both business and </a:t>
            </a:r>
            <a:r>
              <a:rPr lang="en-NZ" sz="1800" b="0" dirty="0" err="1">
                <a:solidFill>
                  <a:schemeClr val="bg1"/>
                </a:solidFill>
                <a:latin typeface="National 2" panose="02000003000000000000" pitchFamily="50" charset="0"/>
              </a:rPr>
              <a:t>rangatahi</a:t>
            </a:r>
            <a:endParaRPr lang="en-NZ" dirty="0"/>
          </a:p>
        </p:txBody>
      </p:sp>
      <p:sp>
        <p:nvSpPr>
          <p:cNvPr id="11" name="TextBox 10">
            <a:extLst>
              <a:ext uri="{FF2B5EF4-FFF2-40B4-BE49-F238E27FC236}">
                <a16:creationId xmlns:a16="http://schemas.microsoft.com/office/drawing/2014/main" id="{062E6A5E-FC05-CFA5-309D-BEFB24C98335}"/>
              </a:ext>
            </a:extLst>
          </p:cNvPr>
          <p:cNvSpPr txBox="1"/>
          <p:nvPr/>
        </p:nvSpPr>
        <p:spPr>
          <a:xfrm>
            <a:off x="2820798" y="4385672"/>
            <a:ext cx="7162101" cy="1513235"/>
          </a:xfrm>
          <a:prstGeom prst="rect">
            <a:avLst/>
          </a:prstGeom>
          <a:noFill/>
        </p:spPr>
        <p:txBody>
          <a:bodyPr wrap="square">
            <a:spAutoFit/>
          </a:bodyPr>
          <a:lstStyle/>
          <a:p>
            <a:pPr marL="457200" indent="-457200">
              <a:spcBef>
                <a:spcPts val="1000"/>
              </a:spcBef>
              <a:buFont typeface="Arial" panose="020B0604020202020204" pitchFamily="34" charset="0"/>
              <a:buChar char="•"/>
            </a:pPr>
            <a:r>
              <a:rPr lang="en-AU" sz="2400" b="1" dirty="0">
                <a:solidFill>
                  <a:schemeClr val="bg1"/>
                </a:solidFill>
                <a:latin typeface="National 2"/>
                <a:ea typeface="National Book" panose="02000503000000020004" pitchFamily="2" charset="77"/>
              </a:rPr>
              <a:t>3 guiding </a:t>
            </a:r>
            <a:r>
              <a:rPr lang="en-AU" sz="2400" b="1" dirty="0" err="1">
                <a:solidFill>
                  <a:schemeClr val="bg1"/>
                </a:solidFill>
                <a:latin typeface="National 2"/>
                <a:ea typeface="National Book" panose="02000503000000020004" pitchFamily="2" charset="77"/>
              </a:rPr>
              <a:t>pou</a:t>
            </a:r>
            <a:r>
              <a:rPr lang="en-AU" sz="1800" b="1" dirty="0">
                <a:solidFill>
                  <a:schemeClr val="bg1"/>
                </a:solidFill>
                <a:latin typeface="National 2"/>
                <a:ea typeface="National Book" panose="02000503000000020004" pitchFamily="2" charset="77"/>
              </a:rPr>
              <a:t>: </a:t>
            </a:r>
            <a:r>
              <a:rPr lang="en-NZ" sz="1800" b="1" dirty="0" err="1">
                <a:solidFill>
                  <a:srgbClr val="00A6A7"/>
                </a:solidFill>
                <a:latin typeface="National 2"/>
                <a:ea typeface="National Book" panose="02000503000000020004" pitchFamily="2" charset="77"/>
              </a:rPr>
              <a:t>Manaakitanga</a:t>
            </a:r>
            <a:r>
              <a:rPr lang="en-NZ" sz="1800" b="1" dirty="0">
                <a:solidFill>
                  <a:srgbClr val="00A6A7"/>
                </a:solidFill>
                <a:latin typeface="National 2"/>
                <a:ea typeface="National Book" panose="02000503000000020004" pitchFamily="2" charset="77"/>
              </a:rPr>
              <a:t>, </a:t>
            </a:r>
            <a:r>
              <a:rPr lang="en-NZ" sz="1800" b="1" dirty="0" err="1">
                <a:solidFill>
                  <a:srgbClr val="00A6A7"/>
                </a:solidFill>
                <a:latin typeface="National 2"/>
                <a:ea typeface="National Book" panose="02000503000000020004" pitchFamily="2" charset="77"/>
              </a:rPr>
              <a:t>Ako</a:t>
            </a:r>
            <a:r>
              <a:rPr lang="en-NZ" sz="1800" b="1" dirty="0">
                <a:solidFill>
                  <a:srgbClr val="00A6A7"/>
                </a:solidFill>
                <a:latin typeface="National 2"/>
                <a:ea typeface="National Book" panose="02000503000000020004" pitchFamily="2" charset="77"/>
              </a:rPr>
              <a:t>, Mana </a:t>
            </a:r>
            <a:r>
              <a:rPr lang="en-NZ" sz="1800" b="1" dirty="0" err="1">
                <a:solidFill>
                  <a:srgbClr val="00A6A7"/>
                </a:solidFill>
                <a:latin typeface="National 2"/>
                <a:ea typeface="National Book" panose="02000503000000020004" pitchFamily="2" charset="77"/>
              </a:rPr>
              <a:t>Tangata</a:t>
            </a:r>
            <a:r>
              <a:rPr lang="en-NZ" sz="1800" b="1" dirty="0">
                <a:solidFill>
                  <a:srgbClr val="00A6A7"/>
                </a:solidFill>
                <a:latin typeface="National 2"/>
                <a:ea typeface="National Book" panose="02000503000000020004" pitchFamily="2" charset="77"/>
              </a:rPr>
              <a:t> </a:t>
            </a:r>
            <a:endParaRPr lang="en-AU" sz="1800" b="1" dirty="0">
              <a:solidFill>
                <a:srgbClr val="00A6A7"/>
              </a:solidFill>
              <a:latin typeface="National 2"/>
              <a:ea typeface="National Book" panose="02000503000000020004" pitchFamily="2" charset="77"/>
            </a:endParaRPr>
          </a:p>
          <a:p>
            <a:pPr marL="457200" indent="-457200">
              <a:spcBef>
                <a:spcPts val="1000"/>
              </a:spcBef>
              <a:buFont typeface="Arial" panose="020B0604020202020204" pitchFamily="34" charset="0"/>
              <a:buChar char="•"/>
            </a:pPr>
            <a:r>
              <a:rPr lang="en-AU" sz="2400" b="1" dirty="0">
                <a:solidFill>
                  <a:schemeClr val="bg1"/>
                </a:solidFill>
                <a:latin typeface="National 2"/>
                <a:ea typeface="National Book" panose="02000503000000020004" pitchFamily="2" charset="77"/>
              </a:rPr>
              <a:t>9 principles:</a:t>
            </a:r>
            <a:r>
              <a:rPr lang="en-AU" sz="2400" b="1" dirty="0">
                <a:latin typeface="National 2"/>
                <a:ea typeface="National Book" panose="02000503000000020004" pitchFamily="2" charset="77"/>
              </a:rPr>
              <a:t> </a:t>
            </a:r>
            <a:r>
              <a:rPr lang="en-NZ" sz="1800" b="1" dirty="0">
                <a:solidFill>
                  <a:srgbClr val="00A6A7"/>
                </a:solidFill>
                <a:latin typeface="National 2"/>
                <a:ea typeface="National Book" panose="02000503000000020004" pitchFamily="2" charset="77"/>
              </a:rPr>
              <a:t>Recognising talent, belonging, wellbeing, data collection, strategic direction, cultural competency, youth voice, goals and aspirations, and feedback loops. </a:t>
            </a:r>
            <a:endParaRPr lang="en-AU" sz="1800" b="1" dirty="0">
              <a:solidFill>
                <a:srgbClr val="00A6A7"/>
              </a:solidFill>
              <a:latin typeface="National 2"/>
              <a:ea typeface="National Book" panose="02000503000000020004" pitchFamily="2" charset="77"/>
            </a:endParaRPr>
          </a:p>
        </p:txBody>
      </p:sp>
      <p:pic>
        <p:nvPicPr>
          <p:cNvPr id="13" name="Graphic 12" descr="Compass with solid fill">
            <a:extLst>
              <a:ext uri="{FF2B5EF4-FFF2-40B4-BE49-F238E27FC236}">
                <a16:creationId xmlns:a16="http://schemas.microsoft.com/office/drawing/2014/main" id="{752FE62B-06A3-FD29-541F-0879580E24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6403" y="4271960"/>
            <a:ext cx="1594607" cy="1626947"/>
          </a:xfrm>
          <a:prstGeom prst="rect">
            <a:avLst/>
          </a:prstGeom>
        </p:spPr>
      </p:pic>
    </p:spTree>
    <p:extLst>
      <p:ext uri="{BB962C8B-B14F-4D97-AF65-F5344CB8AC3E}">
        <p14:creationId xmlns:p14="http://schemas.microsoft.com/office/powerpoint/2010/main" val="377509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5">
            <a:extLst>
              <a:ext uri="{FF2B5EF4-FFF2-40B4-BE49-F238E27FC236}">
                <a16:creationId xmlns:a16="http://schemas.microsoft.com/office/drawing/2014/main" id="{F5DD66FD-BA2A-4CEE-B1F1-957AAA4EFBBB}"/>
              </a:ext>
            </a:extLst>
          </p:cNvPr>
          <p:cNvSpPr>
            <a:spLocks noGrp="1"/>
          </p:cNvSpPr>
          <p:nvPr>
            <p:ph idx="1"/>
          </p:nvPr>
        </p:nvSpPr>
        <p:spPr>
          <a:xfrm>
            <a:off x="611999" y="1203426"/>
            <a:ext cx="10968002" cy="902216"/>
          </a:xfrm>
        </p:spPr>
        <p:txBody>
          <a:bodyPr/>
          <a:lstStyle/>
          <a:p>
            <a:r>
              <a:rPr lang="en-AU" sz="1800" b="0" dirty="0">
                <a:solidFill>
                  <a:schemeClr val="tx1"/>
                </a:solidFill>
                <a:latin typeface="National 2" panose="02000003000000000000" pitchFamily="50" charset="0"/>
                <a:ea typeface="National Book" panose="02000503000000020004" pitchFamily="2" charset="77"/>
                <a:cs typeface="Roboto"/>
              </a:rPr>
              <a:t>Three guiding </a:t>
            </a:r>
            <a:r>
              <a:rPr lang="en-AU" sz="1800" b="0" dirty="0" err="1">
                <a:solidFill>
                  <a:schemeClr val="tx1"/>
                </a:solidFill>
                <a:latin typeface="National 2" panose="02000003000000000000" pitchFamily="50" charset="0"/>
                <a:ea typeface="National Book" panose="02000503000000020004" pitchFamily="2" charset="77"/>
                <a:cs typeface="Roboto"/>
              </a:rPr>
              <a:t>pou</a:t>
            </a:r>
            <a:r>
              <a:rPr lang="en-AU" sz="1800" b="0" dirty="0">
                <a:solidFill>
                  <a:schemeClr val="tx1"/>
                </a:solidFill>
                <a:latin typeface="National 2" panose="02000003000000000000" pitchFamily="50" charset="0"/>
                <a:ea typeface="National Book" panose="02000503000000020004" pitchFamily="2" charset="77"/>
                <a:cs typeface="Roboto"/>
              </a:rPr>
              <a:t> represent core values and foundations for good practice relating to the employment of </a:t>
            </a:r>
            <a:r>
              <a:rPr lang="en-AU" sz="1800" b="0" dirty="0" err="1">
                <a:solidFill>
                  <a:schemeClr val="tx1"/>
                </a:solidFill>
                <a:latin typeface="National 2" panose="02000003000000000000" pitchFamily="50" charset="0"/>
                <a:ea typeface="National Book" panose="02000503000000020004" pitchFamily="2" charset="77"/>
                <a:cs typeface="Roboto"/>
              </a:rPr>
              <a:t>rangatahi</a:t>
            </a:r>
            <a:r>
              <a:rPr lang="en-AU" sz="1800" b="0" dirty="0">
                <a:solidFill>
                  <a:schemeClr val="tx1"/>
                </a:solidFill>
                <a:latin typeface="National 2" panose="02000003000000000000" pitchFamily="50" charset="0"/>
                <a:ea typeface="National Book" panose="02000503000000020004" pitchFamily="2" charset="77"/>
                <a:cs typeface="Roboto"/>
              </a:rPr>
              <a:t> Māori and Pacific youth. </a:t>
            </a:r>
          </a:p>
        </p:txBody>
      </p:sp>
      <p:sp>
        <p:nvSpPr>
          <p:cNvPr id="2" name="Title 1">
            <a:extLst>
              <a:ext uri="{FF2B5EF4-FFF2-40B4-BE49-F238E27FC236}">
                <a16:creationId xmlns:a16="http://schemas.microsoft.com/office/drawing/2014/main" id="{BB5E44B4-62CC-4718-93C2-35823FBD77DA}"/>
              </a:ext>
            </a:extLst>
          </p:cNvPr>
          <p:cNvSpPr>
            <a:spLocks noGrp="1"/>
          </p:cNvSpPr>
          <p:nvPr>
            <p:ph type="title"/>
          </p:nvPr>
        </p:nvSpPr>
        <p:spPr>
          <a:xfrm>
            <a:off x="611999" y="773155"/>
            <a:ext cx="10751325" cy="491415"/>
          </a:xfrm>
        </p:spPr>
        <p:txBody>
          <a:bodyPr/>
          <a:lstStyle/>
          <a:p>
            <a:r>
              <a:rPr lang="mi-NZ" dirty="0"/>
              <a:t>The </a:t>
            </a:r>
            <a:r>
              <a:rPr lang="mi-NZ" dirty="0" err="1"/>
              <a:t>guiding</a:t>
            </a:r>
            <a:r>
              <a:rPr lang="mi-NZ" dirty="0"/>
              <a:t> pou</a:t>
            </a:r>
            <a:endParaRPr lang="en-NZ" dirty="0"/>
          </a:p>
        </p:txBody>
      </p:sp>
      <p:pic>
        <p:nvPicPr>
          <p:cNvPr id="14" name="Content Placeholder 5" descr="Diagram&#10;&#10;Description automatically generated">
            <a:extLst>
              <a:ext uri="{FF2B5EF4-FFF2-40B4-BE49-F238E27FC236}">
                <a16:creationId xmlns:a16="http://schemas.microsoft.com/office/drawing/2014/main" id="{66101E56-96F7-BF5D-5456-9021C75E4F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5534" y="1996585"/>
            <a:ext cx="8433141" cy="3774511"/>
          </a:xfrm>
          <a:prstGeom prst="rect">
            <a:avLst/>
          </a:prstGeom>
        </p:spPr>
      </p:pic>
      <p:sp>
        <p:nvSpPr>
          <p:cNvPr id="16" name="TextBox 15">
            <a:extLst>
              <a:ext uri="{FF2B5EF4-FFF2-40B4-BE49-F238E27FC236}">
                <a16:creationId xmlns:a16="http://schemas.microsoft.com/office/drawing/2014/main" id="{CBE4DBAC-4BA8-9BA6-88CF-5C9EF2913066}"/>
              </a:ext>
            </a:extLst>
          </p:cNvPr>
          <p:cNvSpPr txBox="1"/>
          <p:nvPr/>
        </p:nvSpPr>
        <p:spPr>
          <a:xfrm>
            <a:off x="1903799" y="5968293"/>
            <a:ext cx="8540495" cy="413383"/>
          </a:xfrm>
          <a:prstGeom prst="rect">
            <a:avLst/>
          </a:prstGeom>
          <a:noFill/>
        </p:spPr>
        <p:txBody>
          <a:bodyPr wrap="square">
            <a:spAutoFit/>
          </a:bodyPr>
          <a:lstStyle/>
          <a:p>
            <a:pPr algn="ctr">
              <a:lnSpc>
                <a:spcPct val="110000"/>
              </a:lnSpc>
              <a:spcBef>
                <a:spcPts val="1000"/>
              </a:spcBef>
            </a:pPr>
            <a:r>
              <a:rPr lang="en-AU" sz="2000" b="1" dirty="0">
                <a:solidFill>
                  <a:srgbClr val="1B324F"/>
                </a:solidFill>
                <a:latin typeface="National 2 XBold" panose="02000003000000000000" pitchFamily="2" charset="77"/>
                <a:ea typeface="+mj-ea"/>
                <a:cs typeface="+mj-cs"/>
              </a:rPr>
              <a:t>“Recognising and acknowledging </a:t>
            </a:r>
            <a:r>
              <a:rPr lang="en-AU" sz="2000" b="1" dirty="0" err="1">
                <a:solidFill>
                  <a:srgbClr val="1B324F"/>
                </a:solidFill>
                <a:latin typeface="National 2 XBold" panose="02000003000000000000" pitchFamily="2" charset="77"/>
                <a:ea typeface="+mj-ea"/>
                <a:cs typeface="+mj-cs"/>
              </a:rPr>
              <a:t>rangatahi</a:t>
            </a:r>
            <a:r>
              <a:rPr lang="en-AU" sz="2000" b="1" dirty="0">
                <a:solidFill>
                  <a:srgbClr val="1B324F"/>
                </a:solidFill>
                <a:latin typeface="National 2 XBold" panose="02000003000000000000" pitchFamily="2" charset="77"/>
                <a:ea typeface="+mj-ea"/>
                <a:cs typeface="+mj-cs"/>
              </a:rPr>
              <a:t> as taonga (treasure).”</a:t>
            </a:r>
            <a:endParaRPr lang="en-US" sz="2000" b="1" dirty="0">
              <a:solidFill>
                <a:srgbClr val="1B324F"/>
              </a:solidFill>
              <a:latin typeface="National 2 XBold" panose="02000003000000000000" pitchFamily="2" charset="77"/>
              <a:ea typeface="+mj-ea"/>
              <a:cs typeface="+mj-cs"/>
            </a:endParaRPr>
          </a:p>
        </p:txBody>
      </p:sp>
    </p:spTree>
    <p:extLst>
      <p:ext uri="{BB962C8B-B14F-4D97-AF65-F5344CB8AC3E}">
        <p14:creationId xmlns:p14="http://schemas.microsoft.com/office/powerpoint/2010/main" val="319510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uckland Unlimited theme">
  <a:themeElements>
    <a:clrScheme name="Custom 2">
      <a:dk1>
        <a:sysClr val="windowText" lastClr="000000"/>
      </a:dk1>
      <a:lt1>
        <a:sysClr val="window" lastClr="FFFFFF"/>
      </a:lt1>
      <a:dk2>
        <a:srgbClr val="F26122"/>
      </a:dk2>
      <a:lt2>
        <a:srgbClr val="E7E6E6"/>
      </a:lt2>
      <a:accent1>
        <a:srgbClr val="005670"/>
      </a:accent1>
      <a:accent2>
        <a:srgbClr val="F26122"/>
      </a:accent2>
      <a:accent3>
        <a:srgbClr val="00C1D5"/>
      </a:accent3>
      <a:accent4>
        <a:srgbClr val="A9D6E8"/>
      </a:accent4>
      <a:accent5>
        <a:srgbClr val="A6A6A6"/>
      </a:accent5>
      <a:accent6>
        <a:srgbClr val="000000"/>
      </a:accent6>
      <a:hlink>
        <a:srgbClr val="0563C1"/>
      </a:hlink>
      <a:folHlink>
        <a:srgbClr val="7C2529"/>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taki Auckland Unlimited Presentation" id="{C31C75F3-0A02-44BB-8C1A-A5AABF87C74E}" vid="{AE7FF33D-1B69-4BFE-8529-1FF4F06214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dc92754-c58c-4ff5-a128-a1ad96a28430">
      <Terms xmlns="http://schemas.microsoft.com/office/infopath/2007/PartnerControls"/>
    </lcf76f155ced4ddcb4097134ff3c332f>
    <TaxCatchAll xmlns="93171048-09d6-49e0-97e6-9766e44bd45c" xsi:nil="true"/>
    <SharedWithUsers xmlns="93171048-09d6-49e0-97e6-9766e44bd45c">
      <UserInfo>
        <DisplayName>Fred Luatua</DisplayName>
        <AccountId>38</AccountId>
        <AccountType/>
      </UserInfo>
      <UserInfo>
        <DisplayName>Sarah Freer</DisplayName>
        <AccountId>92</AccountId>
        <AccountType/>
      </UserInfo>
      <UserInfo>
        <DisplayName>Sarah Sinnott</DisplayName>
        <AccountId>328</AccountId>
        <AccountType/>
      </UserInfo>
    </SharedWithUsers>
    <Purpose xmlns="ddc92754-c58c-4ff5-a128-a1ad96a28430">Good Youth Employer</Purpos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BAE93E2852EF48AB7C498035A2B976" ma:contentTypeVersion="16" ma:contentTypeDescription="Create a new document." ma:contentTypeScope="" ma:versionID="19a575ddaf9bf20552caa09c8b1dbe8e">
  <xsd:schema xmlns:xsd="http://www.w3.org/2001/XMLSchema" xmlns:xs="http://www.w3.org/2001/XMLSchema" xmlns:p="http://schemas.microsoft.com/office/2006/metadata/properties" xmlns:ns2="ddc92754-c58c-4ff5-a128-a1ad96a28430" xmlns:ns3="93171048-09d6-49e0-97e6-9766e44bd45c" targetNamespace="http://schemas.microsoft.com/office/2006/metadata/properties" ma:root="true" ma:fieldsID="de3186cacbedf0517344d880f949f388" ns2:_="" ns3:_="">
    <xsd:import namespace="ddc92754-c58c-4ff5-a128-a1ad96a28430"/>
    <xsd:import namespace="93171048-09d6-49e0-97e6-9766e44bd45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Purpose" minOccurs="0"/>
                <xsd:element ref="ns2:MediaServiceSearchPropertie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2754-c58c-4ff5-a128-a1ad96a284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e5084f3a-4b5c-4635-9c13-18bd1d0a1520"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Purpose" ma:index="19" nillable="true" ma:displayName="Purpose" ma:format="Dropdown" ma:indexed="true" ma:internalName="Purpose">
      <xsd:simpleType>
        <xsd:restriction base="dms:Text">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171048-09d6-49e0-97e6-9766e44bd45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e272fb3-544a-44b4-b320-372d1c0f5476}" ma:internalName="TaxCatchAll" ma:showField="CatchAllData" ma:web="93171048-09d6-49e0-97e6-9766e44bd45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6D348D-E52A-4020-839A-DDE1CFAC4E95}">
  <ds:schemaRefs>
    <ds:schemaRef ds:uri="http://schemas.microsoft.com/sharepoint/v3/contenttype/forms"/>
  </ds:schemaRefs>
</ds:datastoreItem>
</file>

<file path=customXml/itemProps2.xml><?xml version="1.0" encoding="utf-8"?>
<ds:datastoreItem xmlns:ds="http://schemas.openxmlformats.org/officeDocument/2006/customXml" ds:itemID="{E0AE31AB-B0AA-4CCE-99DF-99788C626FD6}">
  <ds:schemaRefs>
    <ds:schemaRef ds:uri="http://purl.org/dc/elements/1.1/"/>
    <ds:schemaRef ds:uri="http://schemas.microsoft.com/office/infopath/2007/PartnerControls"/>
    <ds:schemaRef ds:uri="http://schemas.microsoft.com/office/2006/metadata/properties"/>
    <ds:schemaRef ds:uri="ddc92754-c58c-4ff5-a128-a1ad96a28430"/>
    <ds:schemaRef ds:uri="http://www.w3.org/XML/1998/namespace"/>
    <ds:schemaRef ds:uri="http://purl.org/dc/terms/"/>
    <ds:schemaRef ds:uri="http://schemas.microsoft.com/office/2006/documentManagement/types"/>
    <ds:schemaRef ds:uri="http://schemas.openxmlformats.org/package/2006/metadata/core-properties"/>
    <ds:schemaRef ds:uri="93171048-09d6-49e0-97e6-9766e44bd45c"/>
    <ds:schemaRef ds:uri="http://purl.org/dc/dcmitype/"/>
  </ds:schemaRefs>
</ds:datastoreItem>
</file>

<file path=customXml/itemProps3.xml><?xml version="1.0" encoding="utf-8"?>
<ds:datastoreItem xmlns:ds="http://schemas.openxmlformats.org/officeDocument/2006/customXml" ds:itemID="{6E8E252F-EAD0-4B2C-A462-0CAF53A48B34}"/>
</file>

<file path=docProps/app.xml><?xml version="1.0" encoding="utf-8"?>
<Properties xmlns="http://schemas.openxmlformats.org/officeDocument/2006/extended-properties" xmlns:vt="http://schemas.openxmlformats.org/officeDocument/2006/docPropsVTypes">
  <Template>Tataki Auckland Unlimited Presentation</Template>
  <TotalTime>7963</TotalTime>
  <Words>5583</Words>
  <Application>Microsoft Office PowerPoint</Application>
  <PresentationFormat>Widescreen</PresentationFormat>
  <Paragraphs>492</Paragraphs>
  <Slides>30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National 2 XBold</vt:lpstr>
      <vt:lpstr>Arial</vt:lpstr>
      <vt:lpstr>Calibri</vt:lpstr>
      <vt:lpstr>National 2</vt:lpstr>
      <vt:lpstr>National Book</vt:lpstr>
      <vt:lpstr>Auckland Unlimited theme</vt:lpstr>
      <vt:lpstr>Youth Employment:  What does good look like – A programme of change</vt:lpstr>
      <vt:lpstr>Intent of this framework</vt:lpstr>
      <vt:lpstr>Getting prepared</vt:lpstr>
      <vt:lpstr>PowerPoint Presentation</vt:lpstr>
      <vt:lpstr>PowerPoint Presentation</vt:lpstr>
      <vt:lpstr>PowerPoint Presentation</vt:lpstr>
      <vt:lpstr>Implementing Change </vt:lpstr>
      <vt:lpstr>The Framework</vt:lpstr>
      <vt:lpstr>The guiding pou</vt:lpstr>
      <vt:lpstr>The Principles</vt:lpstr>
      <vt:lpstr>PowerPoint Presentation</vt:lpstr>
      <vt:lpstr>PowerPoint Presentation</vt:lpstr>
      <vt:lpstr>PowerPoint Presentation</vt:lpstr>
      <vt:lpstr>The Toolkit</vt:lpstr>
      <vt:lpstr>Self- reflection guidance</vt:lpstr>
      <vt:lpstr>PowerPoint Presentation</vt:lpstr>
      <vt:lpstr>Youth employment journey stages</vt:lpstr>
      <vt:lpstr>Youth employment journey stages</vt:lpstr>
      <vt:lpstr>Toolkit Example: Preparing to recruit  </vt:lpstr>
      <vt:lpstr>Toolkit Example: Preparing to recruit – Top Tips </vt:lpstr>
      <vt:lpstr>Toolkit Example: Recruiting and onboarding  </vt:lpstr>
      <vt:lpstr>Toolkit Example:  Recruitment &amp; Onboarding - Snapshots</vt:lpstr>
      <vt:lpstr>The Youth Employer Pledge</vt:lpstr>
      <vt:lpstr>What is the Youth Employer Pledge?</vt:lpstr>
      <vt:lpstr>PowerPoint Presentation</vt:lpstr>
      <vt:lpstr>Benefits​  Join a network of employers that are committed to change through a growth mindset ​  Build relationships with key stakeholders that work directly with rangatahi   Access to a toolkit of resources designed to be easy to engage with, providing practical solutions that can be implemented​  Support the development of effective D&amp;I strategies and processes to improve practices when working with rangatahi​  Be part of events and workshops that encourage thought leaders to tackle shared challenges   Access the latest data, examples of best practice, trends and insights from TAU and other partners.​  Take part in regular self-reflection and receive reporting to track progress.​  Use of the Pledge brand to gain recognition of your accomplishments and attitude towards youth employment​</vt:lpstr>
      <vt:lpstr>PowerPoint Presentation</vt:lpstr>
      <vt:lpstr>Measurable criteria</vt:lpstr>
      <vt:lpstr>Employer maturity development cycle </vt:lpstr>
      <vt:lpstr>Ngā mihi</vt:lpstr>
    </vt:vector>
  </TitlesOfParts>
  <Company>Auckland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Employment:  What does good look like – A programme of change</dc:title>
  <dc:creator>Sarah Freer</dc:creator>
  <cp:lastModifiedBy>Emma Anderson</cp:lastModifiedBy>
  <cp:revision>6</cp:revision>
  <dcterms:created xsi:type="dcterms:W3CDTF">2023-05-30T03:59:50Z</dcterms:created>
  <dcterms:modified xsi:type="dcterms:W3CDTF">2024-06-10T03:54:28Z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0x01010087BAE93E2852EF48AB7C498035A2B976</vt:lpwstr>
  </property>
  <property fmtid="{D5CDD505-2E9C-101B-9397-08002B2CF9AE}" pid="3" name="Template Type">
    <vt:lpwstr/>
  </property>
  <property fmtid="{D5CDD505-2E9C-101B-9397-08002B2CF9AE}" pid="4" name="MediaServiceImageTags">
    <vt:lpwstr/>
  </property>
</Properties>
</file>